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2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2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4.xml" ContentType="application/vnd.openxmlformats-officedocument.drawingml.chart+xml"/>
  <Override PartName="/ppt/notesSlides/notesSlide26.xml" ContentType="application/vnd.openxmlformats-officedocument.presentationml.notesSlide+xml"/>
  <Override PartName="/ppt/charts/chart25.xml" ContentType="application/vnd.openxmlformats-officedocument.drawingml.chart+xml"/>
  <Override PartName="/ppt/drawings/drawing2.xml" ContentType="application/vnd.openxmlformats-officedocument.drawingml.chartshapes+xml"/>
  <Override PartName="/ppt/notesSlides/notesSlide27.xml" ContentType="application/vnd.openxmlformats-officedocument.presentationml.notesSlide+xml"/>
  <Override PartName="/ppt/charts/chart26.xml" ContentType="application/vnd.openxmlformats-officedocument.drawingml.chart+xml"/>
  <Override PartName="/ppt/drawings/drawing3.xml" ContentType="application/vnd.openxmlformats-officedocument.drawingml.chartshapes+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drawings/drawing4.xml" ContentType="application/vnd.openxmlformats-officedocument.drawingml.chartshapes+xml"/>
  <Override PartName="/ppt/notesSlides/notesSlide29.xml" ContentType="application/vnd.openxmlformats-officedocument.presentationml.notesSlide+xml"/>
  <Override PartName="/ppt/charts/chart29.xml" ContentType="application/vnd.openxmlformats-officedocument.drawingml.chart+xml"/>
  <Override PartName="/ppt/drawings/drawing5.xml" ContentType="application/vnd.openxmlformats-officedocument.drawingml.chartshapes+xml"/>
  <Override PartName="/ppt/notesSlides/notesSlide30.xml" ContentType="application/vnd.openxmlformats-officedocument.presentationml.notesSlide+xml"/>
  <Override PartName="/ppt/charts/chart30.xml" ContentType="application/vnd.openxmlformats-officedocument.drawingml.chart+xml"/>
  <Override PartName="/ppt/drawings/drawing6.xml" ContentType="application/vnd.openxmlformats-officedocument.drawingml.chartshapes+xml"/>
  <Override PartName="/ppt/notesSlides/notesSlide31.xml" ContentType="application/vnd.openxmlformats-officedocument.presentationml.notesSlide+xml"/>
  <Override PartName="/ppt/charts/chart31.xml" ContentType="application/vnd.openxmlformats-officedocument.drawingml.chart+xml"/>
  <Override PartName="/ppt/drawings/drawing7.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56" r:id="rId2"/>
    <p:sldId id="283" r:id="rId3"/>
    <p:sldId id="257" r:id="rId4"/>
    <p:sldId id="258" r:id="rId5"/>
    <p:sldId id="260" r:id="rId6"/>
    <p:sldId id="269" r:id="rId7"/>
    <p:sldId id="262" r:id="rId8"/>
    <p:sldId id="308" r:id="rId9"/>
    <p:sldId id="277" r:id="rId10"/>
    <p:sldId id="418" r:id="rId11"/>
    <p:sldId id="261" r:id="rId12"/>
    <p:sldId id="266" r:id="rId13"/>
    <p:sldId id="268" r:id="rId14"/>
    <p:sldId id="264" r:id="rId15"/>
    <p:sldId id="265" r:id="rId16"/>
    <p:sldId id="267" r:id="rId17"/>
    <p:sldId id="271" r:id="rId18"/>
    <p:sldId id="278" r:id="rId19"/>
    <p:sldId id="279" r:id="rId20"/>
    <p:sldId id="414" r:id="rId21"/>
    <p:sldId id="341" r:id="rId22"/>
    <p:sldId id="282" r:id="rId23"/>
    <p:sldId id="342" r:id="rId24"/>
    <p:sldId id="330" r:id="rId25"/>
    <p:sldId id="331" r:id="rId26"/>
    <p:sldId id="332" r:id="rId27"/>
    <p:sldId id="333" r:id="rId28"/>
    <p:sldId id="334" r:id="rId29"/>
    <p:sldId id="338" r:id="rId30"/>
    <p:sldId id="335" r:id="rId31"/>
    <p:sldId id="336" r:id="rId32"/>
    <p:sldId id="337" r:id="rId33"/>
    <p:sldId id="284" r:id="rId34"/>
    <p:sldId id="285" r:id="rId35"/>
    <p:sldId id="286" r:id="rId36"/>
    <p:sldId id="287" r:id="rId37"/>
    <p:sldId id="290" r:id="rId38"/>
    <p:sldId id="291" r:id="rId39"/>
    <p:sldId id="292" r:id="rId40"/>
    <p:sldId id="293" r:id="rId41"/>
    <p:sldId id="294" r:id="rId42"/>
    <p:sldId id="295" r:id="rId43"/>
    <p:sldId id="299" r:id="rId44"/>
    <p:sldId id="300" r:id="rId45"/>
    <p:sldId id="343" r:id="rId46"/>
    <p:sldId id="350" r:id="rId47"/>
    <p:sldId id="344" r:id="rId48"/>
    <p:sldId id="416" r:id="rId49"/>
    <p:sldId id="346" r:id="rId50"/>
    <p:sldId id="310" r:id="rId51"/>
    <p:sldId id="327" r:id="rId52"/>
    <p:sldId id="347" r:id="rId53"/>
    <p:sldId id="348" r:id="rId54"/>
    <p:sldId id="349" r:id="rId55"/>
    <p:sldId id="379" r:id="rId56"/>
    <p:sldId id="380" r:id="rId57"/>
    <p:sldId id="381" r:id="rId58"/>
    <p:sldId id="382" r:id="rId59"/>
    <p:sldId id="383" r:id="rId60"/>
    <p:sldId id="384" r:id="rId61"/>
    <p:sldId id="385" r:id="rId62"/>
    <p:sldId id="386" r:id="rId63"/>
    <p:sldId id="387" r:id="rId64"/>
    <p:sldId id="388" r:id="rId65"/>
    <p:sldId id="389" r:id="rId66"/>
    <p:sldId id="390" r:id="rId67"/>
    <p:sldId id="391" r:id="rId68"/>
    <p:sldId id="392" r:id="rId69"/>
    <p:sldId id="393" r:id="rId70"/>
    <p:sldId id="394" r:id="rId71"/>
    <p:sldId id="395" r:id="rId72"/>
    <p:sldId id="396" r:id="rId73"/>
    <p:sldId id="397" r:id="rId74"/>
    <p:sldId id="398" r:id="rId75"/>
    <p:sldId id="399" r:id="rId76"/>
    <p:sldId id="400" r:id="rId77"/>
    <p:sldId id="401" r:id="rId78"/>
    <p:sldId id="402" r:id="rId79"/>
    <p:sldId id="403" r:id="rId80"/>
    <p:sldId id="404" r:id="rId81"/>
    <p:sldId id="405" r:id="rId82"/>
    <p:sldId id="420" r:id="rId83"/>
    <p:sldId id="406" r:id="rId84"/>
    <p:sldId id="407" r:id="rId85"/>
    <p:sldId id="421" r:id="rId86"/>
    <p:sldId id="408" r:id="rId87"/>
    <p:sldId id="409" r:id="rId88"/>
    <p:sldId id="410" r:id="rId89"/>
    <p:sldId id="411" r:id="rId90"/>
    <p:sldId id="412" r:id="rId91"/>
    <p:sldId id="413" r:id="rId92"/>
    <p:sldId id="276"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ata Debinski" initials="B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962"/>
    <p:restoredTop sz="94713"/>
  </p:normalViewPr>
  <p:slideViewPr>
    <p:cSldViewPr snapToGrid="0" snapToObjects="1">
      <p:cViewPr varScale="1">
        <p:scale>
          <a:sx n="89" d="100"/>
          <a:sy n="89" d="100"/>
        </p:scale>
        <p:origin x="-2560" y="-10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7152"/>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printerSettings" Target="printerSettings/printerSettings1.bin"/><Relationship Id="rId96" Type="http://schemas.openxmlformats.org/officeDocument/2006/relationships/commentAuthors" Target="commentAuthors.xml"/><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 Id="rId3"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G:\Learning%20Collaborative\6.%20CaroMont\H6_v1_20160815.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G:\Learning%20Collaborative\6.%20CaroMont\H6_v1_20160815.xlsx" TargetMode="External"/><Relationship Id="rId2" Type="http://schemas.openxmlformats.org/officeDocument/2006/relationships/chartUserShapes" Target="../drawings/drawing2.xml"/></Relationships>
</file>

<file path=ppt/charts/_rels/chart26.xml.rels><?xml version="1.0" encoding="UTF-8" standalone="yes"?>
<Relationships xmlns="http://schemas.openxmlformats.org/package/2006/relationships"><Relationship Id="rId1" Type="http://schemas.openxmlformats.org/officeDocument/2006/relationships/oleObject" Target="file:///G:\Learning%20Collaborative\6.%20CaroMont\H6_v1_20160815.xlsx" TargetMode="External"/><Relationship Id="rId2" Type="http://schemas.openxmlformats.org/officeDocument/2006/relationships/chartUserShapes" Target="../drawings/drawing3.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4.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openxmlformats.org/officeDocument/2006/relationships/chartUserShapes" Target="../drawings/drawing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openxmlformats.org/officeDocument/2006/relationships/chartUserShapes" Target="../drawings/drawing6.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openxmlformats.org/officeDocument/2006/relationships/chartUserShapes" Target="../drawings/drawing7.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medctr\dfs\phsvol1$\PHS_Shared\Learning%20Collaborative\Combined%20Reports\Combined%20Report%20Graph%20Data%20Input%20Q1%202015%20201608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medctr\dfs\phsvol1$\PHS_Shared\Learning%20Collaborative\Combined%20Reports\Combined%20Report%20Graph%20Data%20Input%20Q1%202015%2020160812.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G:\Learning%20Collaborative\Combined%20Reports\Combined%20Report%20Graph%20Data%20Input%20Q1%202015%20201608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Learning%20Collaborative\Combined%20Reports\Combined%20Report%20Graph%20Data%20Input%20Q1%202015%20201608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Congregations</c:v>
                </c:pt>
              </c:strCache>
            </c:strRef>
          </c:tx>
          <c:invertIfNegative val="0"/>
          <c:cat>
            <c:numRef>
              <c:f>Sheet1!$A$2:$A$6</c:f>
              <c:numCache>
                <c:formatCode>General</c:formatCode>
                <c:ptCount val="5"/>
                <c:pt idx="0">
                  <c:v>2012.0</c:v>
                </c:pt>
                <c:pt idx="1">
                  <c:v>2013.0</c:v>
                </c:pt>
                <c:pt idx="2">
                  <c:v>2014.0</c:v>
                </c:pt>
                <c:pt idx="3">
                  <c:v>2015.0</c:v>
                </c:pt>
                <c:pt idx="4">
                  <c:v>2016.0</c:v>
                </c:pt>
              </c:numCache>
            </c:numRef>
          </c:cat>
          <c:val>
            <c:numRef>
              <c:f>Sheet1!$B$2:$B$6</c:f>
              <c:numCache>
                <c:formatCode>General</c:formatCode>
                <c:ptCount val="5"/>
                <c:pt idx="0">
                  <c:v>0.0</c:v>
                </c:pt>
                <c:pt idx="1">
                  <c:v>42.0</c:v>
                </c:pt>
                <c:pt idx="2">
                  <c:v>135.0</c:v>
                </c:pt>
                <c:pt idx="3">
                  <c:v>222.0</c:v>
                </c:pt>
                <c:pt idx="4">
                  <c:v>346.0</c:v>
                </c:pt>
              </c:numCache>
            </c:numRef>
          </c:val>
          <c:extLst xmlns:c16r2="http://schemas.microsoft.com/office/drawing/2015/06/chart">
            <c:ext xmlns:c16="http://schemas.microsoft.com/office/drawing/2014/chart" uri="{C3380CC4-5D6E-409C-BE32-E72D297353CC}">
              <c16:uniqueId val="{00000000-4101-4387-BF0E-77C55AA67415}"/>
            </c:ext>
          </c:extLst>
        </c:ser>
        <c:dLbls>
          <c:showLegendKey val="0"/>
          <c:showVal val="0"/>
          <c:showCatName val="0"/>
          <c:showSerName val="0"/>
          <c:showPercent val="0"/>
          <c:showBubbleSize val="0"/>
        </c:dLbls>
        <c:gapWidth val="150"/>
        <c:axId val="1946526376"/>
        <c:axId val="1946529320"/>
      </c:barChart>
      <c:catAx>
        <c:axId val="1946526376"/>
        <c:scaling>
          <c:orientation val="minMax"/>
        </c:scaling>
        <c:delete val="0"/>
        <c:axPos val="b"/>
        <c:numFmt formatCode="General" sourceLinked="1"/>
        <c:majorTickMark val="out"/>
        <c:minorTickMark val="none"/>
        <c:tickLblPos val="nextTo"/>
        <c:crossAx val="1946529320"/>
        <c:crosses val="autoZero"/>
        <c:auto val="1"/>
        <c:lblAlgn val="ctr"/>
        <c:lblOffset val="100"/>
        <c:noMultiLvlLbl val="0"/>
      </c:catAx>
      <c:valAx>
        <c:axId val="1946529320"/>
        <c:scaling>
          <c:orientation val="minMax"/>
        </c:scaling>
        <c:delete val="0"/>
        <c:axPos val="l"/>
        <c:majorGridlines/>
        <c:numFmt formatCode="General" sourceLinked="1"/>
        <c:majorTickMark val="out"/>
        <c:minorTickMark val="none"/>
        <c:tickLblPos val="nextTo"/>
        <c:crossAx val="19465263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H2</a:t>
            </a:r>
          </a:p>
        </c:rich>
      </c:tx>
      <c:layout>
        <c:manualLayout>
          <c:xMode val="edge"/>
          <c:yMode val="edge"/>
          <c:x val="0.196491221986817"/>
          <c:y val="0.0707742952397596"/>
        </c:manualLayout>
      </c:layout>
      <c:overlay val="1"/>
    </c:title>
    <c:autoTitleDeleted val="0"/>
    <c:plotArea>
      <c:layout/>
      <c:pieChart>
        <c:varyColors val="1"/>
        <c:ser>
          <c:idx val="0"/>
          <c:order val="0"/>
          <c:dLbls>
            <c:dLbl>
              <c:idx val="2"/>
              <c:layout>
                <c:manualLayout>
                  <c:x val="0.173572814139604"/>
                  <c:y val="-0.158744514127856"/>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587-467C-A219-1AC7F4BE7E2A}"/>
                </c:ext>
              </c:extLst>
            </c:dLbl>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'Slide 7 - Zip Codes'!$M$2:$M$7</c:f>
              <c:strCache>
                <c:ptCount val="6"/>
                <c:pt idx="0">
                  <c:v>First</c:v>
                </c:pt>
                <c:pt idx="1">
                  <c:v>Second</c:v>
                </c:pt>
                <c:pt idx="2">
                  <c:v>Third</c:v>
                </c:pt>
                <c:pt idx="3">
                  <c:v>Fourth</c:v>
                </c:pt>
                <c:pt idx="4">
                  <c:v>Fifth</c:v>
                </c:pt>
                <c:pt idx="5">
                  <c:v>All Others</c:v>
                </c:pt>
              </c:strCache>
            </c:strRef>
          </c:cat>
          <c:val>
            <c:numRef>
              <c:f>'Slide 7 - Zip Codes'!$N$2:$N$7</c:f>
              <c:numCache>
                <c:formatCode>#,##0</c:formatCode>
                <c:ptCount val="6"/>
                <c:pt idx="0">
                  <c:v>1797.0</c:v>
                </c:pt>
                <c:pt idx="1">
                  <c:v>1709.0</c:v>
                </c:pt>
                <c:pt idx="2">
                  <c:v>734.0</c:v>
                </c:pt>
                <c:pt idx="3">
                  <c:v>399.0</c:v>
                </c:pt>
                <c:pt idx="4">
                  <c:v>298.0</c:v>
                </c:pt>
                <c:pt idx="5">
                  <c:v>1457.0</c:v>
                </c:pt>
              </c:numCache>
            </c:numRef>
          </c:val>
          <c:extLst xmlns:c16r2="http://schemas.microsoft.com/office/drawing/2015/06/chart">
            <c:ext xmlns:c16="http://schemas.microsoft.com/office/drawing/2014/chart" uri="{C3380CC4-5D6E-409C-BE32-E72D297353CC}">
              <c16:uniqueId val="{00000001-7587-467C-A219-1AC7F4BE7E2A}"/>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H3</a:t>
            </a:r>
            <a:endParaRPr lang="en-US" dirty="0"/>
          </a:p>
        </c:rich>
      </c:tx>
      <c:layout>
        <c:manualLayout>
          <c:xMode val="edge"/>
          <c:yMode val="edge"/>
          <c:x val="0.160357633468797"/>
          <c:y val="0.0748215054260864"/>
        </c:manualLayout>
      </c:layout>
      <c:overlay val="1"/>
    </c:title>
    <c:autoTitleDeleted val="0"/>
    <c:plotArea>
      <c:layout/>
      <c:pieChart>
        <c:varyColors val="1"/>
        <c:ser>
          <c:idx val="0"/>
          <c:order val="0"/>
          <c:dLbls>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'Slide 7 - Zip Codes'!$G$10:$G$15</c:f>
              <c:strCache>
                <c:ptCount val="6"/>
                <c:pt idx="0">
                  <c:v>First</c:v>
                </c:pt>
                <c:pt idx="1">
                  <c:v>Second</c:v>
                </c:pt>
                <c:pt idx="2">
                  <c:v>Third</c:v>
                </c:pt>
                <c:pt idx="3">
                  <c:v>Fourth</c:v>
                </c:pt>
                <c:pt idx="4">
                  <c:v>Fifth</c:v>
                </c:pt>
                <c:pt idx="5">
                  <c:v>All Others</c:v>
                </c:pt>
              </c:strCache>
            </c:strRef>
          </c:cat>
          <c:val>
            <c:numRef>
              <c:f>'Slide 7 - Zip Codes'!$H$10:$H$15</c:f>
              <c:numCache>
                <c:formatCode>#,##0</c:formatCode>
                <c:ptCount val="6"/>
                <c:pt idx="0" formatCode="General">
                  <c:v>6484.0</c:v>
                </c:pt>
                <c:pt idx="1">
                  <c:v>1577.0</c:v>
                </c:pt>
                <c:pt idx="2">
                  <c:v>1427.0</c:v>
                </c:pt>
                <c:pt idx="3">
                  <c:v>1260.0</c:v>
                </c:pt>
                <c:pt idx="4">
                  <c:v>1176.0</c:v>
                </c:pt>
                <c:pt idx="5" formatCode="General">
                  <c:v>5908.0</c:v>
                </c:pt>
              </c:numCache>
            </c:numRef>
          </c:val>
          <c:extLst xmlns:c16r2="http://schemas.microsoft.com/office/drawing/2015/06/chart">
            <c:ext xmlns:c16="http://schemas.microsoft.com/office/drawing/2014/chart" uri="{C3380CC4-5D6E-409C-BE32-E72D297353CC}">
              <c16:uniqueId val="{00000000-9A27-42A4-8F7E-674BEAA278A0}"/>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H4</a:t>
            </a:r>
            <a:endParaRPr lang="en-US" dirty="0"/>
          </a:p>
        </c:rich>
      </c:tx>
      <c:layout>
        <c:manualLayout>
          <c:xMode val="edge"/>
          <c:yMode val="edge"/>
          <c:x val="0.196491221986817"/>
          <c:y val="0.0707742952397596"/>
        </c:manualLayout>
      </c:layout>
      <c:overlay val="1"/>
    </c:title>
    <c:autoTitleDeleted val="0"/>
    <c:plotArea>
      <c:layout/>
      <c:pieChart>
        <c:varyColors val="1"/>
        <c:ser>
          <c:idx val="0"/>
          <c:order val="0"/>
          <c:dLbls>
            <c:dLbl>
              <c:idx val="1"/>
              <c:layout>
                <c:manualLayout>
                  <c:x val="-0.0721200486847034"/>
                  <c:y val="-0.140675220329405"/>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25C-4C61-9527-358B33A02FA2}"/>
                </c:ext>
              </c:extLst>
            </c:dLbl>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'Slide 7 - Zip Codes'!$M$10:$M$15</c:f>
              <c:strCache>
                <c:ptCount val="6"/>
                <c:pt idx="0">
                  <c:v>First</c:v>
                </c:pt>
                <c:pt idx="1">
                  <c:v>Second</c:v>
                </c:pt>
                <c:pt idx="2">
                  <c:v>Third</c:v>
                </c:pt>
                <c:pt idx="3">
                  <c:v>Fourth</c:v>
                </c:pt>
                <c:pt idx="4">
                  <c:v>Fifth</c:v>
                </c:pt>
                <c:pt idx="5">
                  <c:v>All Others</c:v>
                </c:pt>
              </c:strCache>
            </c:strRef>
          </c:cat>
          <c:val>
            <c:numRef>
              <c:f>'Slide 7 - Zip Codes'!$N$10:$N$15</c:f>
              <c:numCache>
                <c:formatCode>#,##0</c:formatCode>
                <c:ptCount val="6"/>
                <c:pt idx="0">
                  <c:v>721.0</c:v>
                </c:pt>
                <c:pt idx="1">
                  <c:v>167.0</c:v>
                </c:pt>
                <c:pt idx="2">
                  <c:v>144.0</c:v>
                </c:pt>
                <c:pt idx="3">
                  <c:v>125.0</c:v>
                </c:pt>
                <c:pt idx="4">
                  <c:v>85.0</c:v>
                </c:pt>
                <c:pt idx="5">
                  <c:v>491.0</c:v>
                </c:pt>
              </c:numCache>
            </c:numRef>
          </c:val>
          <c:extLst xmlns:c16r2="http://schemas.microsoft.com/office/drawing/2015/06/chart">
            <c:ext xmlns:c16="http://schemas.microsoft.com/office/drawing/2014/chart" uri="{C3380CC4-5D6E-409C-BE32-E72D297353CC}">
              <c16:uniqueId val="{00000001-C25C-4C61-9527-358B33A02FA2}"/>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H5</a:t>
            </a:r>
            <a:endParaRPr lang="en-US" dirty="0"/>
          </a:p>
        </c:rich>
      </c:tx>
      <c:layout>
        <c:manualLayout>
          <c:xMode val="edge"/>
          <c:yMode val="edge"/>
          <c:x val="0.160357633468797"/>
          <c:y val="0.0748215054260864"/>
        </c:manualLayout>
      </c:layout>
      <c:overlay val="1"/>
    </c:title>
    <c:autoTitleDeleted val="0"/>
    <c:plotArea>
      <c:layout>
        <c:manualLayout>
          <c:layoutTarget val="inner"/>
          <c:xMode val="edge"/>
          <c:yMode val="edge"/>
          <c:x val="0.100251927854997"/>
          <c:y val="0.16673371657796"/>
          <c:w val="0.830956161580631"/>
          <c:h val="0.692760922595765"/>
        </c:manualLayout>
      </c:layout>
      <c:pieChart>
        <c:varyColors val="1"/>
        <c:ser>
          <c:idx val="0"/>
          <c:order val="0"/>
          <c:dLbls>
            <c:dLbl>
              <c:idx val="1"/>
              <c:layout>
                <c:manualLayout>
                  <c:x val="-0.0130663112758152"/>
                  <c:y val="-0.186619040577725"/>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822-48DE-BAC4-B343D5B36A65}"/>
                </c:ext>
              </c:extLst>
            </c:dLbl>
            <c:dLbl>
              <c:idx val="2"/>
              <c:layout>
                <c:manualLayout>
                  <c:x val="0.166111863894552"/>
                  <c:y val="-0.155004250165835"/>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822-48DE-BAC4-B343D5B36A65}"/>
                </c:ext>
              </c:extLst>
            </c:dLbl>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'Slide 7 - Zip Codes'!$G$18:$G$23</c:f>
              <c:strCache>
                <c:ptCount val="6"/>
                <c:pt idx="0">
                  <c:v>First</c:v>
                </c:pt>
                <c:pt idx="1">
                  <c:v>Second</c:v>
                </c:pt>
                <c:pt idx="2">
                  <c:v>Third</c:v>
                </c:pt>
                <c:pt idx="3">
                  <c:v>Fourth</c:v>
                </c:pt>
                <c:pt idx="4">
                  <c:v>Fifth</c:v>
                </c:pt>
                <c:pt idx="5">
                  <c:v>All Others</c:v>
                </c:pt>
              </c:strCache>
            </c:strRef>
          </c:cat>
          <c:val>
            <c:numRef>
              <c:f>'Slide 7 - Zip Codes'!$H$18:$H$23</c:f>
              <c:numCache>
                <c:formatCode>#,##0</c:formatCode>
                <c:ptCount val="6"/>
                <c:pt idx="0" formatCode="General">
                  <c:v>1176.0</c:v>
                </c:pt>
                <c:pt idx="1">
                  <c:v>497.0</c:v>
                </c:pt>
                <c:pt idx="2">
                  <c:v>346.0</c:v>
                </c:pt>
                <c:pt idx="3">
                  <c:v>158.0</c:v>
                </c:pt>
                <c:pt idx="4">
                  <c:v>152.0</c:v>
                </c:pt>
                <c:pt idx="5" formatCode="General">
                  <c:v>613.0</c:v>
                </c:pt>
              </c:numCache>
            </c:numRef>
          </c:val>
          <c:extLst xmlns:c16r2="http://schemas.microsoft.com/office/drawing/2015/06/chart">
            <c:ext xmlns:c16="http://schemas.microsoft.com/office/drawing/2014/chart" uri="{C3380CC4-5D6E-409C-BE32-E72D297353CC}">
              <c16:uniqueId val="{00000002-1822-48DE-BAC4-B343D5B36A65}"/>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H6</a:t>
            </a:r>
            <a:endParaRPr lang="en-US" dirty="0"/>
          </a:p>
        </c:rich>
      </c:tx>
      <c:layout>
        <c:manualLayout>
          <c:xMode val="edge"/>
          <c:yMode val="edge"/>
          <c:x val="0.196491221986817"/>
          <c:y val="0.0707742952397596"/>
        </c:manualLayout>
      </c:layout>
      <c:overlay val="1"/>
    </c:title>
    <c:autoTitleDeleted val="0"/>
    <c:plotArea>
      <c:layout/>
      <c:pieChart>
        <c:varyColors val="1"/>
        <c:ser>
          <c:idx val="0"/>
          <c:order val="0"/>
          <c:dLbls>
            <c:dLbl>
              <c:idx val="2"/>
              <c:layout>
                <c:manualLayout>
                  <c:x val="-0.100448334707793"/>
                  <c:y val="-0.14923011688799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A3A-41C8-B004-E18C019B2980}"/>
                </c:ext>
              </c:extLst>
            </c:dLbl>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'Slide 7 - Zip Codes'!$M$18:$M$23</c:f>
              <c:strCache>
                <c:ptCount val="6"/>
                <c:pt idx="0">
                  <c:v>First</c:v>
                </c:pt>
                <c:pt idx="1">
                  <c:v>Second</c:v>
                </c:pt>
                <c:pt idx="2">
                  <c:v>Third</c:v>
                </c:pt>
                <c:pt idx="3">
                  <c:v>Fourth</c:v>
                </c:pt>
                <c:pt idx="4">
                  <c:v>Fifth</c:v>
                </c:pt>
                <c:pt idx="5">
                  <c:v>All Others</c:v>
                </c:pt>
              </c:strCache>
            </c:strRef>
          </c:cat>
          <c:val>
            <c:numRef>
              <c:f>'Slide 7 - Zip Codes'!$N$18:$N$23</c:f>
              <c:numCache>
                <c:formatCode>#,##0</c:formatCode>
                <c:ptCount val="6"/>
                <c:pt idx="0">
                  <c:v>3614.0</c:v>
                </c:pt>
                <c:pt idx="1">
                  <c:v>3397.0</c:v>
                </c:pt>
                <c:pt idx="2">
                  <c:v>1869.0</c:v>
                </c:pt>
                <c:pt idx="3">
                  <c:v>1375.0</c:v>
                </c:pt>
                <c:pt idx="4">
                  <c:v>1086.0</c:v>
                </c:pt>
                <c:pt idx="5">
                  <c:v>6085.0</c:v>
                </c:pt>
              </c:numCache>
            </c:numRef>
          </c:val>
          <c:extLst xmlns:c16r2="http://schemas.microsoft.com/office/drawing/2015/06/chart">
            <c:ext xmlns:c16="http://schemas.microsoft.com/office/drawing/2014/chart" uri="{C3380CC4-5D6E-409C-BE32-E72D297353CC}">
              <c16:uniqueId val="{00000001-5A3A-41C8-B004-E18C019B2980}"/>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H7</a:t>
            </a:r>
            <a:endParaRPr lang="en-US" dirty="0"/>
          </a:p>
        </c:rich>
      </c:tx>
      <c:layout>
        <c:manualLayout>
          <c:xMode val="edge"/>
          <c:yMode val="edge"/>
          <c:x val="0.196491221986817"/>
          <c:y val="0.0707742952397596"/>
        </c:manualLayout>
      </c:layout>
      <c:overlay val="1"/>
    </c:title>
    <c:autoTitleDeleted val="0"/>
    <c:plotArea>
      <c:layout/>
      <c:pieChart>
        <c:varyColors val="1"/>
        <c:ser>
          <c:idx val="0"/>
          <c:order val="0"/>
          <c:dLbls>
            <c:dLbl>
              <c:idx val="2"/>
              <c:layout>
                <c:manualLayout>
                  <c:x val="-0.100448334707793"/>
                  <c:y val="-0.14923011688799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5A0-47FF-82F2-54A4C8620872}"/>
                </c:ext>
              </c:extLst>
            </c:dLbl>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'Slide 7 - Zip Codes'!$G$26:$G$31</c:f>
              <c:strCache>
                <c:ptCount val="6"/>
                <c:pt idx="0">
                  <c:v>First</c:v>
                </c:pt>
                <c:pt idx="1">
                  <c:v>Second</c:v>
                </c:pt>
                <c:pt idx="2">
                  <c:v>Third</c:v>
                </c:pt>
                <c:pt idx="3">
                  <c:v>Fourth</c:v>
                </c:pt>
                <c:pt idx="4">
                  <c:v>Fifth</c:v>
                </c:pt>
                <c:pt idx="5">
                  <c:v>All Others</c:v>
                </c:pt>
              </c:strCache>
            </c:strRef>
          </c:cat>
          <c:val>
            <c:numRef>
              <c:f>'Slide 7 - Zip Codes'!$H$26:$H$31</c:f>
              <c:numCache>
                <c:formatCode>#,##0</c:formatCode>
                <c:ptCount val="6"/>
                <c:pt idx="0" formatCode="General">
                  <c:v>1570.0</c:v>
                </c:pt>
                <c:pt idx="1">
                  <c:v>885.0</c:v>
                </c:pt>
                <c:pt idx="2">
                  <c:v>167.0</c:v>
                </c:pt>
                <c:pt idx="3">
                  <c:v>79.0</c:v>
                </c:pt>
                <c:pt idx="4">
                  <c:v>48.0</c:v>
                </c:pt>
                <c:pt idx="5" formatCode="General">
                  <c:v>248.0</c:v>
                </c:pt>
              </c:numCache>
            </c:numRef>
          </c:val>
          <c:extLst xmlns:c16r2="http://schemas.microsoft.com/office/drawing/2015/06/chart">
            <c:ext xmlns:c16="http://schemas.microsoft.com/office/drawing/2014/chart" uri="{C3380CC4-5D6E-409C-BE32-E72D297353CC}">
              <c16:uniqueId val="{00000001-15A0-47FF-82F2-54A4C8620872}"/>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All Sites</a:t>
            </a:r>
          </a:p>
          <a:p>
            <a:pPr>
              <a:defRPr/>
            </a:pPr>
            <a:r>
              <a:rPr lang="en-US" dirty="0" smtClean="0"/>
              <a:t>n=4884</a:t>
            </a:r>
            <a:endParaRPr lang="en-US" dirty="0"/>
          </a:p>
        </c:rich>
      </c:tx>
      <c:layout>
        <c:manualLayout>
          <c:xMode val="edge"/>
          <c:yMode val="edge"/>
          <c:x val="0.037222847144107"/>
          <c:y val="0.0495428508248423"/>
        </c:manualLayout>
      </c:layout>
      <c:overlay val="1"/>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0.248530600341624"/>
          <c:y val="0.00718241541416602"/>
          <c:w val="0.673558027468789"/>
          <c:h val="0.773573572077298"/>
        </c:manualLayout>
      </c:layout>
      <c:pie3DChart>
        <c:varyColors val="1"/>
        <c:ser>
          <c:idx val="0"/>
          <c:order val="0"/>
          <c:dLbls>
            <c:dLbl>
              <c:idx val="0"/>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096-4BCA-8E02-0967DC83CB17}"/>
                </c:ext>
              </c:extLst>
            </c:dLbl>
            <c:dLbl>
              <c:idx val="1"/>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096-4BCA-8E02-0967DC83CB17}"/>
                </c:ext>
              </c:extLst>
            </c:dLbl>
            <c:dLbl>
              <c:idx val="2"/>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096-4BCA-8E02-0967DC83CB17}"/>
                </c:ext>
              </c:extLst>
            </c:dLbl>
            <c:dLbl>
              <c:idx val="3"/>
              <c:layout>
                <c:manualLayout>
                  <c:x val="0.143551222763821"/>
                  <c:y val="-0.0671021108191806"/>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096-4BCA-8E02-0967DC83CB17}"/>
                </c:ext>
              </c:extLst>
            </c:dLbl>
            <c:dLbl>
              <c:idx val="4"/>
              <c:layout>
                <c:manualLayout>
                  <c:x val="0.119105320168312"/>
                  <c:y val="0.0857425423407888"/>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096-4BCA-8E02-0967DC83CB17}"/>
                </c:ext>
              </c:extLst>
            </c:dLbl>
            <c:dLbl>
              <c:idx val="5"/>
              <c:layout>
                <c:manualLayout>
                  <c:x val="0.0293863267091614"/>
                  <c:y val="0.0157425345165647"/>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096-4BCA-8E02-0967DC83CB17}"/>
                </c:ext>
              </c:extLst>
            </c:dLbl>
            <c:numFmt formatCode="0%" sourceLinked="0"/>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'Slide 10 - Age Self-Pay'!$A$2:$A$7</c:f>
              <c:strCache>
                <c:ptCount val="6"/>
                <c:pt idx="0">
                  <c:v>20 &amp; below</c:v>
                </c:pt>
                <c:pt idx="1">
                  <c:v>21-30</c:v>
                </c:pt>
                <c:pt idx="2">
                  <c:v>31-40</c:v>
                </c:pt>
                <c:pt idx="3">
                  <c:v>41-50</c:v>
                </c:pt>
                <c:pt idx="4">
                  <c:v>51-60</c:v>
                </c:pt>
                <c:pt idx="5">
                  <c:v>61 &amp; up</c:v>
                </c:pt>
              </c:strCache>
            </c:strRef>
          </c:cat>
          <c:val>
            <c:numRef>
              <c:f>'Slide 10 - Age Self-Pay'!$B$2:$B$7</c:f>
              <c:numCache>
                <c:formatCode>#,##0</c:formatCode>
                <c:ptCount val="6"/>
                <c:pt idx="0" formatCode="General">
                  <c:v>319.0</c:v>
                </c:pt>
                <c:pt idx="1">
                  <c:v>1498.0</c:v>
                </c:pt>
                <c:pt idx="2">
                  <c:v>1131.0</c:v>
                </c:pt>
                <c:pt idx="3">
                  <c:v>1423.0</c:v>
                </c:pt>
                <c:pt idx="4">
                  <c:v>860.0</c:v>
                </c:pt>
                <c:pt idx="5" formatCode="General">
                  <c:v>203.0</c:v>
                </c:pt>
              </c:numCache>
            </c:numRef>
          </c:val>
          <c:extLst xmlns:c16r2="http://schemas.microsoft.com/office/drawing/2015/06/chart">
            <c:ext xmlns:c16="http://schemas.microsoft.com/office/drawing/2014/chart" uri="{C3380CC4-5D6E-409C-BE32-E72D297353CC}">
              <c16:uniqueId val="{00000006-F096-4BCA-8E02-0967DC83CB17}"/>
            </c:ext>
          </c:extLst>
        </c:ser>
        <c:dLbls>
          <c:showLegendKey val="0"/>
          <c:showVal val="0"/>
          <c:showCatName val="0"/>
          <c:showSerName val="0"/>
          <c:showPercent val="0"/>
          <c:showBubbleSize val="0"/>
          <c:showLeaderLines val="0"/>
        </c:dLbls>
      </c:pie3DChart>
    </c:plotArea>
    <c:legend>
      <c:legendPos val="b"/>
      <c:layout>
        <c:manualLayout>
          <c:xMode val="edge"/>
          <c:yMode val="edge"/>
          <c:x val="0.220920162757433"/>
          <c:y val="0.726210930547286"/>
          <c:w val="0.692198475190601"/>
          <c:h val="0.249180570191938"/>
        </c:manualLayout>
      </c:layout>
      <c:overlay val="0"/>
      <c:txPr>
        <a:bodyPr/>
        <a:lstStyle/>
        <a:p>
          <a:pPr>
            <a:defRPr sz="1500"/>
          </a:pPr>
          <a:endParaRPr lang="en-US"/>
        </a:p>
      </c:txPr>
    </c:legend>
    <c:plotVisOnly val="1"/>
    <c:dispBlanksAs val="gap"/>
    <c:showDLblsOverMax val="0"/>
  </c:chart>
  <c:spPr>
    <a:ln>
      <a:solidFill>
        <a:schemeClr val="accent2">
          <a:lumMod val="75000"/>
        </a:schemeClr>
      </a:solid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H1</a:t>
            </a:r>
          </a:p>
        </c:rich>
      </c:tx>
      <c:layout>
        <c:manualLayout>
          <c:xMode val="edge"/>
          <c:yMode val="edge"/>
          <c:x val="0.0488498680859754"/>
          <c:y val="0.0485938669926775"/>
        </c:manualLayout>
      </c:layout>
      <c:overlay val="1"/>
    </c:title>
    <c:autoTitleDeleted val="0"/>
    <c:view3D>
      <c:rotX val="75"/>
      <c:rotY val="0"/>
      <c:rAngAx val="0"/>
      <c:perspective val="0"/>
    </c:view3D>
    <c:floor>
      <c:thickness val="0"/>
    </c:floor>
    <c:sideWall>
      <c:thickness val="0"/>
    </c:sideWall>
    <c:backWall>
      <c:thickness val="0"/>
    </c:backWall>
    <c:plotArea>
      <c:layout>
        <c:manualLayout>
          <c:layoutTarget val="inner"/>
          <c:xMode val="edge"/>
          <c:yMode val="edge"/>
          <c:x val="0.0"/>
          <c:y val="0.0"/>
          <c:w val="1.0"/>
          <c:h val="1.0"/>
        </c:manualLayout>
      </c:layout>
      <c:pie3DChart>
        <c:varyColors val="1"/>
        <c:ser>
          <c:idx val="0"/>
          <c:order val="0"/>
          <c:dLbls>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'Slide 10 - Age Self-Pay'!$G$2:$G$7</c:f>
              <c:strCache>
                <c:ptCount val="6"/>
                <c:pt idx="0">
                  <c:v>20 &amp; below</c:v>
                </c:pt>
                <c:pt idx="1">
                  <c:v>21-30</c:v>
                </c:pt>
                <c:pt idx="2">
                  <c:v>31-40</c:v>
                </c:pt>
                <c:pt idx="3">
                  <c:v>41-50</c:v>
                </c:pt>
                <c:pt idx="4">
                  <c:v>51-60</c:v>
                </c:pt>
                <c:pt idx="5">
                  <c:v>61 &amp; up</c:v>
                </c:pt>
              </c:strCache>
            </c:strRef>
          </c:cat>
          <c:val>
            <c:numRef>
              <c:f>'Slide 10 - Age Self-Pay'!$H$2:$H$7</c:f>
              <c:numCache>
                <c:formatCode>#,##0</c:formatCode>
                <c:ptCount val="6"/>
                <c:pt idx="0" formatCode="General">
                  <c:v>48.0</c:v>
                </c:pt>
                <c:pt idx="1">
                  <c:v>230.0</c:v>
                </c:pt>
                <c:pt idx="2">
                  <c:v>151.0</c:v>
                </c:pt>
                <c:pt idx="3">
                  <c:v>211.0</c:v>
                </c:pt>
                <c:pt idx="4">
                  <c:v>141.0</c:v>
                </c:pt>
                <c:pt idx="5" formatCode="General">
                  <c:v>25.0</c:v>
                </c:pt>
              </c:numCache>
            </c:numRef>
          </c:val>
          <c:extLst xmlns:c16r2="http://schemas.microsoft.com/office/drawing/2015/06/chart">
            <c:ext xmlns:c16="http://schemas.microsoft.com/office/drawing/2014/chart" uri="{C3380CC4-5D6E-409C-BE32-E72D297353CC}">
              <c16:uniqueId val="{00000000-3728-4093-B996-0BBE2A6CC29E}"/>
            </c:ext>
          </c:extLst>
        </c:ser>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H2</a:t>
            </a:r>
            <a:endParaRPr lang="en-US" dirty="0"/>
          </a:p>
        </c:rich>
      </c:tx>
      <c:layout>
        <c:manualLayout>
          <c:xMode val="edge"/>
          <c:yMode val="edge"/>
          <c:x val="0.0488498680859754"/>
          <c:y val="0.0485938669926775"/>
        </c:manualLayout>
      </c:layout>
      <c:overlay val="1"/>
    </c:title>
    <c:autoTitleDeleted val="0"/>
    <c:view3D>
      <c:rotX val="75"/>
      <c:rotY val="0"/>
      <c:rAngAx val="0"/>
      <c:perspective val="0"/>
    </c:view3D>
    <c:floor>
      <c:thickness val="0"/>
    </c:floor>
    <c:sideWall>
      <c:thickness val="0"/>
    </c:sideWall>
    <c:backWall>
      <c:thickness val="0"/>
    </c:backWall>
    <c:plotArea>
      <c:layout>
        <c:manualLayout>
          <c:layoutTarget val="inner"/>
          <c:xMode val="edge"/>
          <c:yMode val="edge"/>
          <c:x val="0.0"/>
          <c:y val="0.0"/>
          <c:w val="1.0"/>
          <c:h val="1.0"/>
        </c:manualLayout>
      </c:layout>
      <c:pie3DChart>
        <c:varyColors val="1"/>
        <c:ser>
          <c:idx val="0"/>
          <c:order val="0"/>
          <c:dLbls>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'Slide 10 - Age Self-Pay'!$M$2:$M$7</c:f>
              <c:strCache>
                <c:ptCount val="6"/>
                <c:pt idx="0">
                  <c:v>20 &amp; below</c:v>
                </c:pt>
                <c:pt idx="1">
                  <c:v>21-30</c:v>
                </c:pt>
                <c:pt idx="2">
                  <c:v>31-40</c:v>
                </c:pt>
                <c:pt idx="3">
                  <c:v>41-50</c:v>
                </c:pt>
                <c:pt idx="4">
                  <c:v>51-60</c:v>
                </c:pt>
                <c:pt idx="5">
                  <c:v>61 &amp; up</c:v>
                </c:pt>
              </c:strCache>
            </c:strRef>
          </c:cat>
          <c:val>
            <c:numRef>
              <c:f>'Slide 10 - Age Self-Pay'!$N$2:$N$7</c:f>
              <c:numCache>
                <c:formatCode>General</c:formatCode>
                <c:ptCount val="6"/>
                <c:pt idx="0">
                  <c:v>72.0</c:v>
                </c:pt>
                <c:pt idx="1">
                  <c:v>197.0</c:v>
                </c:pt>
                <c:pt idx="2">
                  <c:v>103.0</c:v>
                </c:pt>
                <c:pt idx="3">
                  <c:v>173.0</c:v>
                </c:pt>
                <c:pt idx="4">
                  <c:v>114.0</c:v>
                </c:pt>
                <c:pt idx="5">
                  <c:v>34.0</c:v>
                </c:pt>
              </c:numCache>
            </c:numRef>
          </c:val>
          <c:extLst xmlns:c16r2="http://schemas.microsoft.com/office/drawing/2015/06/chart">
            <c:ext xmlns:c16="http://schemas.microsoft.com/office/drawing/2014/chart" uri="{C3380CC4-5D6E-409C-BE32-E72D297353CC}">
              <c16:uniqueId val="{00000000-0385-4D63-A779-861C49E61D99}"/>
            </c:ext>
          </c:extLst>
        </c:ser>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H3</a:t>
            </a:r>
            <a:endParaRPr lang="en-US" dirty="0"/>
          </a:p>
        </c:rich>
      </c:tx>
      <c:layout>
        <c:manualLayout>
          <c:xMode val="edge"/>
          <c:yMode val="edge"/>
          <c:x val="0.0488498680859754"/>
          <c:y val="0.0485938669926775"/>
        </c:manualLayout>
      </c:layout>
      <c:overlay val="1"/>
    </c:title>
    <c:autoTitleDeleted val="0"/>
    <c:view3D>
      <c:rotX val="75"/>
      <c:rotY val="0"/>
      <c:rAngAx val="0"/>
      <c:perspective val="0"/>
    </c:view3D>
    <c:floor>
      <c:thickness val="0"/>
    </c:floor>
    <c:sideWall>
      <c:thickness val="0"/>
    </c:sideWall>
    <c:backWall>
      <c:thickness val="0"/>
    </c:backWall>
    <c:plotArea>
      <c:layout>
        <c:manualLayout>
          <c:layoutTarget val="inner"/>
          <c:xMode val="edge"/>
          <c:yMode val="edge"/>
          <c:x val="0.0"/>
          <c:y val="0.0"/>
          <c:w val="1.0"/>
          <c:h val="1.0"/>
        </c:manualLayout>
      </c:layout>
      <c:pie3DChart>
        <c:varyColors val="1"/>
        <c:ser>
          <c:idx val="0"/>
          <c:order val="0"/>
          <c:dLbls>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'Slide 10 - Age Self-Pay'!$G$10:$G$15</c:f>
              <c:strCache>
                <c:ptCount val="6"/>
                <c:pt idx="0">
                  <c:v>20 &amp; below</c:v>
                </c:pt>
                <c:pt idx="1">
                  <c:v>21-30</c:v>
                </c:pt>
                <c:pt idx="2">
                  <c:v>31-40</c:v>
                </c:pt>
                <c:pt idx="3">
                  <c:v>41-50</c:v>
                </c:pt>
                <c:pt idx="4">
                  <c:v>51-60</c:v>
                </c:pt>
                <c:pt idx="5">
                  <c:v>61 &amp; up</c:v>
                </c:pt>
              </c:strCache>
            </c:strRef>
          </c:cat>
          <c:val>
            <c:numRef>
              <c:f>'Slide 10 - Age Self-Pay'!$H$10:$H$15</c:f>
              <c:numCache>
                <c:formatCode>General</c:formatCode>
                <c:ptCount val="6"/>
                <c:pt idx="0">
                  <c:v>64.0</c:v>
                </c:pt>
                <c:pt idx="1">
                  <c:v>250.0</c:v>
                </c:pt>
                <c:pt idx="2">
                  <c:v>267.0</c:v>
                </c:pt>
                <c:pt idx="3">
                  <c:v>397.0</c:v>
                </c:pt>
                <c:pt idx="4">
                  <c:v>329.0</c:v>
                </c:pt>
                <c:pt idx="5">
                  <c:v>76.0</c:v>
                </c:pt>
              </c:numCache>
            </c:numRef>
          </c:val>
          <c:extLst xmlns:c16r2="http://schemas.microsoft.com/office/drawing/2015/06/chart">
            <c:ext xmlns:c16="http://schemas.microsoft.com/office/drawing/2014/chart" uri="{C3380CC4-5D6E-409C-BE32-E72D297353CC}">
              <c16:uniqueId val="{00000000-9523-4859-96AA-F99CF05545B4}"/>
            </c:ext>
          </c:extLst>
        </c:ser>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Sheet1!$A$54</c:f>
              <c:strCache>
                <c:ptCount val="1"/>
                <c:pt idx="0">
                  <c:v>65 + Mcre</c:v>
                </c:pt>
              </c:strCache>
            </c:strRef>
          </c:tx>
          <c:invertIfNegative val="0"/>
          <c:cat>
            <c:multiLvlStrRef>
              <c:f>Sheet1!$B$52:$X$53</c:f>
              <c:multiLvlStrCache>
                <c:ptCount val="23"/>
                <c:lvl>
                  <c:pt idx="0">
                    <c:v>Jan. 2015</c:v>
                  </c:pt>
                  <c:pt idx="1">
                    <c:v>Feb. 2015</c:v>
                  </c:pt>
                  <c:pt idx="2">
                    <c:v>Mar. 2015</c:v>
                  </c:pt>
                  <c:pt idx="3">
                    <c:v>Apr. 2015</c:v>
                  </c:pt>
                  <c:pt idx="4">
                    <c:v>May-15</c:v>
                  </c:pt>
                  <c:pt idx="5">
                    <c:v>Jun-15</c:v>
                  </c:pt>
                  <c:pt idx="6">
                    <c:v>Jul-15</c:v>
                  </c:pt>
                  <c:pt idx="7">
                    <c:v>Aug-15</c:v>
                  </c:pt>
                  <c:pt idx="8">
                    <c:v>Sep-16</c:v>
                  </c:pt>
                  <c:pt idx="9">
                    <c:v>Oct-15</c:v>
                  </c:pt>
                  <c:pt idx="10">
                    <c:v>Nov-15</c:v>
                  </c:pt>
                  <c:pt idx="11">
                    <c:v>Dec-15</c:v>
                  </c:pt>
                  <c:pt idx="12">
                    <c:v>Jan-16</c:v>
                  </c:pt>
                  <c:pt idx="13">
                    <c:v>Feb-16</c:v>
                  </c:pt>
                  <c:pt idx="14">
                    <c:v>Mar-16</c:v>
                  </c:pt>
                  <c:pt idx="15">
                    <c:v>Apr-16</c:v>
                  </c:pt>
                  <c:pt idx="16">
                    <c:v>May-16</c:v>
                  </c:pt>
                  <c:pt idx="17">
                    <c:v>Jun-16</c:v>
                  </c:pt>
                  <c:pt idx="18">
                    <c:v>Jul-16</c:v>
                  </c:pt>
                  <c:pt idx="19">
                    <c:v>Aug-16</c:v>
                  </c:pt>
                  <c:pt idx="20">
                    <c:v>Sep-16</c:v>
                  </c:pt>
                  <c:pt idx="21">
                    <c:v>Oct-16</c:v>
                  </c:pt>
                  <c:pt idx="22">
                    <c:v>Nov-16</c:v>
                  </c:pt>
                </c:lvl>
                <c:lvl>
                  <c:pt idx="0">
                    <c:v>Readmission Trend</c:v>
                  </c:pt>
                </c:lvl>
              </c:multiLvlStrCache>
            </c:multiLvlStrRef>
          </c:cat>
          <c:val>
            <c:numRef>
              <c:f>Sheet1!$B$54:$X$54</c:f>
              <c:numCache>
                <c:formatCode>General</c:formatCode>
                <c:ptCount val="23"/>
                <c:pt idx="0">
                  <c:v>15.0</c:v>
                </c:pt>
                <c:pt idx="1">
                  <c:v>17.0</c:v>
                </c:pt>
                <c:pt idx="2">
                  <c:v>29.0</c:v>
                </c:pt>
                <c:pt idx="3">
                  <c:v>11.0</c:v>
                </c:pt>
                <c:pt idx="4">
                  <c:v>10.0</c:v>
                </c:pt>
                <c:pt idx="5">
                  <c:v>13.0</c:v>
                </c:pt>
                <c:pt idx="6">
                  <c:v>18.0</c:v>
                </c:pt>
                <c:pt idx="7">
                  <c:v>14.0</c:v>
                </c:pt>
                <c:pt idx="8">
                  <c:v>8.0</c:v>
                </c:pt>
                <c:pt idx="9">
                  <c:v>18.0</c:v>
                </c:pt>
                <c:pt idx="10">
                  <c:v>12.0</c:v>
                </c:pt>
                <c:pt idx="11">
                  <c:v>16.0</c:v>
                </c:pt>
                <c:pt idx="12">
                  <c:v>14.0</c:v>
                </c:pt>
                <c:pt idx="13">
                  <c:v>8.0</c:v>
                </c:pt>
                <c:pt idx="14">
                  <c:v>11.0</c:v>
                </c:pt>
                <c:pt idx="15">
                  <c:v>9.0</c:v>
                </c:pt>
                <c:pt idx="16">
                  <c:v>4.0</c:v>
                </c:pt>
                <c:pt idx="17">
                  <c:v>4.0</c:v>
                </c:pt>
                <c:pt idx="18">
                  <c:v>6.0</c:v>
                </c:pt>
                <c:pt idx="19">
                  <c:v>4.0</c:v>
                </c:pt>
                <c:pt idx="20">
                  <c:v>9.0</c:v>
                </c:pt>
                <c:pt idx="21">
                  <c:v>10.0</c:v>
                </c:pt>
                <c:pt idx="22">
                  <c:v>13.0</c:v>
                </c:pt>
              </c:numCache>
            </c:numRef>
          </c:val>
          <c:extLst xmlns:c16r2="http://schemas.microsoft.com/office/drawing/2015/06/chart">
            <c:ext xmlns:c16="http://schemas.microsoft.com/office/drawing/2014/chart" uri="{C3380CC4-5D6E-409C-BE32-E72D297353CC}">
              <c16:uniqueId val="{00000000-5AC8-4A8B-86C0-F2B45360B81F}"/>
            </c:ext>
          </c:extLst>
        </c:ser>
        <c:ser>
          <c:idx val="1"/>
          <c:order val="1"/>
          <c:tx>
            <c:strRef>
              <c:f>Sheet1!$A$55</c:f>
              <c:strCache>
                <c:ptCount val="1"/>
                <c:pt idx="0">
                  <c:v>All other</c:v>
                </c:pt>
              </c:strCache>
            </c:strRef>
          </c:tx>
          <c:invertIfNegative val="0"/>
          <c:cat>
            <c:multiLvlStrRef>
              <c:f>Sheet1!$B$52:$X$53</c:f>
              <c:multiLvlStrCache>
                <c:ptCount val="23"/>
                <c:lvl>
                  <c:pt idx="0">
                    <c:v>Jan. 2015</c:v>
                  </c:pt>
                  <c:pt idx="1">
                    <c:v>Feb. 2015</c:v>
                  </c:pt>
                  <c:pt idx="2">
                    <c:v>Mar. 2015</c:v>
                  </c:pt>
                  <c:pt idx="3">
                    <c:v>Apr. 2015</c:v>
                  </c:pt>
                  <c:pt idx="4">
                    <c:v>May-15</c:v>
                  </c:pt>
                  <c:pt idx="5">
                    <c:v>Jun-15</c:v>
                  </c:pt>
                  <c:pt idx="6">
                    <c:v>Jul-15</c:v>
                  </c:pt>
                  <c:pt idx="7">
                    <c:v>Aug-15</c:v>
                  </c:pt>
                  <c:pt idx="8">
                    <c:v>Sep-16</c:v>
                  </c:pt>
                  <c:pt idx="9">
                    <c:v>Oct-15</c:v>
                  </c:pt>
                  <c:pt idx="10">
                    <c:v>Nov-15</c:v>
                  </c:pt>
                  <c:pt idx="11">
                    <c:v>Dec-15</c:v>
                  </c:pt>
                  <c:pt idx="12">
                    <c:v>Jan-16</c:v>
                  </c:pt>
                  <c:pt idx="13">
                    <c:v>Feb-16</c:v>
                  </c:pt>
                  <c:pt idx="14">
                    <c:v>Mar-16</c:v>
                  </c:pt>
                  <c:pt idx="15">
                    <c:v>Apr-16</c:v>
                  </c:pt>
                  <c:pt idx="16">
                    <c:v>May-16</c:v>
                  </c:pt>
                  <c:pt idx="17">
                    <c:v>Jun-16</c:v>
                  </c:pt>
                  <c:pt idx="18">
                    <c:v>Jul-16</c:v>
                  </c:pt>
                  <c:pt idx="19">
                    <c:v>Aug-16</c:v>
                  </c:pt>
                  <c:pt idx="20">
                    <c:v>Sep-16</c:v>
                  </c:pt>
                  <c:pt idx="21">
                    <c:v>Oct-16</c:v>
                  </c:pt>
                  <c:pt idx="22">
                    <c:v>Nov-16</c:v>
                  </c:pt>
                </c:lvl>
                <c:lvl>
                  <c:pt idx="0">
                    <c:v>Readmission Trend</c:v>
                  </c:pt>
                </c:lvl>
              </c:multiLvlStrCache>
            </c:multiLvlStrRef>
          </c:cat>
          <c:val>
            <c:numRef>
              <c:f>Sheet1!$B$55:$X$55</c:f>
              <c:numCache>
                <c:formatCode>General</c:formatCode>
                <c:ptCount val="23"/>
                <c:pt idx="0">
                  <c:v>20.0</c:v>
                </c:pt>
                <c:pt idx="1">
                  <c:v>15.0</c:v>
                </c:pt>
                <c:pt idx="2">
                  <c:v>17.0</c:v>
                </c:pt>
                <c:pt idx="3">
                  <c:v>23.0</c:v>
                </c:pt>
                <c:pt idx="4">
                  <c:v>22.0</c:v>
                </c:pt>
                <c:pt idx="5">
                  <c:v>18.0</c:v>
                </c:pt>
                <c:pt idx="6">
                  <c:v>18.0</c:v>
                </c:pt>
                <c:pt idx="7">
                  <c:v>11.0</c:v>
                </c:pt>
                <c:pt idx="8">
                  <c:v>11.0</c:v>
                </c:pt>
                <c:pt idx="9">
                  <c:v>19.0</c:v>
                </c:pt>
                <c:pt idx="10">
                  <c:v>20.0</c:v>
                </c:pt>
                <c:pt idx="11">
                  <c:v>20.0</c:v>
                </c:pt>
                <c:pt idx="12">
                  <c:v>14.0</c:v>
                </c:pt>
                <c:pt idx="13">
                  <c:v>20.0</c:v>
                </c:pt>
                <c:pt idx="14">
                  <c:v>19.0</c:v>
                </c:pt>
                <c:pt idx="15">
                  <c:v>13.0</c:v>
                </c:pt>
                <c:pt idx="16">
                  <c:v>18.0</c:v>
                </c:pt>
                <c:pt idx="17">
                  <c:v>12.0</c:v>
                </c:pt>
                <c:pt idx="18">
                  <c:v>20.0</c:v>
                </c:pt>
                <c:pt idx="19">
                  <c:v>15.0</c:v>
                </c:pt>
                <c:pt idx="20">
                  <c:v>12.0</c:v>
                </c:pt>
                <c:pt idx="21">
                  <c:v>14.0</c:v>
                </c:pt>
                <c:pt idx="22">
                  <c:v>9.0</c:v>
                </c:pt>
              </c:numCache>
            </c:numRef>
          </c:val>
          <c:extLst xmlns:c16r2="http://schemas.microsoft.com/office/drawing/2015/06/chart">
            <c:ext xmlns:c16="http://schemas.microsoft.com/office/drawing/2014/chart" uri="{C3380CC4-5D6E-409C-BE32-E72D297353CC}">
              <c16:uniqueId val="{00000001-5AC8-4A8B-86C0-F2B45360B81F}"/>
            </c:ext>
          </c:extLst>
        </c:ser>
        <c:dLbls>
          <c:showLegendKey val="0"/>
          <c:showVal val="0"/>
          <c:showCatName val="0"/>
          <c:showSerName val="0"/>
          <c:showPercent val="0"/>
          <c:showBubbleSize val="0"/>
        </c:dLbls>
        <c:gapWidth val="150"/>
        <c:overlap val="100"/>
        <c:axId val="1946787496"/>
        <c:axId val="-2117928872"/>
      </c:barChart>
      <c:catAx>
        <c:axId val="1946787496"/>
        <c:scaling>
          <c:orientation val="minMax"/>
        </c:scaling>
        <c:delete val="0"/>
        <c:axPos val="b"/>
        <c:numFmt formatCode="General" sourceLinked="0"/>
        <c:majorTickMark val="out"/>
        <c:minorTickMark val="none"/>
        <c:tickLblPos val="nextTo"/>
        <c:crossAx val="-2117928872"/>
        <c:crosses val="autoZero"/>
        <c:auto val="1"/>
        <c:lblAlgn val="ctr"/>
        <c:lblOffset val="100"/>
        <c:noMultiLvlLbl val="0"/>
      </c:catAx>
      <c:valAx>
        <c:axId val="-2117928872"/>
        <c:scaling>
          <c:orientation val="minMax"/>
        </c:scaling>
        <c:delete val="0"/>
        <c:axPos val="l"/>
        <c:majorGridlines/>
        <c:numFmt formatCode="General" sourceLinked="1"/>
        <c:majorTickMark val="out"/>
        <c:minorTickMark val="none"/>
        <c:tickLblPos val="nextTo"/>
        <c:crossAx val="1946787496"/>
        <c:crosses val="autoZero"/>
        <c:crossBetween val="between"/>
      </c:valAx>
    </c:plotArea>
    <c:legend>
      <c:legendPos val="r"/>
      <c:layout/>
      <c:overlay val="0"/>
    </c:legend>
    <c:plotVisOnly val="1"/>
    <c:dispBlanksAs val="gap"/>
    <c:showDLblsOverMax val="0"/>
  </c:chart>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H4</a:t>
            </a:r>
            <a:endParaRPr lang="en-US" dirty="0"/>
          </a:p>
        </c:rich>
      </c:tx>
      <c:layout>
        <c:manualLayout>
          <c:xMode val="edge"/>
          <c:yMode val="edge"/>
          <c:x val="0.0738459201587877"/>
          <c:y val="0.0"/>
        </c:manualLayout>
      </c:layout>
      <c:overlay val="1"/>
    </c:title>
    <c:autoTitleDeleted val="0"/>
    <c:view3D>
      <c:rotX val="75"/>
      <c:rotY val="0"/>
      <c:rAngAx val="0"/>
      <c:perspective val="0"/>
    </c:view3D>
    <c:floor>
      <c:thickness val="0"/>
    </c:floor>
    <c:sideWall>
      <c:thickness val="0"/>
    </c:sideWall>
    <c:backWall>
      <c:thickness val="0"/>
    </c:backWall>
    <c:plotArea>
      <c:layout>
        <c:manualLayout>
          <c:layoutTarget val="inner"/>
          <c:xMode val="edge"/>
          <c:yMode val="edge"/>
          <c:x val="0.0"/>
          <c:y val="0.0"/>
          <c:w val="1.0"/>
          <c:h val="1.0"/>
        </c:manualLayout>
      </c:layout>
      <c:pie3DChart>
        <c:varyColors val="1"/>
        <c:ser>
          <c:idx val="0"/>
          <c:order val="0"/>
          <c:dLbls>
            <c:dLbl>
              <c:idx val="0"/>
              <c:layout>
                <c:manualLayout>
                  <c:x val="-0.475237581858707"/>
                  <c:y val="0.048687461134636"/>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BE1-4C89-9508-EB5D022940B2}"/>
                </c:ext>
              </c:extLst>
            </c:dLbl>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'Slide 10 - Age Self-Pay'!$M$10:$M$15</c:f>
              <c:strCache>
                <c:ptCount val="6"/>
                <c:pt idx="0">
                  <c:v>20 &amp; below</c:v>
                </c:pt>
                <c:pt idx="1">
                  <c:v>21-30</c:v>
                </c:pt>
                <c:pt idx="2">
                  <c:v>31-40</c:v>
                </c:pt>
                <c:pt idx="3">
                  <c:v>41-50</c:v>
                </c:pt>
                <c:pt idx="4">
                  <c:v>51-60</c:v>
                </c:pt>
                <c:pt idx="5">
                  <c:v>61 &amp; up</c:v>
                </c:pt>
              </c:strCache>
            </c:strRef>
          </c:cat>
          <c:val>
            <c:numRef>
              <c:f>'Slide 10 - Age Self-Pay'!$N$10:$N$15</c:f>
              <c:numCache>
                <c:formatCode>General</c:formatCode>
                <c:ptCount val="6"/>
                <c:pt idx="0">
                  <c:v>31.0</c:v>
                </c:pt>
                <c:pt idx="1">
                  <c:v>304.0</c:v>
                </c:pt>
                <c:pt idx="2">
                  <c:v>201.0</c:v>
                </c:pt>
                <c:pt idx="3">
                  <c:v>206.0</c:v>
                </c:pt>
                <c:pt idx="4">
                  <c:v>104.0</c:v>
                </c:pt>
                <c:pt idx="5">
                  <c:v>11.0</c:v>
                </c:pt>
              </c:numCache>
            </c:numRef>
          </c:val>
          <c:extLst xmlns:c16r2="http://schemas.microsoft.com/office/drawing/2015/06/chart">
            <c:ext xmlns:c16="http://schemas.microsoft.com/office/drawing/2014/chart" uri="{C3380CC4-5D6E-409C-BE32-E72D297353CC}">
              <c16:uniqueId val="{00000001-5BE1-4C89-9508-EB5D022940B2}"/>
            </c:ext>
          </c:extLst>
        </c:ser>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H5</a:t>
            </a:r>
            <a:endParaRPr lang="en-US" dirty="0"/>
          </a:p>
        </c:rich>
      </c:tx>
      <c:layout>
        <c:manualLayout>
          <c:xMode val="edge"/>
          <c:yMode val="edge"/>
          <c:x val="0.0385577029500857"/>
          <c:y val="0.00158528382820134"/>
        </c:manualLayout>
      </c:layout>
      <c:overlay val="1"/>
    </c:title>
    <c:autoTitleDeleted val="0"/>
    <c:view3D>
      <c:rotX val="75"/>
      <c:rotY val="0"/>
      <c:rAngAx val="0"/>
      <c:perspective val="0"/>
    </c:view3D>
    <c:floor>
      <c:thickness val="0"/>
    </c:floor>
    <c:sideWall>
      <c:thickness val="0"/>
    </c:sideWall>
    <c:backWall>
      <c:thickness val="0"/>
    </c:backWall>
    <c:plotArea>
      <c:layout>
        <c:manualLayout>
          <c:layoutTarget val="inner"/>
          <c:xMode val="edge"/>
          <c:yMode val="edge"/>
          <c:x val="0.0"/>
          <c:y val="0.0"/>
          <c:w val="1.0"/>
          <c:h val="1.0"/>
        </c:manualLayout>
      </c:layout>
      <c:pie3DChart>
        <c:varyColors val="1"/>
        <c:ser>
          <c:idx val="0"/>
          <c:order val="0"/>
          <c:dLbls>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'Slide 10 - Age Self-Pay'!$G$18:$G$23</c:f>
              <c:strCache>
                <c:ptCount val="6"/>
                <c:pt idx="0">
                  <c:v>20 &amp; below</c:v>
                </c:pt>
                <c:pt idx="1">
                  <c:v>21-30</c:v>
                </c:pt>
                <c:pt idx="2">
                  <c:v>31-40</c:v>
                </c:pt>
                <c:pt idx="3">
                  <c:v>41-50</c:v>
                </c:pt>
                <c:pt idx="4">
                  <c:v>51-60</c:v>
                </c:pt>
                <c:pt idx="5">
                  <c:v>61 &amp; up</c:v>
                </c:pt>
              </c:strCache>
            </c:strRef>
          </c:cat>
          <c:val>
            <c:numRef>
              <c:f>'Slide 10 - Age Self-Pay'!$H$18:$H$23</c:f>
              <c:numCache>
                <c:formatCode>General</c:formatCode>
                <c:ptCount val="6"/>
                <c:pt idx="0">
                  <c:v>17.0</c:v>
                </c:pt>
                <c:pt idx="1">
                  <c:v>70.0</c:v>
                </c:pt>
                <c:pt idx="2">
                  <c:v>40.0</c:v>
                </c:pt>
                <c:pt idx="3">
                  <c:v>21.0</c:v>
                </c:pt>
                <c:pt idx="4">
                  <c:v>16.0</c:v>
                </c:pt>
                <c:pt idx="5">
                  <c:v>9.0</c:v>
                </c:pt>
              </c:numCache>
            </c:numRef>
          </c:val>
          <c:extLst xmlns:c16r2="http://schemas.microsoft.com/office/drawing/2015/06/chart">
            <c:ext xmlns:c16="http://schemas.microsoft.com/office/drawing/2014/chart" uri="{C3380CC4-5D6E-409C-BE32-E72D297353CC}">
              <c16:uniqueId val="{00000000-3AE0-4DEE-9724-962D98927C8D}"/>
            </c:ext>
          </c:extLst>
        </c:ser>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H6</a:t>
            </a:r>
            <a:endParaRPr lang="en-US" dirty="0"/>
          </a:p>
        </c:rich>
      </c:tx>
      <c:layout>
        <c:manualLayout>
          <c:xMode val="edge"/>
          <c:yMode val="edge"/>
          <c:x val="0.0620831810892204"/>
          <c:y val="0.00830079570884079"/>
        </c:manualLayout>
      </c:layout>
      <c:overlay val="1"/>
    </c:title>
    <c:autoTitleDeleted val="0"/>
    <c:view3D>
      <c:rotX val="75"/>
      <c:rotY val="0"/>
      <c:rAngAx val="0"/>
      <c:perspective val="0"/>
    </c:view3D>
    <c:floor>
      <c:thickness val="0"/>
    </c:floor>
    <c:sideWall>
      <c:thickness val="0"/>
    </c:sideWall>
    <c:backWall>
      <c:thickness val="0"/>
    </c:backWall>
    <c:plotArea>
      <c:layout>
        <c:manualLayout>
          <c:layoutTarget val="inner"/>
          <c:xMode val="edge"/>
          <c:yMode val="edge"/>
          <c:x val="0.0"/>
          <c:y val="0.0"/>
          <c:w val="1.0"/>
          <c:h val="1.0"/>
        </c:manualLayout>
      </c:layout>
      <c:pie3DChart>
        <c:varyColors val="1"/>
        <c:ser>
          <c:idx val="0"/>
          <c:order val="0"/>
          <c:dLbls>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'Slide 10 - Age Self-Pay'!$M$18:$M$23</c:f>
              <c:strCache>
                <c:ptCount val="6"/>
                <c:pt idx="0">
                  <c:v>20 &amp; below</c:v>
                </c:pt>
                <c:pt idx="1">
                  <c:v>21-30</c:v>
                </c:pt>
                <c:pt idx="2">
                  <c:v>31-40</c:v>
                </c:pt>
                <c:pt idx="3">
                  <c:v>41-50</c:v>
                </c:pt>
                <c:pt idx="4">
                  <c:v>51-60</c:v>
                </c:pt>
                <c:pt idx="5">
                  <c:v>61 &amp; up</c:v>
                </c:pt>
              </c:strCache>
            </c:strRef>
          </c:cat>
          <c:val>
            <c:numRef>
              <c:f>'Slide 10 - Age Self-Pay'!$N$18:$N$23</c:f>
              <c:numCache>
                <c:formatCode>General</c:formatCode>
                <c:ptCount val="6"/>
                <c:pt idx="0">
                  <c:v>59.0</c:v>
                </c:pt>
                <c:pt idx="1">
                  <c:v>289.0</c:v>
                </c:pt>
                <c:pt idx="2">
                  <c:v>228.0</c:v>
                </c:pt>
                <c:pt idx="3">
                  <c:v>248.0</c:v>
                </c:pt>
                <c:pt idx="4">
                  <c:v>112.0</c:v>
                </c:pt>
                <c:pt idx="5">
                  <c:v>36.0</c:v>
                </c:pt>
              </c:numCache>
            </c:numRef>
          </c:val>
          <c:extLst xmlns:c16r2="http://schemas.microsoft.com/office/drawing/2015/06/chart">
            <c:ext xmlns:c16="http://schemas.microsoft.com/office/drawing/2014/chart" uri="{C3380CC4-5D6E-409C-BE32-E72D297353CC}">
              <c16:uniqueId val="{00000000-DAF5-4EE5-9649-A73D24DD2266}"/>
            </c:ext>
          </c:extLst>
        </c:ser>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H7</a:t>
            </a:r>
            <a:endParaRPr lang="en-US" dirty="0"/>
          </a:p>
        </c:rich>
      </c:tx>
      <c:layout>
        <c:manualLayout>
          <c:xMode val="edge"/>
          <c:yMode val="edge"/>
          <c:x val="0.0620831810892204"/>
          <c:y val="0.00830079570884079"/>
        </c:manualLayout>
      </c:layout>
      <c:overlay val="1"/>
    </c:title>
    <c:autoTitleDeleted val="0"/>
    <c:view3D>
      <c:rotX val="75"/>
      <c:rotY val="0"/>
      <c:rAngAx val="0"/>
      <c:perspective val="0"/>
    </c:view3D>
    <c:floor>
      <c:thickness val="0"/>
    </c:floor>
    <c:sideWall>
      <c:thickness val="0"/>
    </c:sideWall>
    <c:backWall>
      <c:thickness val="0"/>
    </c:backWall>
    <c:plotArea>
      <c:layout>
        <c:manualLayout>
          <c:layoutTarget val="inner"/>
          <c:xMode val="edge"/>
          <c:yMode val="edge"/>
          <c:x val="0.0"/>
          <c:y val="0.0"/>
          <c:w val="1.0"/>
          <c:h val="1.0"/>
        </c:manualLayout>
      </c:layout>
      <c:pie3DChart>
        <c:varyColors val="1"/>
        <c:ser>
          <c:idx val="0"/>
          <c:order val="0"/>
          <c:dLbls>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'Slide 10 - Age Self-Pay'!$G$26:$G$31</c:f>
              <c:strCache>
                <c:ptCount val="6"/>
                <c:pt idx="0">
                  <c:v>20 &amp; below</c:v>
                </c:pt>
                <c:pt idx="1">
                  <c:v>21-30</c:v>
                </c:pt>
                <c:pt idx="2">
                  <c:v>31-40</c:v>
                </c:pt>
                <c:pt idx="3">
                  <c:v>41-50</c:v>
                </c:pt>
                <c:pt idx="4">
                  <c:v>51-60</c:v>
                </c:pt>
                <c:pt idx="5">
                  <c:v>61 &amp; up</c:v>
                </c:pt>
              </c:strCache>
            </c:strRef>
          </c:cat>
          <c:val>
            <c:numRef>
              <c:f>'Slide 10 - Age Self-Pay'!$H$26:$H$31</c:f>
              <c:numCache>
                <c:formatCode>General</c:formatCode>
                <c:ptCount val="6"/>
                <c:pt idx="0">
                  <c:v>28.0</c:v>
                </c:pt>
                <c:pt idx="1">
                  <c:v>158.0</c:v>
                </c:pt>
                <c:pt idx="2">
                  <c:v>141.0</c:v>
                </c:pt>
                <c:pt idx="3">
                  <c:v>167.0</c:v>
                </c:pt>
                <c:pt idx="4">
                  <c:v>44.0</c:v>
                </c:pt>
                <c:pt idx="5">
                  <c:v>12.0</c:v>
                </c:pt>
              </c:numCache>
            </c:numRef>
          </c:val>
          <c:extLst xmlns:c16r2="http://schemas.microsoft.com/office/drawing/2015/06/chart">
            <c:ext xmlns:c16="http://schemas.microsoft.com/office/drawing/2014/chart" uri="{C3380CC4-5D6E-409C-BE32-E72D297353CC}">
              <c16:uniqueId val="{00000000-5966-426B-B9F3-58E62FE13F7D}"/>
            </c:ext>
          </c:extLst>
        </c:ser>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46975561971148"/>
          <c:y val="0.0313557794627051"/>
          <c:w val="0.928168485315143"/>
          <c:h val="0.749929241879201"/>
        </c:manualLayout>
      </c:layout>
      <c:barChart>
        <c:barDir val="col"/>
        <c:grouping val="clustered"/>
        <c:varyColors val="0"/>
        <c:ser>
          <c:idx val="0"/>
          <c:order val="0"/>
          <c:tx>
            <c:strRef>
              <c:f>'Distributions b-w PG'!$B$5</c:f>
              <c:strCache>
                <c:ptCount val="1"/>
                <c:pt idx="0">
                  <c:v>Q1 2015</c:v>
                </c:pt>
              </c:strCache>
            </c:strRef>
          </c:tx>
          <c:invertIfNegative val="0"/>
          <c:dLbls>
            <c:numFmt formatCode="0.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'Distributions b-w PG'!$C$4:$E$4</c:f>
              <c:strCache>
                <c:ptCount val="3"/>
                <c:pt idx="0">
                  <c:v>Medicare</c:v>
                </c:pt>
                <c:pt idx="1">
                  <c:v>Medicaid</c:v>
                </c:pt>
                <c:pt idx="2">
                  <c:v>Self-Pay</c:v>
                </c:pt>
              </c:strCache>
            </c:strRef>
          </c:cat>
          <c:val>
            <c:numRef>
              <c:f>'Distributions b-w PG'!$C$5:$E$5</c:f>
              <c:numCache>
                <c:formatCode>0%</c:formatCode>
                <c:ptCount val="3"/>
                <c:pt idx="0">
                  <c:v>0.5205</c:v>
                </c:pt>
                <c:pt idx="1">
                  <c:v>0.3536</c:v>
                </c:pt>
                <c:pt idx="2">
                  <c:v>0.126</c:v>
                </c:pt>
              </c:numCache>
            </c:numRef>
          </c:val>
          <c:extLst xmlns:c16r2="http://schemas.microsoft.com/office/drawing/2015/06/chart">
            <c:ext xmlns:c16="http://schemas.microsoft.com/office/drawing/2014/chart" uri="{C3380CC4-5D6E-409C-BE32-E72D297353CC}">
              <c16:uniqueId val="{00000000-991A-4CB1-A99E-913C1481A2DA}"/>
            </c:ext>
          </c:extLst>
        </c:ser>
        <c:ser>
          <c:idx val="1"/>
          <c:order val="1"/>
          <c:tx>
            <c:strRef>
              <c:f>'Distributions b-w PG'!$B$6</c:f>
              <c:strCache>
                <c:ptCount val="1"/>
                <c:pt idx="0">
                  <c:v>Q1 2016</c:v>
                </c:pt>
              </c:strCache>
            </c:strRef>
          </c:tx>
          <c:invertIfNegative val="0"/>
          <c:dLbls>
            <c:numFmt formatCode="0.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'Distributions b-w PG'!$C$4:$E$4</c:f>
              <c:strCache>
                <c:ptCount val="3"/>
                <c:pt idx="0">
                  <c:v>Medicare</c:v>
                </c:pt>
                <c:pt idx="1">
                  <c:v>Medicaid</c:v>
                </c:pt>
                <c:pt idx="2">
                  <c:v>Self-Pay</c:v>
                </c:pt>
              </c:strCache>
            </c:strRef>
          </c:cat>
          <c:val>
            <c:numRef>
              <c:f>'Distributions b-w PG'!$C$6:$E$6</c:f>
              <c:numCache>
                <c:formatCode>0%</c:formatCode>
                <c:ptCount val="3"/>
                <c:pt idx="0">
                  <c:v>0.5324</c:v>
                </c:pt>
                <c:pt idx="1">
                  <c:v>0.335</c:v>
                </c:pt>
                <c:pt idx="2">
                  <c:v>0.1326</c:v>
                </c:pt>
              </c:numCache>
            </c:numRef>
          </c:val>
          <c:extLst xmlns:c16r2="http://schemas.microsoft.com/office/drawing/2015/06/chart">
            <c:ext xmlns:c16="http://schemas.microsoft.com/office/drawing/2014/chart" uri="{C3380CC4-5D6E-409C-BE32-E72D297353CC}">
              <c16:uniqueId val="{00000001-991A-4CB1-A99E-913C1481A2DA}"/>
            </c:ext>
          </c:extLst>
        </c:ser>
        <c:dLbls>
          <c:showLegendKey val="0"/>
          <c:showVal val="0"/>
          <c:showCatName val="0"/>
          <c:showSerName val="0"/>
          <c:showPercent val="0"/>
          <c:showBubbleSize val="0"/>
        </c:dLbls>
        <c:gapWidth val="150"/>
        <c:axId val="-2036724888"/>
        <c:axId val="2011491784"/>
      </c:barChart>
      <c:catAx>
        <c:axId val="-2036724888"/>
        <c:scaling>
          <c:orientation val="minMax"/>
        </c:scaling>
        <c:delete val="0"/>
        <c:axPos val="b"/>
        <c:numFmt formatCode="General" sourceLinked="0"/>
        <c:majorTickMark val="out"/>
        <c:minorTickMark val="none"/>
        <c:tickLblPos val="nextTo"/>
        <c:txPr>
          <a:bodyPr/>
          <a:lstStyle/>
          <a:p>
            <a:pPr>
              <a:defRPr sz="1600"/>
            </a:pPr>
            <a:endParaRPr lang="en-US"/>
          </a:p>
        </c:txPr>
        <c:crossAx val="2011491784"/>
        <c:crosses val="autoZero"/>
        <c:auto val="1"/>
        <c:lblAlgn val="ctr"/>
        <c:lblOffset val="100"/>
        <c:noMultiLvlLbl val="0"/>
      </c:catAx>
      <c:valAx>
        <c:axId val="2011491784"/>
        <c:scaling>
          <c:orientation val="minMax"/>
        </c:scaling>
        <c:delete val="0"/>
        <c:axPos val="l"/>
        <c:majorGridlines/>
        <c:numFmt formatCode="0%" sourceLinked="1"/>
        <c:majorTickMark val="out"/>
        <c:minorTickMark val="none"/>
        <c:tickLblPos val="nextTo"/>
        <c:crossAx val="-2036724888"/>
        <c:crosses val="autoZero"/>
        <c:crossBetween val="between"/>
      </c:valAx>
    </c:plotArea>
    <c:legend>
      <c:legendPos val="b"/>
      <c:layout/>
      <c:overlay val="0"/>
      <c:txPr>
        <a:bodyPr/>
        <a:lstStyle/>
        <a:p>
          <a:pPr>
            <a:defRPr sz="1600"/>
          </a:pPr>
          <a:endParaRPr lang="en-US"/>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3579933963737"/>
          <c:y val="0.0721202230868423"/>
          <c:w val="0.919508048115884"/>
          <c:h val="0.752312568920664"/>
        </c:manualLayout>
      </c:layout>
      <c:barChart>
        <c:barDir val="col"/>
        <c:grouping val="clustered"/>
        <c:varyColors val="0"/>
        <c:ser>
          <c:idx val="0"/>
          <c:order val="0"/>
          <c:tx>
            <c:strRef>
              <c:f>'ED Visits'!$A$10</c:f>
              <c:strCache>
                <c:ptCount val="1"/>
                <c:pt idx="0">
                  <c:v>Q1 2015</c:v>
                </c:pt>
              </c:strCache>
            </c:strRef>
          </c:tx>
          <c:invertIfNegative val="0"/>
          <c:dLbls>
            <c:numFmt formatCode="0.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'ED Visits'!$B$9:$D$9</c:f>
              <c:strCache>
                <c:ptCount val="3"/>
                <c:pt idx="0">
                  <c:v>Medicare</c:v>
                </c:pt>
                <c:pt idx="1">
                  <c:v>Medicaid</c:v>
                </c:pt>
                <c:pt idx="2">
                  <c:v>Self-Pay</c:v>
                </c:pt>
              </c:strCache>
            </c:strRef>
          </c:cat>
          <c:val>
            <c:numRef>
              <c:f>'ED Visits'!$B$10:$D$10</c:f>
              <c:numCache>
                <c:formatCode>0.00%</c:formatCode>
                <c:ptCount val="3"/>
                <c:pt idx="0">
                  <c:v>0.4697</c:v>
                </c:pt>
                <c:pt idx="1">
                  <c:v>0.6771</c:v>
                </c:pt>
                <c:pt idx="2">
                  <c:v>0.9298</c:v>
                </c:pt>
              </c:numCache>
            </c:numRef>
          </c:val>
          <c:extLst xmlns:c16r2="http://schemas.microsoft.com/office/drawing/2015/06/chart">
            <c:ext xmlns:c16="http://schemas.microsoft.com/office/drawing/2014/chart" uri="{C3380CC4-5D6E-409C-BE32-E72D297353CC}">
              <c16:uniqueId val="{00000000-B148-4F5B-A7C7-891006CFD1A5}"/>
            </c:ext>
          </c:extLst>
        </c:ser>
        <c:ser>
          <c:idx val="1"/>
          <c:order val="1"/>
          <c:tx>
            <c:strRef>
              <c:f>'ED Visits'!$A$11</c:f>
              <c:strCache>
                <c:ptCount val="1"/>
                <c:pt idx="0">
                  <c:v>Q1 2016</c:v>
                </c:pt>
              </c:strCache>
            </c:strRef>
          </c:tx>
          <c:invertIfNegative val="0"/>
          <c:dLbls>
            <c:numFmt formatCode="0.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'ED Visits'!$B$9:$D$9</c:f>
              <c:strCache>
                <c:ptCount val="3"/>
                <c:pt idx="0">
                  <c:v>Medicare</c:v>
                </c:pt>
                <c:pt idx="1">
                  <c:v>Medicaid</c:v>
                </c:pt>
                <c:pt idx="2">
                  <c:v>Self-Pay</c:v>
                </c:pt>
              </c:strCache>
            </c:strRef>
          </c:cat>
          <c:val>
            <c:numRef>
              <c:f>'ED Visits'!$B$11:$D$11</c:f>
              <c:numCache>
                <c:formatCode>0.00%</c:formatCode>
                <c:ptCount val="3"/>
                <c:pt idx="0">
                  <c:v>0.1852</c:v>
                </c:pt>
                <c:pt idx="1">
                  <c:v>0.4934</c:v>
                </c:pt>
                <c:pt idx="2">
                  <c:v>0.882</c:v>
                </c:pt>
              </c:numCache>
            </c:numRef>
          </c:val>
          <c:extLst xmlns:c16r2="http://schemas.microsoft.com/office/drawing/2015/06/chart">
            <c:ext xmlns:c16="http://schemas.microsoft.com/office/drawing/2014/chart" uri="{C3380CC4-5D6E-409C-BE32-E72D297353CC}">
              <c16:uniqueId val="{00000001-B148-4F5B-A7C7-891006CFD1A5}"/>
            </c:ext>
          </c:extLst>
        </c:ser>
        <c:dLbls>
          <c:showLegendKey val="0"/>
          <c:showVal val="0"/>
          <c:showCatName val="0"/>
          <c:showSerName val="0"/>
          <c:showPercent val="0"/>
          <c:showBubbleSize val="0"/>
        </c:dLbls>
        <c:gapWidth val="150"/>
        <c:axId val="-2035399768"/>
        <c:axId val="-2109508040"/>
      </c:barChart>
      <c:catAx>
        <c:axId val="-2035399768"/>
        <c:scaling>
          <c:orientation val="minMax"/>
        </c:scaling>
        <c:delete val="0"/>
        <c:axPos val="b"/>
        <c:numFmt formatCode="General" sourceLinked="1"/>
        <c:majorTickMark val="out"/>
        <c:minorTickMark val="none"/>
        <c:tickLblPos val="nextTo"/>
        <c:txPr>
          <a:bodyPr/>
          <a:lstStyle/>
          <a:p>
            <a:pPr>
              <a:defRPr sz="1600"/>
            </a:pPr>
            <a:endParaRPr lang="en-US"/>
          </a:p>
        </c:txPr>
        <c:crossAx val="-2109508040"/>
        <c:crosses val="autoZero"/>
        <c:auto val="1"/>
        <c:lblAlgn val="ctr"/>
        <c:lblOffset val="100"/>
        <c:noMultiLvlLbl val="0"/>
      </c:catAx>
      <c:valAx>
        <c:axId val="-2109508040"/>
        <c:scaling>
          <c:orientation val="minMax"/>
        </c:scaling>
        <c:delete val="0"/>
        <c:axPos val="l"/>
        <c:majorGridlines/>
        <c:numFmt formatCode="0%" sourceLinked="0"/>
        <c:majorTickMark val="out"/>
        <c:minorTickMark val="none"/>
        <c:tickLblPos val="nextTo"/>
        <c:crossAx val="-2035399768"/>
        <c:crosses val="autoZero"/>
        <c:crossBetween val="between"/>
      </c:valAx>
    </c:plotArea>
    <c:legend>
      <c:legendPos val="b"/>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46975561971148"/>
          <c:y val="0.0313557794627051"/>
          <c:w val="0.928168485315143"/>
          <c:h val="0.758480818096302"/>
        </c:manualLayout>
      </c:layout>
      <c:barChart>
        <c:barDir val="col"/>
        <c:grouping val="clustered"/>
        <c:varyColors val="0"/>
        <c:ser>
          <c:idx val="0"/>
          <c:order val="0"/>
          <c:tx>
            <c:strRef>
              <c:f>'ED Visits'!$A$2</c:f>
              <c:strCache>
                <c:ptCount val="1"/>
                <c:pt idx="0">
                  <c:v>Q1 2015</c:v>
                </c:pt>
              </c:strCache>
            </c:strRef>
          </c:tx>
          <c:invertIfNegative val="0"/>
          <c:dLbls>
            <c:numFmt formatCode="0.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'ED Visits'!$B$1:$D$1</c:f>
              <c:strCache>
                <c:ptCount val="3"/>
                <c:pt idx="0">
                  <c:v>Medicare</c:v>
                </c:pt>
                <c:pt idx="1">
                  <c:v>Medicaid</c:v>
                </c:pt>
                <c:pt idx="2">
                  <c:v>Self-Pay</c:v>
                </c:pt>
              </c:strCache>
            </c:strRef>
          </c:cat>
          <c:val>
            <c:numRef>
              <c:f>'ED Visits'!$B$2:$D$2</c:f>
              <c:numCache>
                <c:formatCode>0.00%</c:formatCode>
                <c:ptCount val="3"/>
                <c:pt idx="0">
                  <c:v>0.506022483940043</c:v>
                </c:pt>
                <c:pt idx="1">
                  <c:v>0.335653772903395</c:v>
                </c:pt>
                <c:pt idx="2">
                  <c:v>0.179170506912442</c:v>
                </c:pt>
              </c:numCache>
            </c:numRef>
          </c:val>
          <c:extLst xmlns:c16r2="http://schemas.microsoft.com/office/drawing/2015/06/chart">
            <c:ext xmlns:c16="http://schemas.microsoft.com/office/drawing/2014/chart" uri="{C3380CC4-5D6E-409C-BE32-E72D297353CC}">
              <c16:uniqueId val="{00000000-8598-4B62-A488-BC11D2046E5D}"/>
            </c:ext>
          </c:extLst>
        </c:ser>
        <c:ser>
          <c:idx val="1"/>
          <c:order val="1"/>
          <c:tx>
            <c:strRef>
              <c:f>'ED Visits'!$A$3</c:f>
              <c:strCache>
                <c:ptCount val="1"/>
                <c:pt idx="0">
                  <c:v>Q1 2016</c:v>
                </c:pt>
              </c:strCache>
            </c:strRef>
          </c:tx>
          <c:invertIfNegative val="0"/>
          <c:dLbls>
            <c:numFmt formatCode="0.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'ED Visits'!$B$1:$D$1</c:f>
              <c:strCache>
                <c:ptCount val="3"/>
                <c:pt idx="0">
                  <c:v>Medicare</c:v>
                </c:pt>
                <c:pt idx="1">
                  <c:v>Medicaid</c:v>
                </c:pt>
                <c:pt idx="2">
                  <c:v>Self-Pay</c:v>
                </c:pt>
              </c:strCache>
            </c:strRef>
          </c:cat>
          <c:val>
            <c:numRef>
              <c:f>'ED Visits'!$B$3:$D$3</c:f>
              <c:numCache>
                <c:formatCode>0.00%</c:formatCode>
                <c:ptCount val="3"/>
                <c:pt idx="0">
                  <c:v>0.518189560773817</c:v>
                </c:pt>
                <c:pt idx="1">
                  <c:v>0.332538352455846</c:v>
                </c:pt>
                <c:pt idx="2">
                  <c:v>0.180722891566265</c:v>
                </c:pt>
              </c:numCache>
            </c:numRef>
          </c:val>
          <c:extLst xmlns:c16r2="http://schemas.microsoft.com/office/drawing/2015/06/chart">
            <c:ext xmlns:c16="http://schemas.microsoft.com/office/drawing/2014/chart" uri="{C3380CC4-5D6E-409C-BE32-E72D297353CC}">
              <c16:uniqueId val="{00000001-8598-4B62-A488-BC11D2046E5D}"/>
            </c:ext>
          </c:extLst>
        </c:ser>
        <c:dLbls>
          <c:showLegendKey val="0"/>
          <c:showVal val="0"/>
          <c:showCatName val="0"/>
          <c:showSerName val="0"/>
          <c:showPercent val="0"/>
          <c:showBubbleSize val="0"/>
        </c:dLbls>
        <c:gapWidth val="150"/>
        <c:axId val="1810437112"/>
        <c:axId val="-2035957736"/>
      </c:barChart>
      <c:catAx>
        <c:axId val="1810437112"/>
        <c:scaling>
          <c:orientation val="minMax"/>
        </c:scaling>
        <c:delete val="0"/>
        <c:axPos val="b"/>
        <c:numFmt formatCode="General" sourceLinked="1"/>
        <c:majorTickMark val="out"/>
        <c:minorTickMark val="none"/>
        <c:tickLblPos val="nextTo"/>
        <c:txPr>
          <a:bodyPr/>
          <a:lstStyle/>
          <a:p>
            <a:pPr>
              <a:defRPr sz="1600"/>
            </a:pPr>
            <a:endParaRPr lang="en-US"/>
          </a:p>
        </c:txPr>
        <c:crossAx val="-2035957736"/>
        <c:crosses val="autoZero"/>
        <c:auto val="1"/>
        <c:lblAlgn val="ctr"/>
        <c:lblOffset val="100"/>
        <c:noMultiLvlLbl val="0"/>
      </c:catAx>
      <c:valAx>
        <c:axId val="-2035957736"/>
        <c:scaling>
          <c:orientation val="minMax"/>
        </c:scaling>
        <c:delete val="0"/>
        <c:axPos val="l"/>
        <c:majorGridlines/>
        <c:numFmt formatCode="0%" sourceLinked="0"/>
        <c:majorTickMark val="out"/>
        <c:minorTickMark val="none"/>
        <c:tickLblPos val="nextTo"/>
        <c:crossAx val="1810437112"/>
        <c:crosses val="autoZero"/>
        <c:crossBetween val="between"/>
      </c:valAx>
    </c:plotArea>
    <c:legend>
      <c:legendPos val="b"/>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55096049416237"/>
          <c:y val="0.0448613488531325"/>
          <c:w val="0.777008213412979"/>
          <c:h val="0.794749705199894"/>
        </c:manualLayout>
      </c:layout>
      <c:barChart>
        <c:barDir val="col"/>
        <c:grouping val="stacked"/>
        <c:varyColors val="0"/>
        <c:ser>
          <c:idx val="0"/>
          <c:order val="0"/>
          <c:tx>
            <c:strRef>
              <c:f>Sheet1!$B$1</c:f>
              <c:strCache>
                <c:ptCount val="1"/>
                <c:pt idx="0">
                  <c:v>SuperUtilizer</c:v>
                </c:pt>
              </c:strCache>
            </c:strRef>
          </c:tx>
          <c:invertIfNegative val="0"/>
          <c:cat>
            <c:strRef>
              <c:f>Sheet1!$A$2:$A$7</c:f>
              <c:strCache>
                <c:ptCount val="6"/>
                <c:pt idx="0">
                  <c:v>Medicare 2015</c:v>
                </c:pt>
                <c:pt idx="1">
                  <c:v>Medicare 2016</c:v>
                </c:pt>
                <c:pt idx="2">
                  <c:v>Medicaid 2015</c:v>
                </c:pt>
                <c:pt idx="3">
                  <c:v>Medicaid 2016</c:v>
                </c:pt>
                <c:pt idx="4">
                  <c:v>Self-Pay 2015</c:v>
                </c:pt>
                <c:pt idx="5">
                  <c:v>Self-Pay 2016</c:v>
                </c:pt>
              </c:strCache>
            </c:strRef>
          </c:cat>
          <c:val>
            <c:numRef>
              <c:f>Sheet1!$B$2:$B$7</c:f>
              <c:numCache>
                <c:formatCode>_("$"* #,##0_);_("$"* \(#,##0\);_("$"* "-"??_);_(@_)</c:formatCode>
                <c:ptCount val="6"/>
                <c:pt idx="0">
                  <c:v>4.94E7</c:v>
                </c:pt>
                <c:pt idx="1">
                  <c:v>6.62E7</c:v>
                </c:pt>
                <c:pt idx="2">
                  <c:v>2.11E7</c:v>
                </c:pt>
                <c:pt idx="3">
                  <c:v>2.34E7</c:v>
                </c:pt>
                <c:pt idx="4">
                  <c:v>4.1E6</c:v>
                </c:pt>
                <c:pt idx="5">
                  <c:v>4.14E6</c:v>
                </c:pt>
              </c:numCache>
            </c:numRef>
          </c:val>
          <c:extLst xmlns:c16r2="http://schemas.microsoft.com/office/drawing/2015/06/chart">
            <c:ext xmlns:c16="http://schemas.microsoft.com/office/drawing/2014/chart" uri="{C3380CC4-5D6E-409C-BE32-E72D297353CC}">
              <c16:uniqueId val="{00000000-D23B-40CB-B814-F20697B2E26D}"/>
            </c:ext>
          </c:extLst>
        </c:ser>
        <c:ser>
          <c:idx val="1"/>
          <c:order val="1"/>
          <c:tx>
            <c:strRef>
              <c:f>Sheet1!$C$1</c:f>
              <c:strCache>
                <c:ptCount val="1"/>
                <c:pt idx="0">
                  <c:v>Non-SuperUtilizer</c:v>
                </c:pt>
              </c:strCache>
            </c:strRef>
          </c:tx>
          <c:invertIfNegative val="0"/>
          <c:cat>
            <c:strRef>
              <c:f>Sheet1!$A$2:$A$7</c:f>
              <c:strCache>
                <c:ptCount val="6"/>
                <c:pt idx="0">
                  <c:v>Medicare 2015</c:v>
                </c:pt>
                <c:pt idx="1">
                  <c:v>Medicare 2016</c:v>
                </c:pt>
                <c:pt idx="2">
                  <c:v>Medicaid 2015</c:v>
                </c:pt>
                <c:pt idx="3">
                  <c:v>Medicaid 2016</c:v>
                </c:pt>
                <c:pt idx="4">
                  <c:v>Self-Pay 2015</c:v>
                </c:pt>
                <c:pt idx="5">
                  <c:v>Self-Pay 2016</c:v>
                </c:pt>
              </c:strCache>
            </c:strRef>
          </c:cat>
          <c:val>
            <c:numRef>
              <c:f>Sheet1!$C$2:$C$7</c:f>
              <c:numCache>
                <c:formatCode>_("$"* #,##0_);_("$"* \(#,##0\);_("$"* "-"??_);_(@_)</c:formatCode>
                <c:ptCount val="6"/>
                <c:pt idx="0">
                  <c:v>4.9E7</c:v>
                </c:pt>
                <c:pt idx="1">
                  <c:v>5.68E7</c:v>
                </c:pt>
                <c:pt idx="2">
                  <c:v>4.37E7</c:v>
                </c:pt>
                <c:pt idx="3">
                  <c:v>3.49E7</c:v>
                </c:pt>
                <c:pt idx="4">
                  <c:v>2.02E7</c:v>
                </c:pt>
                <c:pt idx="5">
                  <c:v>1.746E7</c:v>
                </c:pt>
              </c:numCache>
            </c:numRef>
          </c:val>
          <c:extLst xmlns:c16r2="http://schemas.microsoft.com/office/drawing/2015/06/chart">
            <c:ext xmlns:c16="http://schemas.microsoft.com/office/drawing/2014/chart" uri="{C3380CC4-5D6E-409C-BE32-E72D297353CC}">
              <c16:uniqueId val="{00000001-D23B-40CB-B814-F20697B2E26D}"/>
            </c:ext>
          </c:extLst>
        </c:ser>
        <c:dLbls>
          <c:showLegendKey val="0"/>
          <c:showVal val="0"/>
          <c:showCatName val="0"/>
          <c:showSerName val="0"/>
          <c:showPercent val="0"/>
          <c:showBubbleSize val="0"/>
        </c:dLbls>
        <c:gapWidth val="150"/>
        <c:overlap val="100"/>
        <c:axId val="1952787960"/>
        <c:axId val="1943334232"/>
      </c:barChart>
      <c:catAx>
        <c:axId val="1952787960"/>
        <c:scaling>
          <c:orientation val="minMax"/>
        </c:scaling>
        <c:delete val="0"/>
        <c:axPos val="b"/>
        <c:numFmt formatCode="General" sourceLinked="0"/>
        <c:majorTickMark val="none"/>
        <c:minorTickMark val="none"/>
        <c:tickLblPos val="nextTo"/>
        <c:crossAx val="1943334232"/>
        <c:crosses val="autoZero"/>
        <c:auto val="1"/>
        <c:lblAlgn val="ctr"/>
        <c:lblOffset val="100"/>
        <c:noMultiLvlLbl val="0"/>
      </c:catAx>
      <c:valAx>
        <c:axId val="1943334232"/>
        <c:scaling>
          <c:orientation val="minMax"/>
        </c:scaling>
        <c:delete val="0"/>
        <c:axPos val="l"/>
        <c:majorGridlines/>
        <c:numFmt formatCode="_(&quot;$&quot;* #,##0_);_(&quot;$&quot;* \(#,##0\);_(&quot;$&quot;* &quot;-&quot;_);_(@_)" sourceLinked="0"/>
        <c:majorTickMark val="none"/>
        <c:minorTickMark val="none"/>
        <c:tickLblPos val="nextTo"/>
        <c:txPr>
          <a:bodyPr/>
          <a:lstStyle/>
          <a:p>
            <a:pPr>
              <a:defRPr sz="1400"/>
            </a:pPr>
            <a:endParaRPr lang="en-US"/>
          </a:p>
        </c:txPr>
        <c:crossAx val="1952787960"/>
        <c:crosses val="autoZero"/>
        <c:crossBetween val="between"/>
      </c:valAx>
    </c:plotArea>
    <c:legend>
      <c:legendPos val="r"/>
      <c:layout>
        <c:manualLayout>
          <c:xMode val="edge"/>
          <c:yMode val="edge"/>
          <c:x val="0.681942936012309"/>
          <c:y val="0.21329415344821"/>
          <c:w val="0.213172006516427"/>
          <c:h val="0.114474495035947"/>
        </c:manualLayout>
      </c:layout>
      <c:overlay val="1"/>
      <c:spPr>
        <a:solidFill>
          <a:schemeClr val="bg1"/>
        </a:solidFill>
        <a:ln>
          <a:solidFill>
            <a:schemeClr val="accent1"/>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54670105892"/>
          <c:y val="0.063607674911386"/>
          <c:w val="0.827295569734818"/>
          <c:h val="0.691462230397307"/>
        </c:manualLayout>
      </c:layout>
      <c:barChart>
        <c:barDir val="col"/>
        <c:grouping val="clustered"/>
        <c:varyColors val="0"/>
        <c:ser>
          <c:idx val="0"/>
          <c:order val="0"/>
          <c:tx>
            <c:strRef>
              <c:f>Sheet1!$B$1</c:f>
              <c:strCache>
                <c:ptCount val="1"/>
                <c:pt idx="0">
                  <c:v>Q1 2015 Median</c:v>
                </c:pt>
              </c:strCache>
            </c:strRef>
          </c:tx>
          <c:invertIfNegative val="0"/>
          <c:cat>
            <c:strRef>
              <c:f>Sheet1!$A$2:$A$4</c:f>
              <c:strCache>
                <c:ptCount val="3"/>
                <c:pt idx="0">
                  <c:v>Medicare Total</c:v>
                </c:pt>
                <c:pt idx="1">
                  <c:v>Medicaid Total</c:v>
                </c:pt>
                <c:pt idx="2">
                  <c:v>Self-Pay Total</c:v>
                </c:pt>
              </c:strCache>
            </c:strRef>
          </c:cat>
          <c:val>
            <c:numRef>
              <c:f>Sheet1!$B$2:$B$4</c:f>
              <c:numCache>
                <c:formatCode>_("$"* #,##0_);_("$"* \(#,##0\);_("$"* "-"??_);_(@_)</c:formatCode>
                <c:ptCount val="3"/>
                <c:pt idx="0">
                  <c:v>726.0</c:v>
                </c:pt>
                <c:pt idx="1">
                  <c:v>726.0</c:v>
                </c:pt>
                <c:pt idx="2">
                  <c:v>641.0</c:v>
                </c:pt>
              </c:numCache>
            </c:numRef>
          </c:val>
          <c:extLst xmlns:c16r2="http://schemas.microsoft.com/office/drawing/2015/06/chart">
            <c:ext xmlns:c16="http://schemas.microsoft.com/office/drawing/2014/chart" uri="{C3380CC4-5D6E-409C-BE32-E72D297353CC}">
              <c16:uniqueId val="{00000000-5AEF-4D00-BDB4-9FA25B435855}"/>
            </c:ext>
          </c:extLst>
        </c:ser>
        <c:ser>
          <c:idx val="1"/>
          <c:order val="1"/>
          <c:tx>
            <c:strRef>
              <c:f>Sheet1!$C$1</c:f>
              <c:strCache>
                <c:ptCount val="1"/>
                <c:pt idx="0">
                  <c:v>Q1 2016 Median</c:v>
                </c:pt>
              </c:strCache>
            </c:strRef>
          </c:tx>
          <c:invertIfNegative val="0"/>
          <c:cat>
            <c:strRef>
              <c:f>Sheet1!$A$2:$A$4</c:f>
              <c:strCache>
                <c:ptCount val="3"/>
                <c:pt idx="0">
                  <c:v>Medicare Total</c:v>
                </c:pt>
                <c:pt idx="1">
                  <c:v>Medicaid Total</c:v>
                </c:pt>
                <c:pt idx="2">
                  <c:v>Self-Pay Total</c:v>
                </c:pt>
              </c:strCache>
            </c:strRef>
          </c:cat>
          <c:val>
            <c:numRef>
              <c:f>Sheet1!$C$2:$C$4</c:f>
              <c:numCache>
                <c:formatCode>_("$"* #,##0_);_("$"* \(#,##0\);_("$"* "-"??_);_(@_)</c:formatCode>
                <c:ptCount val="3"/>
                <c:pt idx="0">
                  <c:v>505.0</c:v>
                </c:pt>
                <c:pt idx="1">
                  <c:v>887.0</c:v>
                </c:pt>
                <c:pt idx="2">
                  <c:v>1184.0</c:v>
                </c:pt>
              </c:numCache>
            </c:numRef>
          </c:val>
          <c:extLst xmlns:c16r2="http://schemas.microsoft.com/office/drawing/2015/06/chart">
            <c:ext xmlns:c16="http://schemas.microsoft.com/office/drawing/2014/chart" uri="{C3380CC4-5D6E-409C-BE32-E72D297353CC}">
              <c16:uniqueId val="{00000001-5AEF-4D00-BDB4-9FA25B435855}"/>
            </c:ext>
          </c:extLst>
        </c:ser>
        <c:dLbls>
          <c:showLegendKey val="0"/>
          <c:showVal val="0"/>
          <c:showCatName val="0"/>
          <c:showSerName val="0"/>
          <c:showPercent val="0"/>
          <c:showBubbleSize val="0"/>
        </c:dLbls>
        <c:gapWidth val="150"/>
        <c:axId val="1810867688"/>
        <c:axId val="1810870760"/>
      </c:barChart>
      <c:catAx>
        <c:axId val="1810867688"/>
        <c:scaling>
          <c:orientation val="minMax"/>
        </c:scaling>
        <c:delete val="0"/>
        <c:axPos val="b"/>
        <c:numFmt formatCode="General" sourceLinked="0"/>
        <c:majorTickMark val="none"/>
        <c:minorTickMark val="none"/>
        <c:tickLblPos val="nextTo"/>
        <c:txPr>
          <a:bodyPr/>
          <a:lstStyle/>
          <a:p>
            <a:pPr>
              <a:defRPr sz="1600"/>
            </a:pPr>
            <a:endParaRPr lang="en-US"/>
          </a:p>
        </c:txPr>
        <c:crossAx val="1810870760"/>
        <c:crosses val="autoZero"/>
        <c:auto val="1"/>
        <c:lblAlgn val="ctr"/>
        <c:lblOffset val="100"/>
        <c:noMultiLvlLbl val="0"/>
      </c:catAx>
      <c:valAx>
        <c:axId val="1810870760"/>
        <c:scaling>
          <c:orientation val="minMax"/>
        </c:scaling>
        <c:delete val="0"/>
        <c:axPos val="l"/>
        <c:majorGridlines/>
        <c:numFmt formatCode="_(&quot;$&quot;* #,##0_);_(&quot;$&quot;* \(#,##0\);_(&quot;$&quot;* &quot;-&quot;??_);_(@_)" sourceLinked="1"/>
        <c:majorTickMark val="none"/>
        <c:minorTickMark val="none"/>
        <c:tickLblPos val="nextTo"/>
        <c:crossAx val="1810867688"/>
        <c:crosses val="autoZero"/>
        <c:crossBetween val="between"/>
      </c:valAx>
    </c:plotArea>
    <c:legend>
      <c:legendPos val="b"/>
      <c:layout>
        <c:manualLayout>
          <c:xMode val="edge"/>
          <c:yMode val="edge"/>
          <c:x val="0.240774504480043"/>
          <c:y val="0.899107704071384"/>
          <c:w val="0.521324441125894"/>
          <c:h val="0.0609199562692606"/>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54670105892"/>
          <c:y val="0.115336585058787"/>
          <c:w val="0.827295569734818"/>
          <c:h val="0.691462230397307"/>
        </c:manualLayout>
      </c:layout>
      <c:barChart>
        <c:barDir val="col"/>
        <c:grouping val="clustered"/>
        <c:varyColors val="0"/>
        <c:ser>
          <c:idx val="0"/>
          <c:order val="0"/>
          <c:tx>
            <c:strRef>
              <c:f>Sheet1!$B$1</c:f>
              <c:strCache>
                <c:ptCount val="1"/>
                <c:pt idx="0">
                  <c:v>Q1 2015 Median</c:v>
                </c:pt>
              </c:strCache>
            </c:strRef>
          </c:tx>
          <c:invertIfNegative val="0"/>
          <c:cat>
            <c:strRef>
              <c:f>Sheet1!$A$2:$A$4</c:f>
              <c:strCache>
                <c:ptCount val="3"/>
                <c:pt idx="0">
                  <c:v>Medicare SuperUtilizer</c:v>
                </c:pt>
                <c:pt idx="1">
                  <c:v>Medicaid SuperUtilizer</c:v>
                </c:pt>
                <c:pt idx="2">
                  <c:v>Self-Pay SuperUtilizer</c:v>
                </c:pt>
              </c:strCache>
            </c:strRef>
          </c:cat>
          <c:val>
            <c:numRef>
              <c:f>Sheet1!$B$2:$B$4</c:f>
              <c:numCache>
                <c:formatCode>_("$"* #,##0_);_("$"* \(#,##0\);_("$"* "-"??_);_(@_)</c:formatCode>
                <c:ptCount val="3"/>
                <c:pt idx="0">
                  <c:v>732.0</c:v>
                </c:pt>
                <c:pt idx="1">
                  <c:v>732.0</c:v>
                </c:pt>
                <c:pt idx="2">
                  <c:v>642.0</c:v>
                </c:pt>
              </c:numCache>
            </c:numRef>
          </c:val>
          <c:extLst xmlns:c16r2="http://schemas.microsoft.com/office/drawing/2015/06/chart">
            <c:ext xmlns:c16="http://schemas.microsoft.com/office/drawing/2014/chart" uri="{C3380CC4-5D6E-409C-BE32-E72D297353CC}">
              <c16:uniqueId val="{00000000-A818-4607-B354-C0738EBF9B5D}"/>
            </c:ext>
          </c:extLst>
        </c:ser>
        <c:ser>
          <c:idx val="1"/>
          <c:order val="1"/>
          <c:tx>
            <c:strRef>
              <c:f>Sheet1!$C$1</c:f>
              <c:strCache>
                <c:ptCount val="1"/>
                <c:pt idx="0">
                  <c:v>Q1 2016 Median</c:v>
                </c:pt>
              </c:strCache>
            </c:strRef>
          </c:tx>
          <c:invertIfNegative val="0"/>
          <c:cat>
            <c:strRef>
              <c:f>Sheet1!$A$2:$A$4</c:f>
              <c:strCache>
                <c:ptCount val="3"/>
                <c:pt idx="0">
                  <c:v>Medicare SuperUtilizer</c:v>
                </c:pt>
                <c:pt idx="1">
                  <c:v>Medicaid SuperUtilizer</c:v>
                </c:pt>
                <c:pt idx="2">
                  <c:v>Self-Pay SuperUtilizer</c:v>
                </c:pt>
              </c:strCache>
            </c:strRef>
          </c:cat>
          <c:val>
            <c:numRef>
              <c:f>Sheet1!$C$2:$C$4</c:f>
              <c:numCache>
                <c:formatCode>_("$"* #,##0_);_("$"* \(#,##0\);_("$"* "-"??_);_(@_)</c:formatCode>
                <c:ptCount val="3"/>
                <c:pt idx="0">
                  <c:v>380.0</c:v>
                </c:pt>
                <c:pt idx="1">
                  <c:v>380.0</c:v>
                </c:pt>
                <c:pt idx="2">
                  <c:v>1303.0</c:v>
                </c:pt>
              </c:numCache>
            </c:numRef>
          </c:val>
          <c:extLst xmlns:c16r2="http://schemas.microsoft.com/office/drawing/2015/06/chart">
            <c:ext xmlns:c16="http://schemas.microsoft.com/office/drawing/2014/chart" uri="{C3380CC4-5D6E-409C-BE32-E72D297353CC}">
              <c16:uniqueId val="{00000001-A818-4607-B354-C0738EBF9B5D}"/>
            </c:ext>
          </c:extLst>
        </c:ser>
        <c:dLbls>
          <c:showLegendKey val="0"/>
          <c:showVal val="0"/>
          <c:showCatName val="0"/>
          <c:showSerName val="0"/>
          <c:showPercent val="0"/>
          <c:showBubbleSize val="0"/>
        </c:dLbls>
        <c:gapWidth val="150"/>
        <c:axId val="-2036130184"/>
        <c:axId val="-2035953288"/>
      </c:barChart>
      <c:catAx>
        <c:axId val="-2036130184"/>
        <c:scaling>
          <c:orientation val="minMax"/>
        </c:scaling>
        <c:delete val="0"/>
        <c:axPos val="b"/>
        <c:numFmt formatCode="General" sourceLinked="0"/>
        <c:majorTickMark val="none"/>
        <c:minorTickMark val="none"/>
        <c:tickLblPos val="nextTo"/>
        <c:txPr>
          <a:bodyPr/>
          <a:lstStyle/>
          <a:p>
            <a:pPr>
              <a:defRPr sz="1600"/>
            </a:pPr>
            <a:endParaRPr lang="en-US"/>
          </a:p>
        </c:txPr>
        <c:crossAx val="-2035953288"/>
        <c:crosses val="autoZero"/>
        <c:auto val="1"/>
        <c:lblAlgn val="ctr"/>
        <c:lblOffset val="100"/>
        <c:noMultiLvlLbl val="0"/>
      </c:catAx>
      <c:valAx>
        <c:axId val="-2035953288"/>
        <c:scaling>
          <c:orientation val="minMax"/>
        </c:scaling>
        <c:delete val="0"/>
        <c:axPos val="l"/>
        <c:majorGridlines/>
        <c:numFmt formatCode="_(&quot;$&quot;* #,##0_);_(&quot;$&quot;* \(#,##0\);_(&quot;$&quot;* &quot;-&quot;??_);_(@_)" sourceLinked="1"/>
        <c:majorTickMark val="none"/>
        <c:minorTickMark val="none"/>
        <c:tickLblPos val="nextTo"/>
        <c:crossAx val="-203613018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Visits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8E8-46A6-ACC4-CA2C3A5D218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8E8-46A6-ACC4-CA2C3A5D218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8E8-46A6-ACC4-CA2C3A5D218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8E8-46A6-ACC4-CA2C3A5D218D}"/>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B8E8-46A6-ACC4-CA2C3A5D218D}"/>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B8E8-46A6-ACC4-CA2C3A5D218D}"/>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B8E8-46A6-ACC4-CA2C3A5D218D}"/>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B8E8-46A6-ACC4-CA2C3A5D218D}"/>
              </c:ext>
            </c:extLst>
          </c:dPt>
          <c:dLbls>
            <c:spPr>
              <a:noFill/>
              <a:ln>
                <a:noFill/>
              </a:ln>
              <a:effectLst/>
            </c:spPr>
            <c:txPr>
              <a:bodyPr/>
              <a:lstStyle/>
              <a:p>
                <a:pPr>
                  <a:defRPr sz="1600" b="1">
                    <a:solidFill>
                      <a:schemeClr val="bg1"/>
                    </a:solidFill>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Sheet1!$A$2:$A$7</c:f>
              <c:strCache>
                <c:ptCount val="6"/>
                <c:pt idx="0">
                  <c:v>27205</c:v>
                </c:pt>
                <c:pt idx="1">
                  <c:v>27203</c:v>
                </c:pt>
                <c:pt idx="2">
                  <c:v>27317</c:v>
                </c:pt>
                <c:pt idx="3">
                  <c:v>27316</c:v>
                </c:pt>
                <c:pt idx="4">
                  <c:v>27248</c:v>
                </c:pt>
                <c:pt idx="5">
                  <c:v>Others</c:v>
                </c:pt>
              </c:strCache>
            </c:strRef>
          </c:cat>
          <c:val>
            <c:numRef>
              <c:f>Sheet1!$B$2:$B$7</c:f>
              <c:numCache>
                <c:formatCode>#,##0</c:formatCode>
                <c:ptCount val="6"/>
                <c:pt idx="0" formatCode="General">
                  <c:v>2237.0</c:v>
                </c:pt>
                <c:pt idx="1">
                  <c:v>2048.0</c:v>
                </c:pt>
                <c:pt idx="2">
                  <c:v>1007.0</c:v>
                </c:pt>
                <c:pt idx="3">
                  <c:v>485.0</c:v>
                </c:pt>
                <c:pt idx="4">
                  <c:v>331.0</c:v>
                </c:pt>
                <c:pt idx="5" formatCode="General">
                  <c:v>1710.0</c:v>
                </c:pt>
              </c:numCache>
            </c:numRef>
          </c:val>
          <c:extLst xmlns:c16r2="http://schemas.microsoft.com/office/drawing/2015/06/chart">
            <c:ext xmlns:c16="http://schemas.microsoft.com/office/drawing/2014/chart" uri="{C3380CC4-5D6E-409C-BE32-E72D297353CC}">
              <c16:uniqueId val="{00000010-B8E8-46A6-ACC4-CA2C3A5D218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43336376431207"/>
          <c:y val="0.234430421171603"/>
          <c:w val="0.111736087336909"/>
          <c:h val="0.50116446941147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82256312788"/>
          <c:y val="0.094174758180305"/>
          <c:w val="0.827295569734818"/>
          <c:h val="0.691462230397307"/>
        </c:manualLayout>
      </c:layout>
      <c:barChart>
        <c:barDir val="col"/>
        <c:grouping val="clustered"/>
        <c:varyColors val="0"/>
        <c:ser>
          <c:idx val="0"/>
          <c:order val="0"/>
          <c:tx>
            <c:strRef>
              <c:f>Sheet1!$B$1</c:f>
              <c:strCache>
                <c:ptCount val="1"/>
                <c:pt idx="0">
                  <c:v>Q1 2015 Median</c:v>
                </c:pt>
              </c:strCache>
            </c:strRef>
          </c:tx>
          <c:invertIfNegative val="0"/>
          <c:cat>
            <c:strRef>
              <c:f>Sheet1!$A$2:$A$4</c:f>
              <c:strCache>
                <c:ptCount val="3"/>
                <c:pt idx="0">
                  <c:v>Medicare Total</c:v>
                </c:pt>
                <c:pt idx="1">
                  <c:v>Medicaid Total</c:v>
                </c:pt>
                <c:pt idx="2">
                  <c:v>Self-Pay Total</c:v>
                </c:pt>
              </c:strCache>
            </c:strRef>
          </c:cat>
          <c:val>
            <c:numRef>
              <c:f>Sheet1!$B$2:$B$4</c:f>
              <c:numCache>
                <c:formatCode>General</c:formatCode>
                <c:ptCount val="3"/>
                <c:pt idx="0">
                  <c:v>13.0</c:v>
                </c:pt>
                <c:pt idx="1">
                  <c:v>11.6</c:v>
                </c:pt>
                <c:pt idx="2">
                  <c:v>11.4</c:v>
                </c:pt>
              </c:numCache>
            </c:numRef>
          </c:val>
          <c:extLst xmlns:c16r2="http://schemas.microsoft.com/office/drawing/2015/06/chart">
            <c:ext xmlns:c16="http://schemas.microsoft.com/office/drawing/2014/chart" uri="{C3380CC4-5D6E-409C-BE32-E72D297353CC}">
              <c16:uniqueId val="{00000000-E984-4BE8-AEFF-93B4A998E177}"/>
            </c:ext>
          </c:extLst>
        </c:ser>
        <c:ser>
          <c:idx val="1"/>
          <c:order val="1"/>
          <c:tx>
            <c:strRef>
              <c:f>Sheet1!$C$1</c:f>
              <c:strCache>
                <c:ptCount val="1"/>
                <c:pt idx="0">
                  <c:v>Q1 2016 Median</c:v>
                </c:pt>
              </c:strCache>
            </c:strRef>
          </c:tx>
          <c:invertIfNegative val="0"/>
          <c:cat>
            <c:strRef>
              <c:f>Sheet1!$A$2:$A$4</c:f>
              <c:strCache>
                <c:ptCount val="3"/>
                <c:pt idx="0">
                  <c:v>Medicare Total</c:v>
                </c:pt>
                <c:pt idx="1">
                  <c:v>Medicaid Total</c:v>
                </c:pt>
                <c:pt idx="2">
                  <c:v>Self-Pay Total</c:v>
                </c:pt>
              </c:strCache>
            </c:strRef>
          </c:cat>
          <c:val>
            <c:numRef>
              <c:f>Sheet1!$C$2:$C$4</c:f>
              <c:numCache>
                <c:formatCode>General</c:formatCode>
                <c:ptCount val="3"/>
                <c:pt idx="0">
                  <c:v>11.1</c:v>
                </c:pt>
                <c:pt idx="1">
                  <c:v>11.7</c:v>
                </c:pt>
                <c:pt idx="2">
                  <c:v>10.9</c:v>
                </c:pt>
              </c:numCache>
            </c:numRef>
          </c:val>
          <c:extLst xmlns:c16r2="http://schemas.microsoft.com/office/drawing/2015/06/chart">
            <c:ext xmlns:c16="http://schemas.microsoft.com/office/drawing/2014/chart" uri="{C3380CC4-5D6E-409C-BE32-E72D297353CC}">
              <c16:uniqueId val="{00000001-E984-4BE8-AEFF-93B4A998E177}"/>
            </c:ext>
          </c:extLst>
        </c:ser>
        <c:dLbls>
          <c:showLegendKey val="0"/>
          <c:showVal val="0"/>
          <c:showCatName val="0"/>
          <c:showSerName val="0"/>
          <c:showPercent val="0"/>
          <c:showBubbleSize val="0"/>
        </c:dLbls>
        <c:gapWidth val="150"/>
        <c:axId val="2013591064"/>
        <c:axId val="2013594072"/>
      </c:barChart>
      <c:catAx>
        <c:axId val="2013591064"/>
        <c:scaling>
          <c:orientation val="minMax"/>
        </c:scaling>
        <c:delete val="0"/>
        <c:axPos val="b"/>
        <c:numFmt formatCode="General" sourceLinked="0"/>
        <c:majorTickMark val="none"/>
        <c:minorTickMark val="none"/>
        <c:tickLblPos val="nextTo"/>
        <c:txPr>
          <a:bodyPr/>
          <a:lstStyle/>
          <a:p>
            <a:pPr>
              <a:defRPr sz="1600"/>
            </a:pPr>
            <a:endParaRPr lang="en-US"/>
          </a:p>
        </c:txPr>
        <c:crossAx val="2013594072"/>
        <c:crosses val="autoZero"/>
        <c:auto val="1"/>
        <c:lblAlgn val="ctr"/>
        <c:lblOffset val="100"/>
        <c:noMultiLvlLbl val="0"/>
      </c:catAx>
      <c:valAx>
        <c:axId val="2013594072"/>
        <c:scaling>
          <c:orientation val="minMax"/>
          <c:max val="16.0"/>
        </c:scaling>
        <c:delete val="0"/>
        <c:axPos val="l"/>
        <c:majorGridlines/>
        <c:title>
          <c:tx>
            <c:rich>
              <a:bodyPr rot="-5400000" vert="horz"/>
              <a:lstStyle/>
              <a:p>
                <a:pPr>
                  <a:defRPr sz="1600"/>
                </a:pPr>
                <a:r>
                  <a:rPr lang="en-US" sz="1600" dirty="0" smtClean="0"/>
                  <a:t>Number of Days</a:t>
                </a:r>
                <a:endParaRPr lang="en-US" sz="1600" dirty="0"/>
              </a:p>
            </c:rich>
          </c:tx>
          <c:layout>
            <c:manualLayout>
              <c:xMode val="edge"/>
              <c:yMode val="edge"/>
              <c:x val="0.0137071228165445"/>
              <c:y val="0.288592886626855"/>
            </c:manualLayout>
          </c:layout>
          <c:overlay val="0"/>
        </c:title>
        <c:numFmt formatCode="General" sourceLinked="1"/>
        <c:majorTickMark val="none"/>
        <c:minorTickMark val="none"/>
        <c:tickLblPos val="nextTo"/>
        <c:crossAx val="201359106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866164358766"/>
          <c:y val="0.094174758180305"/>
          <c:w val="0.827295569734818"/>
          <c:h val="0.691462230397307"/>
        </c:manualLayout>
      </c:layout>
      <c:barChart>
        <c:barDir val="col"/>
        <c:grouping val="clustered"/>
        <c:varyColors val="0"/>
        <c:ser>
          <c:idx val="0"/>
          <c:order val="0"/>
          <c:tx>
            <c:strRef>
              <c:f>Sheet1!$B$1</c:f>
              <c:strCache>
                <c:ptCount val="1"/>
                <c:pt idx="0">
                  <c:v>Q1 2015 Median</c:v>
                </c:pt>
              </c:strCache>
            </c:strRef>
          </c:tx>
          <c:invertIfNegative val="0"/>
          <c:cat>
            <c:strRef>
              <c:f>Sheet1!$A$2:$A$4</c:f>
              <c:strCache>
                <c:ptCount val="3"/>
                <c:pt idx="0">
                  <c:v>Medicare</c:v>
                </c:pt>
                <c:pt idx="1">
                  <c:v>Medicaid</c:v>
                </c:pt>
                <c:pt idx="2">
                  <c:v>Self-Pay</c:v>
                </c:pt>
              </c:strCache>
            </c:strRef>
          </c:cat>
          <c:val>
            <c:numRef>
              <c:f>Sheet1!$B$2:$B$4</c:f>
              <c:numCache>
                <c:formatCode>General</c:formatCode>
                <c:ptCount val="3"/>
                <c:pt idx="0">
                  <c:v>11.0</c:v>
                </c:pt>
                <c:pt idx="1">
                  <c:v>11.6</c:v>
                </c:pt>
                <c:pt idx="2">
                  <c:v>11.4</c:v>
                </c:pt>
              </c:numCache>
            </c:numRef>
          </c:val>
          <c:extLst xmlns:c16r2="http://schemas.microsoft.com/office/drawing/2015/06/chart">
            <c:ext xmlns:c16="http://schemas.microsoft.com/office/drawing/2014/chart" uri="{C3380CC4-5D6E-409C-BE32-E72D297353CC}">
              <c16:uniqueId val="{00000000-DB60-4F1B-B19E-C48F66CFA0BB}"/>
            </c:ext>
          </c:extLst>
        </c:ser>
        <c:ser>
          <c:idx val="1"/>
          <c:order val="1"/>
          <c:tx>
            <c:strRef>
              <c:f>Sheet1!$C$1</c:f>
              <c:strCache>
                <c:ptCount val="1"/>
                <c:pt idx="0">
                  <c:v>Q1 2016 Median</c:v>
                </c:pt>
              </c:strCache>
            </c:strRef>
          </c:tx>
          <c:invertIfNegative val="0"/>
          <c:cat>
            <c:strRef>
              <c:f>Sheet1!$A$2:$A$4</c:f>
              <c:strCache>
                <c:ptCount val="3"/>
                <c:pt idx="0">
                  <c:v>Medicare</c:v>
                </c:pt>
                <c:pt idx="1">
                  <c:v>Medicaid</c:v>
                </c:pt>
                <c:pt idx="2">
                  <c:v>Self-Pay</c:v>
                </c:pt>
              </c:strCache>
            </c:strRef>
          </c:cat>
          <c:val>
            <c:numRef>
              <c:f>Sheet1!$C$2:$C$4</c:f>
              <c:numCache>
                <c:formatCode>General</c:formatCode>
                <c:ptCount val="3"/>
                <c:pt idx="0">
                  <c:v>9.6</c:v>
                </c:pt>
                <c:pt idx="1">
                  <c:v>11.7</c:v>
                </c:pt>
                <c:pt idx="2">
                  <c:v>10.9</c:v>
                </c:pt>
              </c:numCache>
            </c:numRef>
          </c:val>
          <c:extLst xmlns:c16r2="http://schemas.microsoft.com/office/drawing/2015/06/chart">
            <c:ext xmlns:c16="http://schemas.microsoft.com/office/drawing/2014/chart" uri="{C3380CC4-5D6E-409C-BE32-E72D297353CC}">
              <c16:uniqueId val="{00000001-DB60-4F1B-B19E-C48F66CFA0BB}"/>
            </c:ext>
          </c:extLst>
        </c:ser>
        <c:dLbls>
          <c:showLegendKey val="0"/>
          <c:showVal val="0"/>
          <c:showCatName val="0"/>
          <c:showSerName val="0"/>
          <c:showPercent val="0"/>
          <c:showBubbleSize val="0"/>
        </c:dLbls>
        <c:gapWidth val="150"/>
        <c:axId val="1943702648"/>
        <c:axId val="1943705480"/>
      </c:barChart>
      <c:catAx>
        <c:axId val="1943702648"/>
        <c:scaling>
          <c:orientation val="minMax"/>
        </c:scaling>
        <c:delete val="0"/>
        <c:axPos val="b"/>
        <c:numFmt formatCode="General" sourceLinked="0"/>
        <c:majorTickMark val="none"/>
        <c:minorTickMark val="none"/>
        <c:tickLblPos val="nextTo"/>
        <c:txPr>
          <a:bodyPr/>
          <a:lstStyle/>
          <a:p>
            <a:pPr>
              <a:defRPr sz="1600"/>
            </a:pPr>
            <a:endParaRPr lang="en-US"/>
          </a:p>
        </c:txPr>
        <c:crossAx val="1943705480"/>
        <c:crosses val="autoZero"/>
        <c:auto val="1"/>
        <c:lblAlgn val="ctr"/>
        <c:lblOffset val="100"/>
        <c:noMultiLvlLbl val="0"/>
      </c:catAx>
      <c:valAx>
        <c:axId val="1943705480"/>
        <c:scaling>
          <c:orientation val="minMax"/>
          <c:max val="16.0"/>
        </c:scaling>
        <c:delete val="0"/>
        <c:axPos val="l"/>
        <c:majorGridlines/>
        <c:title>
          <c:tx>
            <c:rich>
              <a:bodyPr rot="-5400000" vert="horz"/>
              <a:lstStyle/>
              <a:p>
                <a:pPr>
                  <a:defRPr sz="1600"/>
                </a:pPr>
                <a:r>
                  <a:rPr lang="en-US" sz="1600" dirty="0" smtClean="0"/>
                  <a:t>Number of Days</a:t>
                </a:r>
                <a:endParaRPr lang="en-US" sz="1600" dirty="0"/>
              </a:p>
            </c:rich>
          </c:tx>
          <c:layout>
            <c:manualLayout>
              <c:xMode val="edge"/>
              <c:yMode val="edge"/>
              <c:x val="0.0122703412073491"/>
              <c:y val="0.288592886626855"/>
            </c:manualLayout>
          </c:layout>
          <c:overlay val="0"/>
        </c:title>
        <c:numFmt formatCode="General" sourceLinked="1"/>
        <c:majorTickMark val="none"/>
        <c:minorTickMark val="none"/>
        <c:tickLblPos val="nextTo"/>
        <c:crossAx val="194370264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of Total</c:v>
                </c:pt>
              </c:strCache>
            </c:strRef>
          </c:tx>
          <c:dLbls>
            <c:dLbl>
              <c:idx val="0"/>
              <c:layout>
                <c:manualLayout>
                  <c:x val="-0.179166666666667"/>
                  <c:y val="0.05"/>
                </c:manualLayout>
              </c:layout>
              <c:dLblPos val="outEnd"/>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F58-4AFD-AAA9-D75B295BCCCC}"/>
                </c:ext>
              </c:extLst>
            </c:dLbl>
            <c:dLbl>
              <c:idx val="1"/>
              <c:layout>
                <c:manualLayout>
                  <c:x val="0.102083333333333"/>
                  <c:y val="-0.234375"/>
                </c:manualLayout>
              </c:layout>
              <c:dLblPos val="outEnd"/>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F58-4AFD-AAA9-D75B295BCCCC}"/>
                </c:ext>
              </c:extLst>
            </c:dLbl>
            <c:dLbl>
              <c:idx val="2"/>
              <c:layout>
                <c:manualLayout>
                  <c:x val="0.14375"/>
                  <c:y val="0.084375"/>
                </c:manualLayout>
              </c:layout>
              <c:dLblPos val="outEnd"/>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F58-4AFD-AAA9-D75B295BCCCC}"/>
                </c:ext>
              </c:extLst>
            </c:dLbl>
            <c:dLbl>
              <c:idx val="3"/>
              <c:layout>
                <c:manualLayout>
                  <c:x val="0.0979166666666667"/>
                  <c:y val="0.15"/>
                </c:manualLayout>
              </c:layout>
              <c:dLblPos val="outEnd"/>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F58-4AFD-AAA9-D75B295BCCCC}"/>
                </c:ext>
              </c:extLst>
            </c:dLbl>
            <c:spPr>
              <a:noFill/>
              <a:ln>
                <a:noFill/>
              </a:ln>
              <a:effectLst/>
            </c:spPr>
            <c:dLblPos val="outEnd"/>
            <c:showLegendKey val="0"/>
            <c:showVal val="1"/>
            <c:showCatName val="1"/>
            <c:showSerName val="0"/>
            <c:showPercent val="0"/>
            <c:showBubbleSize val="0"/>
            <c:separator>
</c:separator>
            <c:showLeaderLines val="1"/>
            <c:extLst xmlns:c16r2="http://schemas.microsoft.com/office/drawing/2015/06/chart">
              <c:ext xmlns:c15="http://schemas.microsoft.com/office/drawing/2012/chart" uri="{CE6537A1-D6FC-4f65-9D91-7224C49458BB}"/>
            </c:extLst>
          </c:dLbls>
          <c:cat>
            <c:numRef>
              <c:f>Sheet1!$A$2:$A$5</c:f>
              <c:numCache>
                <c:formatCode>General</c:formatCode>
                <c:ptCount val="4"/>
                <c:pt idx="0">
                  <c:v>28052.0</c:v>
                </c:pt>
                <c:pt idx="1">
                  <c:v>28054.0</c:v>
                </c:pt>
                <c:pt idx="2">
                  <c:v>28056.0</c:v>
                </c:pt>
                <c:pt idx="3">
                  <c:v>28034.0</c:v>
                </c:pt>
              </c:numCache>
            </c:numRef>
          </c:cat>
          <c:val>
            <c:numRef>
              <c:f>Sheet1!$B$2:$B$5</c:f>
              <c:numCache>
                <c:formatCode>0%</c:formatCode>
                <c:ptCount val="4"/>
                <c:pt idx="0">
                  <c:v>0.29</c:v>
                </c:pt>
                <c:pt idx="1">
                  <c:v>0.28</c:v>
                </c:pt>
                <c:pt idx="2">
                  <c:v>0.11</c:v>
                </c:pt>
                <c:pt idx="3">
                  <c:v>0.1</c:v>
                </c:pt>
              </c:numCache>
            </c:numRef>
          </c:val>
          <c:extLst xmlns:c16r2="http://schemas.microsoft.com/office/drawing/2015/06/chart">
            <c:ext xmlns:c16="http://schemas.microsoft.com/office/drawing/2014/chart" uri="{C3380CC4-5D6E-409C-BE32-E72D297353CC}">
              <c16:uniqueId val="{00000004-6F58-4AFD-AAA9-D75B295BCCCC}"/>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H3</a:t>
            </a:r>
          </a:p>
        </c:rich>
      </c:tx>
      <c:layout>
        <c:manualLayout>
          <c:xMode val="edge"/>
          <c:yMode val="edge"/>
          <c:x val="0.88508777314323"/>
          <c:y val="0.143662775277327"/>
        </c:manualLayout>
      </c:layout>
      <c:overlay val="1"/>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0.369320932590266"/>
          <c:y val="0.0110736043538208"/>
          <c:w val="0.611476000621753"/>
          <c:h val="0.891070962177396"/>
        </c:manualLayout>
      </c:layout>
      <c:pie3DChart>
        <c:varyColors val="1"/>
        <c:ser>
          <c:idx val="0"/>
          <c:order val="0"/>
          <c:dLbls>
            <c:dLbl>
              <c:idx val="0"/>
              <c:layout>
                <c:manualLayout>
                  <c:x val="-0.017499928221162"/>
                  <c:y val="0.091680231863635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F64-4C66-8B05-4BBE1F5A0B7B}"/>
                </c:ext>
              </c:extLst>
            </c:dLbl>
            <c:spPr>
              <a:noFill/>
              <a:ln>
                <a:noFill/>
              </a:ln>
              <a:effectLst/>
            </c:spPr>
            <c:txPr>
              <a:bodyPr/>
              <a:lstStyle/>
              <a:p>
                <a:pPr>
                  <a:defRPr sz="1800">
                    <a:solidFill>
                      <a:schemeClr val="bg1"/>
                    </a:solidFill>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'Slide 10 - Age Self-Pay'!$G$10:$G$15</c:f>
              <c:strCache>
                <c:ptCount val="6"/>
                <c:pt idx="0">
                  <c:v>20 &amp; below</c:v>
                </c:pt>
                <c:pt idx="1">
                  <c:v>21-30</c:v>
                </c:pt>
                <c:pt idx="2">
                  <c:v>31-40</c:v>
                </c:pt>
                <c:pt idx="3">
                  <c:v>41-50</c:v>
                </c:pt>
                <c:pt idx="4">
                  <c:v>51-60</c:v>
                </c:pt>
                <c:pt idx="5">
                  <c:v>61 &amp; up</c:v>
                </c:pt>
              </c:strCache>
            </c:strRef>
          </c:cat>
          <c:val>
            <c:numRef>
              <c:f>'Slide 10 - Age Self-Pay'!$H$10:$H$15</c:f>
              <c:numCache>
                <c:formatCode>General</c:formatCode>
                <c:ptCount val="6"/>
                <c:pt idx="0">
                  <c:v>64.0</c:v>
                </c:pt>
                <c:pt idx="1">
                  <c:v>250.0</c:v>
                </c:pt>
                <c:pt idx="2">
                  <c:v>267.0</c:v>
                </c:pt>
                <c:pt idx="3">
                  <c:v>397.0</c:v>
                </c:pt>
                <c:pt idx="4">
                  <c:v>329.0</c:v>
                </c:pt>
                <c:pt idx="5">
                  <c:v>76.0</c:v>
                </c:pt>
              </c:numCache>
            </c:numRef>
          </c:val>
          <c:extLst xmlns:c16r2="http://schemas.microsoft.com/office/drawing/2015/06/chart">
            <c:ext xmlns:c16="http://schemas.microsoft.com/office/drawing/2014/chart" uri="{C3380CC4-5D6E-409C-BE32-E72D297353CC}">
              <c16:uniqueId val="{00000001-0F64-4C66-8B05-4BBE1F5A0B7B}"/>
            </c:ext>
          </c:extLst>
        </c:ser>
        <c:dLbls>
          <c:showLegendKey val="0"/>
          <c:showVal val="0"/>
          <c:showCatName val="0"/>
          <c:showSerName val="0"/>
          <c:showPercent val="0"/>
          <c:showBubbleSize val="0"/>
          <c:showLeaderLines val="1"/>
        </c:dLbls>
      </c:pie3DChart>
    </c:plotArea>
    <c:legend>
      <c:legendPos val="l"/>
      <c:layout>
        <c:manualLayout>
          <c:xMode val="edge"/>
          <c:yMode val="edge"/>
          <c:x val="0.018860508471388"/>
          <c:y val="0.238855026512874"/>
          <c:w val="0.303071540235256"/>
          <c:h val="0.435508117859291"/>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H5</a:t>
            </a:r>
          </a:p>
        </c:rich>
      </c:tx>
      <c:layout>
        <c:manualLayout>
          <c:xMode val="edge"/>
          <c:yMode val="edge"/>
          <c:x val="0.71560193231934"/>
          <c:y val="0.162966101180172"/>
        </c:manualLayout>
      </c:layout>
      <c:overlay val="1"/>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0.188187120757588"/>
          <c:y val="0.146067560754873"/>
          <c:w val="0.623625758484824"/>
          <c:h val="0.624297191194365"/>
        </c:manualLayout>
      </c:layout>
      <c:pie3DChart>
        <c:varyColors val="1"/>
        <c:ser>
          <c:idx val="0"/>
          <c:order val="0"/>
          <c:dLbls>
            <c:dLbl>
              <c:idx val="3"/>
              <c:layout>
                <c:manualLayout>
                  <c:x val="0.162029216044964"/>
                  <c:y val="0.0391520290732889"/>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969-4060-B242-DDB69DF9F9DE}"/>
                </c:ext>
              </c:extLst>
            </c:dLbl>
            <c:dLbl>
              <c:idx val="5"/>
              <c:layout>
                <c:manualLayout>
                  <c:x val="0.0389932640980757"/>
                  <c:y val="0.09219575996485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969-4060-B242-DDB69DF9F9DE}"/>
                </c:ext>
              </c:extLst>
            </c:dLbl>
            <c:spPr>
              <a:noFill/>
              <a:ln>
                <a:noFill/>
              </a:ln>
              <a:effectLst/>
            </c:spPr>
            <c:txPr>
              <a:bodyPr/>
              <a:lstStyle/>
              <a:p>
                <a:pPr>
                  <a:defRPr sz="1800">
                    <a:solidFill>
                      <a:schemeClr val="bg1"/>
                    </a:solidFill>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'Slide 10 - Age Self-Pay'!$G$18:$G$23</c:f>
              <c:strCache>
                <c:ptCount val="6"/>
                <c:pt idx="0">
                  <c:v>20 &amp; below</c:v>
                </c:pt>
                <c:pt idx="1">
                  <c:v>21-30</c:v>
                </c:pt>
                <c:pt idx="2">
                  <c:v>31-40</c:v>
                </c:pt>
                <c:pt idx="3">
                  <c:v>41-50</c:v>
                </c:pt>
                <c:pt idx="4">
                  <c:v>51-60</c:v>
                </c:pt>
                <c:pt idx="5">
                  <c:v>61 &amp; up</c:v>
                </c:pt>
              </c:strCache>
            </c:strRef>
          </c:cat>
          <c:val>
            <c:numRef>
              <c:f>'Slide 10 - Age Self-Pay'!$H$18:$H$23</c:f>
              <c:numCache>
                <c:formatCode>General</c:formatCode>
                <c:ptCount val="6"/>
                <c:pt idx="0">
                  <c:v>17.0</c:v>
                </c:pt>
                <c:pt idx="1">
                  <c:v>70.0</c:v>
                </c:pt>
                <c:pt idx="2">
                  <c:v>40.0</c:v>
                </c:pt>
                <c:pt idx="3">
                  <c:v>21.0</c:v>
                </c:pt>
                <c:pt idx="4">
                  <c:v>16.0</c:v>
                </c:pt>
                <c:pt idx="5">
                  <c:v>9.0</c:v>
                </c:pt>
              </c:numCache>
            </c:numRef>
          </c:val>
          <c:extLst xmlns:c16r2="http://schemas.microsoft.com/office/drawing/2015/06/chart">
            <c:ext xmlns:c16="http://schemas.microsoft.com/office/drawing/2014/chart" uri="{C3380CC4-5D6E-409C-BE32-E72D297353CC}">
              <c16:uniqueId val="{00000002-D969-4060-B242-DDB69DF9F9DE}"/>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924410004305017"/>
          <c:y val="0.0387496120509948"/>
          <c:w val="0.895918787929287"/>
          <c:h val="0.850411359146872"/>
        </c:manualLayout>
      </c:layout>
      <c:barChart>
        <c:barDir val="col"/>
        <c:grouping val="clustered"/>
        <c:varyColors val="0"/>
        <c:ser>
          <c:idx val="2"/>
          <c:order val="0"/>
          <c:tx>
            <c:strRef>
              <c:f>'Slide 4 - Medicare Visits'!$B$34</c:f>
              <c:strCache>
                <c:ptCount val="1"/>
                <c:pt idx="0">
                  <c:v>All Sites</c:v>
                </c:pt>
              </c:strCache>
            </c:strRef>
          </c:tx>
          <c:invertIfNegative val="0"/>
          <c:cat>
            <c:numRef>
              <c:f>'Slide 4 - Medicare Visits'!$A$35:$A$40</c:f>
              <c:numCache>
                <c:formatCode>General</c:formatCode>
                <c:ptCount val="6"/>
                <c:pt idx="0">
                  <c:v>3.0</c:v>
                </c:pt>
                <c:pt idx="1">
                  <c:v>4.0</c:v>
                </c:pt>
                <c:pt idx="2">
                  <c:v>5.0</c:v>
                </c:pt>
                <c:pt idx="3">
                  <c:v>6.0</c:v>
                </c:pt>
                <c:pt idx="4">
                  <c:v>7.0</c:v>
                </c:pt>
                <c:pt idx="5">
                  <c:v>8.0</c:v>
                </c:pt>
              </c:numCache>
            </c:numRef>
          </c:cat>
          <c:val>
            <c:numRef>
              <c:f>'Slide 4 - Medicare Visits'!$B$35:$B$40</c:f>
              <c:numCache>
                <c:formatCode>0.0%</c:formatCode>
                <c:ptCount val="6"/>
                <c:pt idx="0">
                  <c:v>0.481956696070569</c:v>
                </c:pt>
                <c:pt idx="1">
                  <c:v>0.232959101844427</c:v>
                </c:pt>
                <c:pt idx="2">
                  <c:v>0.116947340283347</c:v>
                </c:pt>
                <c:pt idx="3">
                  <c:v>0.066158781074579</c:v>
                </c:pt>
                <c:pt idx="4">
                  <c:v>0.0374231488906709</c:v>
                </c:pt>
                <c:pt idx="5">
                  <c:v>0.02071638599305</c:v>
                </c:pt>
              </c:numCache>
            </c:numRef>
          </c:val>
          <c:extLst xmlns:c16r2="http://schemas.microsoft.com/office/drawing/2015/06/chart">
            <c:ext xmlns:c16="http://schemas.microsoft.com/office/drawing/2014/chart" uri="{C3380CC4-5D6E-409C-BE32-E72D297353CC}">
              <c16:uniqueId val="{00000000-D371-489B-9032-0851973E2096}"/>
            </c:ext>
          </c:extLst>
        </c:ser>
        <c:ser>
          <c:idx val="3"/>
          <c:order val="1"/>
          <c:tx>
            <c:strRef>
              <c:f>'Slide 4 - Medicare Visits'!$C$34</c:f>
              <c:strCache>
                <c:ptCount val="1"/>
                <c:pt idx="0">
                  <c:v>HS1</c:v>
                </c:pt>
              </c:strCache>
            </c:strRef>
          </c:tx>
          <c:invertIfNegative val="0"/>
          <c:cat>
            <c:numRef>
              <c:f>'Slide 4 - Medicare Visits'!$A$35:$A$40</c:f>
              <c:numCache>
                <c:formatCode>General</c:formatCode>
                <c:ptCount val="6"/>
                <c:pt idx="0">
                  <c:v>3.0</c:v>
                </c:pt>
                <c:pt idx="1">
                  <c:v>4.0</c:v>
                </c:pt>
                <c:pt idx="2">
                  <c:v>5.0</c:v>
                </c:pt>
                <c:pt idx="3">
                  <c:v>6.0</c:v>
                </c:pt>
                <c:pt idx="4">
                  <c:v>7.0</c:v>
                </c:pt>
                <c:pt idx="5">
                  <c:v>8.0</c:v>
                </c:pt>
              </c:numCache>
            </c:numRef>
          </c:cat>
          <c:val>
            <c:numRef>
              <c:f>'Slide 4 - Medicare Visits'!$C$35:$C$40</c:f>
              <c:numCache>
                <c:formatCode>0.0%</c:formatCode>
                <c:ptCount val="6"/>
                <c:pt idx="0">
                  <c:v>0.571428571428572</c:v>
                </c:pt>
                <c:pt idx="1">
                  <c:v>0.222689075630252</c:v>
                </c:pt>
                <c:pt idx="2">
                  <c:v>0.0756302521008403</c:v>
                </c:pt>
                <c:pt idx="3">
                  <c:v>0.0630252100840336</c:v>
                </c:pt>
                <c:pt idx="4">
                  <c:v>0.0336134453781513</c:v>
                </c:pt>
                <c:pt idx="5">
                  <c:v>0.0126050420168067</c:v>
                </c:pt>
              </c:numCache>
            </c:numRef>
          </c:val>
          <c:extLst xmlns:c16r2="http://schemas.microsoft.com/office/drawing/2015/06/chart">
            <c:ext xmlns:c16="http://schemas.microsoft.com/office/drawing/2014/chart" uri="{C3380CC4-5D6E-409C-BE32-E72D297353CC}">
              <c16:uniqueId val="{00000001-D371-489B-9032-0851973E2096}"/>
            </c:ext>
          </c:extLst>
        </c:ser>
        <c:ser>
          <c:idx val="4"/>
          <c:order val="2"/>
          <c:tx>
            <c:strRef>
              <c:f>'Slide 4 - Medicare Visits'!$D$34</c:f>
              <c:strCache>
                <c:ptCount val="1"/>
                <c:pt idx="0">
                  <c:v>HS2</c:v>
                </c:pt>
              </c:strCache>
            </c:strRef>
          </c:tx>
          <c:invertIfNegative val="0"/>
          <c:cat>
            <c:numRef>
              <c:f>'Slide 4 - Medicare Visits'!$A$35:$A$40</c:f>
              <c:numCache>
                <c:formatCode>General</c:formatCode>
                <c:ptCount val="6"/>
                <c:pt idx="0">
                  <c:v>3.0</c:v>
                </c:pt>
                <c:pt idx="1">
                  <c:v>4.0</c:v>
                </c:pt>
                <c:pt idx="2">
                  <c:v>5.0</c:v>
                </c:pt>
                <c:pt idx="3">
                  <c:v>6.0</c:v>
                </c:pt>
                <c:pt idx="4">
                  <c:v>7.0</c:v>
                </c:pt>
                <c:pt idx="5">
                  <c:v>8.0</c:v>
                </c:pt>
              </c:numCache>
            </c:numRef>
          </c:cat>
          <c:val>
            <c:numRef>
              <c:f>'Slide 4 - Medicare Visits'!$D$35:$D$40</c:f>
              <c:numCache>
                <c:formatCode>0.0%</c:formatCode>
                <c:ptCount val="6"/>
                <c:pt idx="0">
                  <c:v>0.518648018648019</c:v>
                </c:pt>
                <c:pt idx="1">
                  <c:v>0.17948717948718</c:v>
                </c:pt>
                <c:pt idx="2">
                  <c:v>0.107226107226107</c:v>
                </c:pt>
                <c:pt idx="3">
                  <c:v>0.0512820512820513</c:v>
                </c:pt>
                <c:pt idx="4">
                  <c:v>0.0326340326340326</c:v>
                </c:pt>
                <c:pt idx="5">
                  <c:v>0.0233100233100233</c:v>
                </c:pt>
              </c:numCache>
            </c:numRef>
          </c:val>
          <c:extLst xmlns:c16r2="http://schemas.microsoft.com/office/drawing/2015/06/chart">
            <c:ext xmlns:c16="http://schemas.microsoft.com/office/drawing/2014/chart" uri="{C3380CC4-5D6E-409C-BE32-E72D297353CC}">
              <c16:uniqueId val="{00000002-D371-489B-9032-0851973E2096}"/>
            </c:ext>
          </c:extLst>
        </c:ser>
        <c:ser>
          <c:idx val="5"/>
          <c:order val="3"/>
          <c:tx>
            <c:strRef>
              <c:f>'Slide 4 - Medicare Visits'!$E$34</c:f>
              <c:strCache>
                <c:ptCount val="1"/>
                <c:pt idx="0">
                  <c:v>HS3</c:v>
                </c:pt>
              </c:strCache>
            </c:strRef>
          </c:tx>
          <c:invertIfNegative val="0"/>
          <c:cat>
            <c:numRef>
              <c:f>'Slide 4 - Medicare Visits'!$A$35:$A$40</c:f>
              <c:numCache>
                <c:formatCode>General</c:formatCode>
                <c:ptCount val="6"/>
                <c:pt idx="0">
                  <c:v>3.0</c:v>
                </c:pt>
                <c:pt idx="1">
                  <c:v>4.0</c:v>
                </c:pt>
                <c:pt idx="2">
                  <c:v>5.0</c:v>
                </c:pt>
                <c:pt idx="3">
                  <c:v>6.0</c:v>
                </c:pt>
                <c:pt idx="4">
                  <c:v>7.0</c:v>
                </c:pt>
                <c:pt idx="5">
                  <c:v>8.0</c:v>
                </c:pt>
              </c:numCache>
            </c:numRef>
          </c:cat>
          <c:val>
            <c:numRef>
              <c:f>'Slide 4 - Medicare Visits'!$E$35:$E$40</c:f>
              <c:numCache>
                <c:formatCode>0.0%</c:formatCode>
                <c:ptCount val="6"/>
                <c:pt idx="0">
                  <c:v>0.462909090909091</c:v>
                </c:pt>
                <c:pt idx="1">
                  <c:v>0.246181818181818</c:v>
                </c:pt>
                <c:pt idx="2">
                  <c:v>0.130909090909091</c:v>
                </c:pt>
                <c:pt idx="3">
                  <c:v>0.0669090909090909</c:v>
                </c:pt>
                <c:pt idx="4">
                  <c:v>0.0363636363636364</c:v>
                </c:pt>
                <c:pt idx="5">
                  <c:v>0.0174545454545455</c:v>
                </c:pt>
              </c:numCache>
            </c:numRef>
          </c:val>
          <c:extLst xmlns:c16r2="http://schemas.microsoft.com/office/drawing/2015/06/chart">
            <c:ext xmlns:c16="http://schemas.microsoft.com/office/drawing/2014/chart" uri="{C3380CC4-5D6E-409C-BE32-E72D297353CC}">
              <c16:uniqueId val="{00000003-D371-489B-9032-0851973E2096}"/>
            </c:ext>
          </c:extLst>
        </c:ser>
        <c:ser>
          <c:idx val="6"/>
          <c:order val="4"/>
          <c:tx>
            <c:strRef>
              <c:f>'Slide 4 - Medicare Visits'!$F$34</c:f>
              <c:strCache>
                <c:ptCount val="1"/>
                <c:pt idx="0">
                  <c:v>HS4</c:v>
                </c:pt>
              </c:strCache>
            </c:strRef>
          </c:tx>
          <c:invertIfNegative val="0"/>
          <c:cat>
            <c:numRef>
              <c:f>'Slide 4 - Medicare Visits'!$A$35:$A$40</c:f>
              <c:numCache>
                <c:formatCode>General</c:formatCode>
                <c:ptCount val="6"/>
                <c:pt idx="0">
                  <c:v>3.0</c:v>
                </c:pt>
                <c:pt idx="1">
                  <c:v>4.0</c:v>
                </c:pt>
                <c:pt idx="2">
                  <c:v>5.0</c:v>
                </c:pt>
                <c:pt idx="3">
                  <c:v>6.0</c:v>
                </c:pt>
                <c:pt idx="4">
                  <c:v>7.0</c:v>
                </c:pt>
                <c:pt idx="5">
                  <c:v>8.0</c:v>
                </c:pt>
              </c:numCache>
            </c:numRef>
          </c:cat>
          <c:val>
            <c:numRef>
              <c:f>'Slide 4 - Medicare Visits'!$F$35:$F$40</c:f>
              <c:numCache>
                <c:formatCode>0.0%</c:formatCode>
                <c:ptCount val="6"/>
                <c:pt idx="0">
                  <c:v>0.573170731707317</c:v>
                </c:pt>
                <c:pt idx="1">
                  <c:v>0.207317073170732</c:v>
                </c:pt>
                <c:pt idx="2">
                  <c:v>0.0853658536585366</c:v>
                </c:pt>
                <c:pt idx="3">
                  <c:v>0.0548780487804878</c:v>
                </c:pt>
                <c:pt idx="4">
                  <c:v>0.024390243902439</c:v>
                </c:pt>
                <c:pt idx="5">
                  <c:v>0.0182926829268293</c:v>
                </c:pt>
              </c:numCache>
            </c:numRef>
          </c:val>
          <c:extLst xmlns:c16r2="http://schemas.microsoft.com/office/drawing/2015/06/chart">
            <c:ext xmlns:c16="http://schemas.microsoft.com/office/drawing/2014/chart" uri="{C3380CC4-5D6E-409C-BE32-E72D297353CC}">
              <c16:uniqueId val="{00000004-D371-489B-9032-0851973E2096}"/>
            </c:ext>
          </c:extLst>
        </c:ser>
        <c:ser>
          <c:idx val="7"/>
          <c:order val="5"/>
          <c:tx>
            <c:strRef>
              <c:f>'Slide 4 - Medicare Visits'!$G$34</c:f>
              <c:strCache>
                <c:ptCount val="1"/>
                <c:pt idx="0">
                  <c:v>HS5</c:v>
                </c:pt>
              </c:strCache>
            </c:strRef>
          </c:tx>
          <c:invertIfNegative val="0"/>
          <c:cat>
            <c:numRef>
              <c:f>'Slide 4 - Medicare Visits'!$A$35:$A$40</c:f>
              <c:numCache>
                <c:formatCode>General</c:formatCode>
                <c:ptCount val="6"/>
                <c:pt idx="0">
                  <c:v>3.0</c:v>
                </c:pt>
                <c:pt idx="1">
                  <c:v>4.0</c:v>
                </c:pt>
                <c:pt idx="2">
                  <c:v>5.0</c:v>
                </c:pt>
                <c:pt idx="3">
                  <c:v>6.0</c:v>
                </c:pt>
                <c:pt idx="4">
                  <c:v>7.0</c:v>
                </c:pt>
                <c:pt idx="5">
                  <c:v>8.0</c:v>
                </c:pt>
              </c:numCache>
            </c:numRef>
          </c:cat>
          <c:val>
            <c:numRef>
              <c:f>'Slide 4 - Medicare Visits'!$G$35:$G$40</c:f>
              <c:numCache>
                <c:formatCode>0.0%</c:formatCode>
                <c:ptCount val="6"/>
                <c:pt idx="0">
                  <c:v>0.51264367816092</c:v>
                </c:pt>
                <c:pt idx="1">
                  <c:v>0.257471264367816</c:v>
                </c:pt>
                <c:pt idx="2">
                  <c:v>0.119540229885057</c:v>
                </c:pt>
                <c:pt idx="3">
                  <c:v>0.0390804597701149</c:v>
                </c:pt>
                <c:pt idx="4">
                  <c:v>0.0344827586206897</c:v>
                </c:pt>
                <c:pt idx="5">
                  <c:v>0.0183908045977011</c:v>
                </c:pt>
              </c:numCache>
            </c:numRef>
          </c:val>
          <c:extLst xmlns:c16r2="http://schemas.microsoft.com/office/drawing/2015/06/chart">
            <c:ext xmlns:c16="http://schemas.microsoft.com/office/drawing/2014/chart" uri="{C3380CC4-5D6E-409C-BE32-E72D297353CC}">
              <c16:uniqueId val="{00000005-D371-489B-9032-0851973E2096}"/>
            </c:ext>
          </c:extLst>
        </c:ser>
        <c:ser>
          <c:idx val="8"/>
          <c:order val="6"/>
          <c:tx>
            <c:strRef>
              <c:f>'Slide 4 - Medicare Visits'!$H$34</c:f>
              <c:strCache>
                <c:ptCount val="1"/>
                <c:pt idx="0">
                  <c:v>HS6</c:v>
                </c:pt>
              </c:strCache>
            </c:strRef>
          </c:tx>
          <c:invertIfNegative val="0"/>
          <c:cat>
            <c:numRef>
              <c:f>'Slide 4 - Medicare Visits'!$A$35:$A$40</c:f>
              <c:numCache>
                <c:formatCode>General</c:formatCode>
                <c:ptCount val="6"/>
                <c:pt idx="0">
                  <c:v>3.0</c:v>
                </c:pt>
                <c:pt idx="1">
                  <c:v>4.0</c:v>
                </c:pt>
                <c:pt idx="2">
                  <c:v>5.0</c:v>
                </c:pt>
                <c:pt idx="3">
                  <c:v>6.0</c:v>
                </c:pt>
                <c:pt idx="4">
                  <c:v>7.0</c:v>
                </c:pt>
                <c:pt idx="5">
                  <c:v>8.0</c:v>
                </c:pt>
              </c:numCache>
            </c:numRef>
          </c:cat>
          <c:val>
            <c:numRef>
              <c:f>'Slide 4 - Medicare Visits'!$H$35:$H$40</c:f>
              <c:numCache>
                <c:formatCode>0.0%</c:formatCode>
                <c:ptCount val="6"/>
                <c:pt idx="0">
                  <c:v>0.454119484576337</c:v>
                </c:pt>
                <c:pt idx="1">
                  <c:v>0.237016790316283</c:v>
                </c:pt>
                <c:pt idx="2">
                  <c:v>0.118313158922296</c:v>
                </c:pt>
                <c:pt idx="3">
                  <c:v>0.0765326044513862</c:v>
                </c:pt>
                <c:pt idx="4">
                  <c:v>0.0425614994142913</c:v>
                </c:pt>
                <c:pt idx="5">
                  <c:v>0.02616165560328</c:v>
                </c:pt>
              </c:numCache>
            </c:numRef>
          </c:val>
          <c:extLst xmlns:c16r2="http://schemas.microsoft.com/office/drawing/2015/06/chart">
            <c:ext xmlns:c16="http://schemas.microsoft.com/office/drawing/2014/chart" uri="{C3380CC4-5D6E-409C-BE32-E72D297353CC}">
              <c16:uniqueId val="{00000006-D371-489B-9032-0851973E2096}"/>
            </c:ext>
          </c:extLst>
        </c:ser>
        <c:ser>
          <c:idx val="0"/>
          <c:order val="7"/>
          <c:tx>
            <c:strRef>
              <c:f>'Slide 4 - Medicare Visits'!$I$34</c:f>
              <c:strCache>
                <c:ptCount val="1"/>
                <c:pt idx="0">
                  <c:v>HS7</c:v>
                </c:pt>
              </c:strCache>
            </c:strRef>
          </c:tx>
          <c:invertIfNegative val="0"/>
          <c:cat>
            <c:numRef>
              <c:f>'Slide 4 - Medicare Visits'!$A$35:$A$40</c:f>
              <c:numCache>
                <c:formatCode>General</c:formatCode>
                <c:ptCount val="6"/>
                <c:pt idx="0">
                  <c:v>3.0</c:v>
                </c:pt>
                <c:pt idx="1">
                  <c:v>4.0</c:v>
                </c:pt>
                <c:pt idx="2">
                  <c:v>5.0</c:v>
                </c:pt>
                <c:pt idx="3">
                  <c:v>6.0</c:v>
                </c:pt>
                <c:pt idx="4">
                  <c:v>7.0</c:v>
                </c:pt>
                <c:pt idx="5">
                  <c:v>8.0</c:v>
                </c:pt>
              </c:numCache>
            </c:numRef>
          </c:cat>
          <c:val>
            <c:numRef>
              <c:f>'Slide 4 - Medicare Visits'!$I$35:$I$40</c:f>
              <c:numCache>
                <c:formatCode>0.0%</c:formatCode>
                <c:ptCount val="6"/>
                <c:pt idx="0">
                  <c:v>0.577319587628866</c:v>
                </c:pt>
                <c:pt idx="1">
                  <c:v>0.224226804123711</c:v>
                </c:pt>
                <c:pt idx="2">
                  <c:v>0.100515463917526</c:v>
                </c:pt>
                <c:pt idx="3">
                  <c:v>0.038659793814433</c:v>
                </c:pt>
                <c:pt idx="4">
                  <c:v>0.0231958762886598</c:v>
                </c:pt>
                <c:pt idx="5">
                  <c:v>0.0103092783505155</c:v>
                </c:pt>
              </c:numCache>
            </c:numRef>
          </c:val>
          <c:extLst xmlns:c16r2="http://schemas.microsoft.com/office/drawing/2015/06/chart">
            <c:ext xmlns:c16="http://schemas.microsoft.com/office/drawing/2014/chart" uri="{C3380CC4-5D6E-409C-BE32-E72D297353CC}">
              <c16:uniqueId val="{00000007-D371-489B-9032-0851973E2096}"/>
            </c:ext>
          </c:extLst>
        </c:ser>
        <c:dLbls>
          <c:showLegendKey val="0"/>
          <c:showVal val="0"/>
          <c:showCatName val="0"/>
          <c:showSerName val="0"/>
          <c:showPercent val="0"/>
          <c:showBubbleSize val="0"/>
        </c:dLbls>
        <c:gapWidth val="150"/>
        <c:axId val="1941811288"/>
        <c:axId val="1941799912"/>
      </c:barChart>
      <c:catAx>
        <c:axId val="1941811288"/>
        <c:scaling>
          <c:orientation val="minMax"/>
        </c:scaling>
        <c:delete val="0"/>
        <c:axPos val="b"/>
        <c:title>
          <c:tx>
            <c:rich>
              <a:bodyPr/>
              <a:lstStyle/>
              <a:p>
                <a:pPr>
                  <a:defRPr sz="1200"/>
                </a:pPr>
                <a:r>
                  <a:rPr lang="en-US" sz="1200" dirty="0"/>
                  <a:t>Number of Visits</a:t>
                </a:r>
              </a:p>
            </c:rich>
          </c:tx>
          <c:layout/>
          <c:overlay val="0"/>
        </c:title>
        <c:numFmt formatCode="General" sourceLinked="1"/>
        <c:majorTickMark val="out"/>
        <c:minorTickMark val="none"/>
        <c:tickLblPos val="nextTo"/>
        <c:txPr>
          <a:bodyPr/>
          <a:lstStyle/>
          <a:p>
            <a:pPr>
              <a:defRPr sz="1200"/>
            </a:pPr>
            <a:endParaRPr lang="en-US"/>
          </a:p>
        </c:txPr>
        <c:crossAx val="1941799912"/>
        <c:crosses val="autoZero"/>
        <c:auto val="1"/>
        <c:lblAlgn val="ctr"/>
        <c:lblOffset val="100"/>
        <c:noMultiLvlLbl val="0"/>
      </c:catAx>
      <c:valAx>
        <c:axId val="1941799912"/>
        <c:scaling>
          <c:orientation val="minMax"/>
          <c:max val="0.7"/>
          <c:min val="0.0"/>
        </c:scaling>
        <c:delete val="0"/>
        <c:axPos val="l"/>
        <c:majorGridlines/>
        <c:title>
          <c:tx>
            <c:rich>
              <a:bodyPr rot="-5400000" vert="horz"/>
              <a:lstStyle/>
              <a:p>
                <a:pPr>
                  <a:defRPr sz="1200"/>
                </a:pPr>
                <a:r>
                  <a:rPr lang="en-US" sz="1200" dirty="0"/>
                  <a:t>Number of Patients</a:t>
                </a:r>
              </a:p>
            </c:rich>
          </c:tx>
          <c:layout>
            <c:manualLayout>
              <c:xMode val="edge"/>
              <c:yMode val="edge"/>
              <c:x val="0.0105737893874377"/>
              <c:y val="0.35303542623774"/>
            </c:manualLayout>
          </c:layout>
          <c:overlay val="0"/>
        </c:title>
        <c:numFmt formatCode="0%" sourceLinked="0"/>
        <c:majorTickMark val="out"/>
        <c:minorTickMark val="none"/>
        <c:tickLblPos val="nextTo"/>
        <c:txPr>
          <a:bodyPr/>
          <a:lstStyle/>
          <a:p>
            <a:pPr>
              <a:defRPr sz="1200"/>
            </a:pPr>
            <a:endParaRPr lang="en-US"/>
          </a:p>
        </c:txPr>
        <c:crossAx val="1941811288"/>
        <c:crosses val="autoZero"/>
        <c:crossBetween val="between"/>
        <c:majorUnit val="0.1"/>
        <c:minorUnit val="0.05"/>
      </c:valAx>
    </c:plotArea>
    <c:legend>
      <c:legendPos val="r"/>
      <c:layout>
        <c:manualLayout>
          <c:xMode val="edge"/>
          <c:yMode val="edge"/>
          <c:x val="0.772879473399159"/>
          <c:y val="0.175023609943749"/>
          <c:w val="0.0929188295907456"/>
          <c:h val="0.387710574723973"/>
        </c:manualLayout>
      </c:layout>
      <c:overlay val="1"/>
      <c:spPr>
        <a:solidFill>
          <a:schemeClr val="bg1"/>
        </a:solidFill>
        <a:ln>
          <a:solidFill>
            <a:schemeClr val="accent6">
              <a:lumMod val="75000"/>
            </a:schemeClr>
          </a:solidFill>
        </a:ln>
      </c:spPr>
      <c:txPr>
        <a:bodyPr/>
        <a:lstStyle/>
        <a:p>
          <a:pPr>
            <a:defRPr sz="1400"/>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Total </a:t>
            </a:r>
            <a:r>
              <a:rPr lang="en-US" sz="1400" dirty="0" smtClean="0"/>
              <a:t>n=51,993</a:t>
            </a:r>
            <a:endParaRPr lang="en-US" sz="1400" dirty="0"/>
          </a:p>
        </c:rich>
      </c:tx>
      <c:layout>
        <c:manualLayout>
          <c:xMode val="edge"/>
          <c:yMode val="edge"/>
          <c:x val="0.0703585670634715"/>
          <c:y val="0.736009981853468"/>
        </c:manualLayout>
      </c:layout>
      <c:overlay val="0"/>
    </c:title>
    <c:autoTitleDeleted val="0"/>
    <c:plotArea>
      <c:layout>
        <c:manualLayout>
          <c:layoutTarget val="inner"/>
          <c:xMode val="edge"/>
          <c:yMode val="edge"/>
          <c:x val="0.107667802269702"/>
          <c:y val="0.120182268883056"/>
          <c:w val="0.550797554317172"/>
          <c:h val="0.667459536307962"/>
        </c:manualLayout>
      </c:layout>
      <c:pieChart>
        <c:varyColors val="1"/>
        <c:ser>
          <c:idx val="0"/>
          <c:order val="0"/>
          <c:dLbls>
            <c:dLbl>
              <c:idx val="0"/>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10C-4563-92BB-7FF708C0CD45}"/>
                </c:ext>
              </c:extLst>
            </c:dLbl>
            <c:dLbl>
              <c:idx val="1"/>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10C-4563-92BB-7FF708C0CD45}"/>
                </c:ext>
              </c:extLst>
            </c:dLbl>
            <c:dLbl>
              <c:idx val="2"/>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10C-4563-92BB-7FF708C0CD45}"/>
                </c:ext>
              </c:extLst>
            </c:dLbl>
            <c:dLbl>
              <c:idx val="3"/>
              <c:layout>
                <c:manualLayout>
                  <c:x val="0.0868757379539592"/>
                  <c:y val="-0.10128171478565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10C-4563-92BB-7FF708C0CD45}"/>
                </c:ext>
              </c:extLst>
            </c:dLbl>
            <c:dLbl>
              <c:idx val="4"/>
              <c:layout>
                <c:manualLayout>
                  <c:x val="0.119552226458799"/>
                  <c:y val="-0.077886410032079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10C-4563-92BB-7FF708C0CD45}"/>
                </c:ext>
              </c:extLst>
            </c:dLbl>
            <c:dLbl>
              <c:idx val="5"/>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10C-4563-92BB-7FF708C0CD45}"/>
                </c:ext>
              </c:extLst>
            </c:dLbl>
            <c:numFmt formatCode="0%" sourceLinked="0"/>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'Slide 7 - Zip Codes'!$A$2:$A$7</c:f>
              <c:strCache>
                <c:ptCount val="6"/>
                <c:pt idx="0">
                  <c:v>First</c:v>
                </c:pt>
                <c:pt idx="1">
                  <c:v>Second</c:v>
                </c:pt>
                <c:pt idx="2">
                  <c:v>Third</c:v>
                </c:pt>
                <c:pt idx="3">
                  <c:v>Fourth</c:v>
                </c:pt>
                <c:pt idx="4">
                  <c:v>Fifth</c:v>
                </c:pt>
                <c:pt idx="5">
                  <c:v>All Others</c:v>
                </c:pt>
              </c:strCache>
            </c:strRef>
          </c:cat>
          <c:val>
            <c:numRef>
              <c:f>'Slide 7 - Zip Codes'!$B$2:$B$7</c:f>
              <c:numCache>
                <c:formatCode>#,##0</c:formatCode>
                <c:ptCount val="6"/>
                <c:pt idx="0">
                  <c:v>16255.0</c:v>
                </c:pt>
                <c:pt idx="1">
                  <c:v>8710.0</c:v>
                </c:pt>
                <c:pt idx="2">
                  <c:v>5115.0</c:v>
                </c:pt>
                <c:pt idx="3">
                  <c:v>3724.0</c:v>
                </c:pt>
                <c:pt idx="4">
                  <c:v>3162.0</c:v>
                </c:pt>
                <c:pt idx="5">
                  <c:v>18024.0</c:v>
                </c:pt>
              </c:numCache>
            </c:numRef>
          </c:val>
          <c:extLst xmlns:c16r2="http://schemas.microsoft.com/office/drawing/2015/06/chart">
            <c:ext xmlns:c16="http://schemas.microsoft.com/office/drawing/2014/chart" uri="{C3380CC4-5D6E-409C-BE32-E72D297353CC}">
              <c16:uniqueId val="{00000006-810C-4563-92BB-7FF708C0CD45}"/>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36469808675451"/>
          <c:y val="0.178197013008517"/>
          <c:w val="0.247948079356037"/>
          <c:h val="0.419576359582067"/>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H1</a:t>
            </a:r>
          </a:p>
        </c:rich>
      </c:tx>
      <c:layout>
        <c:manualLayout>
          <c:xMode val="edge"/>
          <c:yMode val="edge"/>
          <c:x val="0.160357633468797"/>
          <c:y val="0.0748215054260864"/>
        </c:manualLayout>
      </c:layout>
      <c:overlay val="1"/>
    </c:title>
    <c:autoTitleDeleted val="0"/>
    <c:plotArea>
      <c:layout/>
      <c:pieChart>
        <c:varyColors val="1"/>
        <c:ser>
          <c:idx val="0"/>
          <c:order val="0"/>
          <c:dLbls>
            <c:dLbl>
              <c:idx val="0"/>
              <c:layout>
                <c:manualLayout>
                  <c:x val="-0.17160331251697"/>
                  <c:y val="0.199458159432669"/>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0C6-4552-A301-47B95AB349C1}"/>
                </c:ext>
              </c:extLst>
            </c:dLbl>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'Slide 7 - Zip Codes'!$G$2:$G$7</c:f>
              <c:strCache>
                <c:ptCount val="6"/>
                <c:pt idx="0">
                  <c:v>First</c:v>
                </c:pt>
                <c:pt idx="1">
                  <c:v>Second</c:v>
                </c:pt>
                <c:pt idx="2">
                  <c:v>Third</c:v>
                </c:pt>
                <c:pt idx="3">
                  <c:v>Fourth</c:v>
                </c:pt>
                <c:pt idx="4">
                  <c:v>Fifth</c:v>
                </c:pt>
                <c:pt idx="5">
                  <c:v>All Others</c:v>
                </c:pt>
              </c:strCache>
            </c:strRef>
          </c:cat>
          <c:val>
            <c:numRef>
              <c:f>'Slide 7 - Zip Codes'!$H$2:$H$7</c:f>
              <c:numCache>
                <c:formatCode>#,##0</c:formatCode>
                <c:ptCount val="6"/>
                <c:pt idx="0" formatCode="General">
                  <c:v>893.0</c:v>
                </c:pt>
                <c:pt idx="1">
                  <c:v>478.0</c:v>
                </c:pt>
                <c:pt idx="2">
                  <c:v>428.0</c:v>
                </c:pt>
                <c:pt idx="3">
                  <c:v>328.0</c:v>
                </c:pt>
                <c:pt idx="4">
                  <c:v>317.0</c:v>
                </c:pt>
                <c:pt idx="5">
                  <c:v>3222.0</c:v>
                </c:pt>
              </c:numCache>
            </c:numRef>
          </c:val>
          <c:extLst xmlns:c16r2="http://schemas.microsoft.com/office/drawing/2015/06/chart">
            <c:ext xmlns:c16="http://schemas.microsoft.com/office/drawing/2014/chart" uri="{C3380CC4-5D6E-409C-BE32-E72D297353CC}">
              <c16:uniqueId val="{00000001-E0C6-4552-A301-47B95AB349C1}"/>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B05542-1E8F-4852-AB49-561CFBFE0C6F}"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788A04A1-E47D-46EA-A704-02A19A18F175}">
      <dgm:prSet phldrT="[Text]" custT="1"/>
      <dgm:spPr/>
      <dgm:t>
        <a:bodyPr/>
        <a:lstStyle/>
        <a:p>
          <a:r>
            <a:rPr lang="en-US" sz="1200" b="1" dirty="0" smtClean="0"/>
            <a:t>Super-Utilizer</a:t>
          </a:r>
          <a:endParaRPr lang="en-US" sz="1200" b="1" dirty="0"/>
        </a:p>
      </dgm:t>
    </dgm:pt>
    <dgm:pt modelId="{C65752DC-6D6D-4ECF-8C05-BED3C97E9A81}" type="parTrans" cxnId="{5D758E44-F215-4538-93BB-EE21ADDCE4BD}">
      <dgm:prSet/>
      <dgm:spPr/>
      <dgm:t>
        <a:bodyPr/>
        <a:lstStyle/>
        <a:p>
          <a:endParaRPr lang="en-US"/>
        </a:p>
      </dgm:t>
    </dgm:pt>
    <dgm:pt modelId="{A5DCE1AD-2CEB-44F4-9ED1-5A6AAB9994BA}" type="sibTrans" cxnId="{5D758E44-F215-4538-93BB-EE21ADDCE4BD}">
      <dgm:prSet/>
      <dgm:spPr/>
      <dgm:t>
        <a:bodyPr/>
        <a:lstStyle/>
        <a:p>
          <a:endParaRPr lang="en-US"/>
        </a:p>
      </dgm:t>
    </dgm:pt>
    <dgm:pt modelId="{44B8DAF2-0B14-4583-B7E0-4988A96C246C}">
      <dgm:prSet phldrT="[Text]"/>
      <dgm:spPr/>
      <dgm:t>
        <a:bodyPr/>
        <a:lstStyle/>
        <a:p>
          <a:r>
            <a:rPr lang="en-US" b="1" dirty="0" smtClean="0"/>
            <a:t>Pregnancy</a:t>
          </a:r>
          <a:endParaRPr lang="en-US" b="1" dirty="0"/>
        </a:p>
      </dgm:t>
    </dgm:pt>
    <dgm:pt modelId="{59AC3C54-2C64-4E09-96FD-C17BEA6E39E9}" type="sibTrans" cxnId="{83FFB1E7-438D-469F-823E-1056DF21750A}">
      <dgm:prSet/>
      <dgm:spPr/>
      <dgm:t>
        <a:bodyPr/>
        <a:lstStyle/>
        <a:p>
          <a:endParaRPr lang="en-US" dirty="0"/>
        </a:p>
      </dgm:t>
    </dgm:pt>
    <dgm:pt modelId="{C5B5A25E-7780-4078-BC57-A8870521CC09}" type="parTrans" cxnId="{83FFB1E7-438D-469F-823E-1056DF21750A}">
      <dgm:prSet/>
      <dgm:spPr/>
      <dgm:t>
        <a:bodyPr/>
        <a:lstStyle/>
        <a:p>
          <a:endParaRPr lang="en-US"/>
        </a:p>
      </dgm:t>
    </dgm:pt>
    <dgm:pt modelId="{0D519B9E-F1FB-40B4-8E45-30345F0E2FB0}">
      <dgm:prSet phldrT="[Text]" custT="1"/>
      <dgm:spPr/>
      <dgm:t>
        <a:bodyPr/>
        <a:lstStyle/>
        <a:p>
          <a:r>
            <a:rPr lang="en-US" sz="1000" b="1" dirty="0" smtClean="0"/>
            <a:t>Food/ Insecurity</a:t>
          </a:r>
          <a:endParaRPr lang="en-US" sz="1000" b="1" dirty="0"/>
        </a:p>
      </dgm:t>
    </dgm:pt>
    <dgm:pt modelId="{441BD3B0-B453-438E-A270-1F0560D6AB71}" type="sibTrans" cxnId="{A866F4D3-4486-468B-ACF9-1CB7FA00D95E}">
      <dgm:prSet/>
      <dgm:spPr/>
      <dgm:t>
        <a:bodyPr/>
        <a:lstStyle/>
        <a:p>
          <a:endParaRPr lang="en-US" dirty="0"/>
        </a:p>
      </dgm:t>
    </dgm:pt>
    <dgm:pt modelId="{290B2787-CFBA-46C1-B52B-0224A48F7042}" type="parTrans" cxnId="{A866F4D3-4486-468B-ACF9-1CB7FA00D95E}">
      <dgm:prSet/>
      <dgm:spPr/>
      <dgm:t>
        <a:bodyPr/>
        <a:lstStyle/>
        <a:p>
          <a:endParaRPr lang="en-US"/>
        </a:p>
      </dgm:t>
    </dgm:pt>
    <dgm:pt modelId="{8F374E41-D688-4DCA-B48D-BEA8F261B73C}">
      <dgm:prSet phldrT="[Text]" custT="1"/>
      <dgm:spPr/>
      <dgm:t>
        <a:bodyPr/>
        <a:lstStyle/>
        <a:p>
          <a:r>
            <a:rPr lang="en-US" sz="1000" b="1" dirty="0" smtClean="0"/>
            <a:t>Lonely; Attention</a:t>
          </a:r>
          <a:endParaRPr lang="en-US" sz="1000" b="1" dirty="0"/>
        </a:p>
      </dgm:t>
    </dgm:pt>
    <dgm:pt modelId="{EBACDEEE-123E-4DB0-9226-662A8DFA89FE}" type="sibTrans" cxnId="{56894F52-4920-4E1E-8FE4-4EA44AC511E6}">
      <dgm:prSet/>
      <dgm:spPr/>
      <dgm:t>
        <a:bodyPr/>
        <a:lstStyle/>
        <a:p>
          <a:endParaRPr lang="en-US" dirty="0"/>
        </a:p>
      </dgm:t>
    </dgm:pt>
    <dgm:pt modelId="{ECECA301-5295-4C99-BB23-6F6683E39371}" type="parTrans" cxnId="{56894F52-4920-4E1E-8FE4-4EA44AC511E6}">
      <dgm:prSet/>
      <dgm:spPr/>
      <dgm:t>
        <a:bodyPr/>
        <a:lstStyle/>
        <a:p>
          <a:endParaRPr lang="en-US"/>
        </a:p>
      </dgm:t>
    </dgm:pt>
    <dgm:pt modelId="{B9FF818F-7091-4081-82CF-AD21641A56A0}">
      <dgm:prSet phldrT="[Text]" custT="1"/>
      <dgm:spPr/>
      <dgm:t>
        <a:bodyPr/>
        <a:lstStyle/>
        <a:p>
          <a:r>
            <a:rPr lang="en-US" sz="725" b="1" dirty="0" smtClean="0"/>
            <a:t>Transportation</a:t>
          </a:r>
          <a:endParaRPr lang="en-US" sz="725" b="1" dirty="0"/>
        </a:p>
      </dgm:t>
    </dgm:pt>
    <dgm:pt modelId="{D5CECD92-66A6-4C59-BA6C-54251BA612E5}" type="sibTrans" cxnId="{177AC0E0-F701-4590-8737-B551DA86427F}">
      <dgm:prSet/>
      <dgm:spPr/>
      <dgm:t>
        <a:bodyPr/>
        <a:lstStyle/>
        <a:p>
          <a:endParaRPr lang="en-US" dirty="0"/>
        </a:p>
      </dgm:t>
    </dgm:pt>
    <dgm:pt modelId="{F9FD597A-8F59-487C-A0E5-91F14CED614E}" type="parTrans" cxnId="{177AC0E0-F701-4590-8737-B551DA86427F}">
      <dgm:prSet/>
      <dgm:spPr/>
      <dgm:t>
        <a:bodyPr/>
        <a:lstStyle/>
        <a:p>
          <a:endParaRPr lang="en-US"/>
        </a:p>
      </dgm:t>
    </dgm:pt>
    <dgm:pt modelId="{8162F88E-EBB3-4011-9D3F-36EF9853B573}">
      <dgm:prSet phldrT="[Text]" custT="1"/>
      <dgm:spPr/>
      <dgm:t>
        <a:bodyPr/>
        <a:lstStyle/>
        <a:p>
          <a:r>
            <a:rPr lang="en-US" sz="1100" b="1" dirty="0" smtClean="0"/>
            <a:t>Mental Health</a:t>
          </a:r>
          <a:endParaRPr lang="en-US" sz="1100" b="1" dirty="0"/>
        </a:p>
      </dgm:t>
    </dgm:pt>
    <dgm:pt modelId="{CF1CABD4-D27C-4778-A0F2-4CA1B793DBCD}" type="sibTrans" cxnId="{7A6F9EF6-94C6-46B9-87FE-B5FAA7A0445C}">
      <dgm:prSet/>
      <dgm:spPr/>
      <dgm:t>
        <a:bodyPr/>
        <a:lstStyle/>
        <a:p>
          <a:endParaRPr lang="en-US" dirty="0"/>
        </a:p>
      </dgm:t>
    </dgm:pt>
    <dgm:pt modelId="{3A11DED7-6992-468D-BEF3-A5C8EF18D3E0}" type="parTrans" cxnId="{7A6F9EF6-94C6-46B9-87FE-B5FAA7A0445C}">
      <dgm:prSet/>
      <dgm:spPr/>
      <dgm:t>
        <a:bodyPr/>
        <a:lstStyle/>
        <a:p>
          <a:endParaRPr lang="en-US"/>
        </a:p>
      </dgm:t>
    </dgm:pt>
    <dgm:pt modelId="{5A5E49D6-D4F1-43C8-A187-56E1E16DD678}">
      <dgm:prSet phldrT="[Text]" custT="1"/>
      <dgm:spPr/>
      <dgm:t>
        <a:bodyPr/>
        <a:lstStyle/>
        <a:p>
          <a:r>
            <a:rPr lang="en-US" sz="1100" b="1" dirty="0" smtClean="0"/>
            <a:t>No MD</a:t>
          </a:r>
          <a:endParaRPr lang="en-US" sz="1100" b="1" dirty="0"/>
        </a:p>
      </dgm:t>
    </dgm:pt>
    <dgm:pt modelId="{DE3A3F08-E08A-4F39-979E-014514DC3392}" type="sibTrans" cxnId="{7B6ACA95-E896-483B-A8D6-B5FDBBC8C5FA}">
      <dgm:prSet/>
      <dgm:spPr/>
      <dgm:t>
        <a:bodyPr/>
        <a:lstStyle/>
        <a:p>
          <a:endParaRPr lang="en-US" dirty="0"/>
        </a:p>
      </dgm:t>
    </dgm:pt>
    <dgm:pt modelId="{09B38F31-7C2D-43F7-AED6-A7165D6589EF}" type="parTrans" cxnId="{7B6ACA95-E896-483B-A8D6-B5FDBBC8C5FA}">
      <dgm:prSet/>
      <dgm:spPr/>
      <dgm:t>
        <a:bodyPr/>
        <a:lstStyle/>
        <a:p>
          <a:endParaRPr lang="en-US"/>
        </a:p>
      </dgm:t>
    </dgm:pt>
    <dgm:pt modelId="{BC2E682E-4E00-482F-8FC8-5ED996BE10CF}">
      <dgm:prSet phldrT="[Text]" custT="1"/>
      <dgm:spPr/>
      <dgm:t>
        <a:bodyPr/>
        <a:lstStyle/>
        <a:p>
          <a:r>
            <a:rPr lang="en-US" sz="1000" b="1" dirty="0" smtClean="0"/>
            <a:t>Can’t Pay for RX</a:t>
          </a:r>
          <a:endParaRPr lang="en-US" sz="1000" b="1" dirty="0"/>
        </a:p>
      </dgm:t>
    </dgm:pt>
    <dgm:pt modelId="{C7BCA3E6-EAD3-4B18-BC4B-14815EB22CDC}" type="sibTrans" cxnId="{1D4BB972-F08F-422F-A1E9-CC391258F13E}">
      <dgm:prSet/>
      <dgm:spPr/>
      <dgm:t>
        <a:bodyPr/>
        <a:lstStyle/>
        <a:p>
          <a:endParaRPr lang="en-US" dirty="0"/>
        </a:p>
      </dgm:t>
    </dgm:pt>
    <dgm:pt modelId="{78F1528D-FA9E-42E5-8132-9DE3BC5F4D77}" type="parTrans" cxnId="{1D4BB972-F08F-422F-A1E9-CC391258F13E}">
      <dgm:prSet/>
      <dgm:spPr/>
      <dgm:t>
        <a:bodyPr/>
        <a:lstStyle/>
        <a:p>
          <a:endParaRPr lang="en-US"/>
        </a:p>
      </dgm:t>
    </dgm:pt>
    <dgm:pt modelId="{E640AC24-083C-4124-A719-DE8CFAA80657}">
      <dgm:prSet phldrT="[Text]" custT="1"/>
      <dgm:spPr/>
      <dgm:t>
        <a:bodyPr/>
        <a:lstStyle/>
        <a:p>
          <a:r>
            <a:rPr lang="en-US" sz="900" b="1" dirty="0" smtClean="0"/>
            <a:t>Dental Care</a:t>
          </a:r>
          <a:endParaRPr lang="en-US" sz="900" b="1" dirty="0"/>
        </a:p>
      </dgm:t>
    </dgm:pt>
    <dgm:pt modelId="{B690287E-AF88-4648-96BC-36A1C5E04378}" type="sibTrans" cxnId="{E556250D-BD02-482A-B722-78F1FBA36FE3}">
      <dgm:prSet/>
      <dgm:spPr/>
      <dgm:t>
        <a:bodyPr/>
        <a:lstStyle/>
        <a:p>
          <a:endParaRPr lang="en-US" dirty="0"/>
        </a:p>
      </dgm:t>
    </dgm:pt>
    <dgm:pt modelId="{9B7FA86E-7772-46DF-AE3D-668AC0E9E255}" type="parTrans" cxnId="{E556250D-BD02-482A-B722-78F1FBA36FE3}">
      <dgm:prSet/>
      <dgm:spPr/>
      <dgm:t>
        <a:bodyPr/>
        <a:lstStyle/>
        <a:p>
          <a:endParaRPr lang="en-US"/>
        </a:p>
      </dgm:t>
    </dgm:pt>
    <dgm:pt modelId="{504F3E7E-929F-4AE2-BCDF-ECA870B39EEE}">
      <dgm:prSet custT="1"/>
      <dgm:spPr/>
      <dgm:t>
        <a:bodyPr/>
        <a:lstStyle/>
        <a:p>
          <a:r>
            <a:rPr lang="en-US" sz="1000" b="1" dirty="0" smtClean="0"/>
            <a:t>Self Pay</a:t>
          </a:r>
          <a:endParaRPr lang="en-US" sz="1000" b="1" dirty="0"/>
        </a:p>
      </dgm:t>
    </dgm:pt>
    <dgm:pt modelId="{FAEDF8EB-E129-4522-BD18-F9A3E5D7CC4B}" type="parTrans" cxnId="{832ED873-325B-4FF9-BECE-6D0AD5C4717B}">
      <dgm:prSet/>
      <dgm:spPr/>
      <dgm:t>
        <a:bodyPr/>
        <a:lstStyle/>
        <a:p>
          <a:endParaRPr lang="en-US"/>
        </a:p>
      </dgm:t>
    </dgm:pt>
    <dgm:pt modelId="{4B0E7C3D-0140-4C95-843A-C7BA1657F2BD}" type="sibTrans" cxnId="{832ED873-325B-4FF9-BECE-6D0AD5C4717B}">
      <dgm:prSet/>
      <dgm:spPr/>
      <dgm:t>
        <a:bodyPr/>
        <a:lstStyle/>
        <a:p>
          <a:endParaRPr lang="en-US" dirty="0"/>
        </a:p>
      </dgm:t>
    </dgm:pt>
    <dgm:pt modelId="{02BFDAC1-FF17-40B0-8FB8-9E3A9675DDC0}">
      <dgm:prSet phldrT="[Text]"/>
      <dgm:spPr/>
      <dgm:t>
        <a:bodyPr/>
        <a:lstStyle/>
        <a:p>
          <a:r>
            <a:rPr lang="en-US" b="1" dirty="0" smtClean="0"/>
            <a:t>Substance Abuse</a:t>
          </a:r>
          <a:endParaRPr lang="en-US" b="1" dirty="0"/>
        </a:p>
      </dgm:t>
    </dgm:pt>
    <dgm:pt modelId="{F056925F-3AB6-4F10-A92D-72A0D0D799A3}" type="parTrans" cxnId="{6448625B-97A8-4C42-AB49-7EDCD7B732C0}">
      <dgm:prSet/>
      <dgm:spPr/>
      <dgm:t>
        <a:bodyPr/>
        <a:lstStyle/>
        <a:p>
          <a:endParaRPr lang="en-US"/>
        </a:p>
      </dgm:t>
    </dgm:pt>
    <dgm:pt modelId="{0EC64EC1-FCEC-447B-B04A-3180555463EB}" type="sibTrans" cxnId="{6448625B-97A8-4C42-AB49-7EDCD7B732C0}">
      <dgm:prSet/>
      <dgm:spPr/>
      <dgm:t>
        <a:bodyPr/>
        <a:lstStyle/>
        <a:p>
          <a:endParaRPr lang="en-US" dirty="0"/>
        </a:p>
      </dgm:t>
    </dgm:pt>
    <dgm:pt modelId="{71C9E5A2-9413-462C-941F-0EEDF2005B3E}">
      <dgm:prSet custT="1"/>
      <dgm:spPr/>
      <dgm:t>
        <a:bodyPr/>
        <a:lstStyle/>
        <a:p>
          <a:r>
            <a:rPr lang="en-US" sz="900" b="1" dirty="0" smtClean="0"/>
            <a:t>Caregiver</a:t>
          </a:r>
        </a:p>
        <a:p>
          <a:r>
            <a:rPr lang="en-US" sz="900" b="1" dirty="0" smtClean="0"/>
            <a:t>Burnout</a:t>
          </a:r>
          <a:endParaRPr lang="en-US" sz="900" b="1" dirty="0"/>
        </a:p>
      </dgm:t>
    </dgm:pt>
    <dgm:pt modelId="{67953703-04F5-4162-BA24-FDFEC41D0734}" type="parTrans" cxnId="{1410B6D4-1C6A-4F0A-99D9-1CD196E488BA}">
      <dgm:prSet/>
      <dgm:spPr/>
      <dgm:t>
        <a:bodyPr/>
        <a:lstStyle/>
        <a:p>
          <a:endParaRPr lang="en-US"/>
        </a:p>
      </dgm:t>
    </dgm:pt>
    <dgm:pt modelId="{78D6E2A8-92F6-4298-B354-4FB6EFAD940B}" type="sibTrans" cxnId="{1410B6D4-1C6A-4F0A-99D9-1CD196E488BA}">
      <dgm:prSet/>
      <dgm:spPr/>
      <dgm:t>
        <a:bodyPr/>
        <a:lstStyle/>
        <a:p>
          <a:endParaRPr lang="en-US" dirty="0"/>
        </a:p>
      </dgm:t>
    </dgm:pt>
    <dgm:pt modelId="{942A8CAB-329B-4BC3-98DF-2CB95532217F}" type="pres">
      <dgm:prSet presAssocID="{60B05542-1E8F-4852-AB49-561CFBFE0C6F}" presName="Name0" presStyleCnt="0">
        <dgm:presLayoutVars>
          <dgm:chMax val="1"/>
          <dgm:dir/>
          <dgm:animLvl val="ctr"/>
          <dgm:resizeHandles val="exact"/>
        </dgm:presLayoutVars>
      </dgm:prSet>
      <dgm:spPr/>
      <dgm:t>
        <a:bodyPr/>
        <a:lstStyle/>
        <a:p>
          <a:endParaRPr lang="en-US"/>
        </a:p>
      </dgm:t>
    </dgm:pt>
    <dgm:pt modelId="{88C38129-AFF0-48B3-BBFD-26904503642B}" type="pres">
      <dgm:prSet presAssocID="{788A04A1-E47D-46EA-A704-02A19A18F175}" presName="centerShape" presStyleLbl="node0" presStyleIdx="0" presStyleCnt="1" custScaleX="117403" custScaleY="110801" custLinFactNeighborX="-357" custLinFactNeighborY="0"/>
      <dgm:spPr/>
      <dgm:t>
        <a:bodyPr/>
        <a:lstStyle/>
        <a:p>
          <a:endParaRPr lang="en-US"/>
        </a:p>
      </dgm:t>
    </dgm:pt>
    <dgm:pt modelId="{E5AD9205-CBDC-45C0-9F75-9D9286B6F1F4}" type="pres">
      <dgm:prSet presAssocID="{E640AC24-083C-4124-A719-DE8CFAA80657}" presName="node" presStyleLbl="node1" presStyleIdx="0" presStyleCnt="11">
        <dgm:presLayoutVars>
          <dgm:bulletEnabled val="1"/>
        </dgm:presLayoutVars>
      </dgm:prSet>
      <dgm:spPr/>
      <dgm:t>
        <a:bodyPr/>
        <a:lstStyle/>
        <a:p>
          <a:endParaRPr lang="en-US"/>
        </a:p>
      </dgm:t>
    </dgm:pt>
    <dgm:pt modelId="{66A4C002-F056-430F-B84F-049017DBFFE7}" type="pres">
      <dgm:prSet presAssocID="{E640AC24-083C-4124-A719-DE8CFAA80657}" presName="dummy" presStyleCnt="0"/>
      <dgm:spPr/>
    </dgm:pt>
    <dgm:pt modelId="{53452055-77E8-4017-B76C-EEDF06B0E7BD}" type="pres">
      <dgm:prSet presAssocID="{B690287E-AF88-4648-96BC-36A1C5E04378}" presName="sibTrans" presStyleLbl="sibTrans2D1" presStyleIdx="0" presStyleCnt="11"/>
      <dgm:spPr/>
      <dgm:t>
        <a:bodyPr/>
        <a:lstStyle/>
        <a:p>
          <a:endParaRPr lang="en-US"/>
        </a:p>
      </dgm:t>
    </dgm:pt>
    <dgm:pt modelId="{CBD46EDF-922C-4BA4-B737-8903B9817259}" type="pres">
      <dgm:prSet presAssocID="{BC2E682E-4E00-482F-8FC8-5ED996BE10CF}" presName="node" presStyleLbl="node1" presStyleIdx="1" presStyleCnt="11" custRadScaleRad="99727" custRadScaleInc="-2111">
        <dgm:presLayoutVars>
          <dgm:bulletEnabled val="1"/>
        </dgm:presLayoutVars>
      </dgm:prSet>
      <dgm:spPr/>
      <dgm:t>
        <a:bodyPr/>
        <a:lstStyle/>
        <a:p>
          <a:endParaRPr lang="en-US"/>
        </a:p>
      </dgm:t>
    </dgm:pt>
    <dgm:pt modelId="{E2EBE680-B609-4B52-A7D0-4547B3B7413A}" type="pres">
      <dgm:prSet presAssocID="{BC2E682E-4E00-482F-8FC8-5ED996BE10CF}" presName="dummy" presStyleCnt="0"/>
      <dgm:spPr/>
    </dgm:pt>
    <dgm:pt modelId="{874FA8F2-C1F8-40B1-92B2-887FE28A97C2}" type="pres">
      <dgm:prSet presAssocID="{C7BCA3E6-EAD3-4B18-BC4B-14815EB22CDC}" presName="sibTrans" presStyleLbl="sibTrans2D1" presStyleIdx="1" presStyleCnt="11"/>
      <dgm:spPr/>
      <dgm:t>
        <a:bodyPr/>
        <a:lstStyle/>
        <a:p>
          <a:endParaRPr lang="en-US"/>
        </a:p>
      </dgm:t>
    </dgm:pt>
    <dgm:pt modelId="{7DD470CA-2BDD-4FBE-9173-9F338CF42BD8}" type="pres">
      <dgm:prSet presAssocID="{504F3E7E-929F-4AE2-BCDF-ECA870B39EEE}" presName="node" presStyleLbl="node1" presStyleIdx="2" presStyleCnt="11">
        <dgm:presLayoutVars>
          <dgm:bulletEnabled val="1"/>
        </dgm:presLayoutVars>
      </dgm:prSet>
      <dgm:spPr/>
      <dgm:t>
        <a:bodyPr/>
        <a:lstStyle/>
        <a:p>
          <a:endParaRPr lang="en-US"/>
        </a:p>
      </dgm:t>
    </dgm:pt>
    <dgm:pt modelId="{E50AE171-CAF6-4BF9-82F6-46BA55D15825}" type="pres">
      <dgm:prSet presAssocID="{504F3E7E-929F-4AE2-BCDF-ECA870B39EEE}" presName="dummy" presStyleCnt="0"/>
      <dgm:spPr/>
    </dgm:pt>
    <dgm:pt modelId="{0FE3792A-C5A2-4AA3-9DA9-320BB3449B91}" type="pres">
      <dgm:prSet presAssocID="{4B0E7C3D-0140-4C95-843A-C7BA1657F2BD}" presName="sibTrans" presStyleLbl="sibTrans2D1" presStyleIdx="2" presStyleCnt="11"/>
      <dgm:spPr/>
      <dgm:t>
        <a:bodyPr/>
        <a:lstStyle/>
        <a:p>
          <a:endParaRPr lang="en-US"/>
        </a:p>
      </dgm:t>
    </dgm:pt>
    <dgm:pt modelId="{2757E8D5-1893-45BC-BE86-7AE18D6F34CA}" type="pres">
      <dgm:prSet presAssocID="{5A5E49D6-D4F1-43C8-A187-56E1E16DD678}" presName="node" presStyleLbl="node1" presStyleIdx="3" presStyleCnt="11">
        <dgm:presLayoutVars>
          <dgm:bulletEnabled val="1"/>
        </dgm:presLayoutVars>
      </dgm:prSet>
      <dgm:spPr/>
      <dgm:t>
        <a:bodyPr/>
        <a:lstStyle/>
        <a:p>
          <a:endParaRPr lang="en-US"/>
        </a:p>
      </dgm:t>
    </dgm:pt>
    <dgm:pt modelId="{AD00C95B-9365-4591-9FC0-011040447F67}" type="pres">
      <dgm:prSet presAssocID="{5A5E49D6-D4F1-43C8-A187-56E1E16DD678}" presName="dummy" presStyleCnt="0"/>
      <dgm:spPr/>
    </dgm:pt>
    <dgm:pt modelId="{9683B8D1-0D72-4FF0-9330-40D1BF78AC47}" type="pres">
      <dgm:prSet presAssocID="{DE3A3F08-E08A-4F39-979E-014514DC3392}" presName="sibTrans" presStyleLbl="sibTrans2D1" presStyleIdx="3" presStyleCnt="11"/>
      <dgm:spPr/>
      <dgm:t>
        <a:bodyPr/>
        <a:lstStyle/>
        <a:p>
          <a:endParaRPr lang="en-US"/>
        </a:p>
      </dgm:t>
    </dgm:pt>
    <dgm:pt modelId="{A27369EE-8130-419D-A8A0-BB6DF5A188C9}" type="pres">
      <dgm:prSet presAssocID="{8162F88E-EBB3-4011-9D3F-36EF9853B573}" presName="node" presStyleLbl="node1" presStyleIdx="4" presStyleCnt="11">
        <dgm:presLayoutVars>
          <dgm:bulletEnabled val="1"/>
        </dgm:presLayoutVars>
      </dgm:prSet>
      <dgm:spPr/>
      <dgm:t>
        <a:bodyPr/>
        <a:lstStyle/>
        <a:p>
          <a:endParaRPr lang="en-US"/>
        </a:p>
      </dgm:t>
    </dgm:pt>
    <dgm:pt modelId="{EFBACF49-D430-44F6-85DF-40C4A4B40397}" type="pres">
      <dgm:prSet presAssocID="{8162F88E-EBB3-4011-9D3F-36EF9853B573}" presName="dummy" presStyleCnt="0"/>
      <dgm:spPr/>
    </dgm:pt>
    <dgm:pt modelId="{317776AE-C18E-40E0-9B9A-3EBC93FC1F3A}" type="pres">
      <dgm:prSet presAssocID="{CF1CABD4-D27C-4778-A0F2-4CA1B793DBCD}" presName="sibTrans" presStyleLbl="sibTrans2D1" presStyleIdx="4" presStyleCnt="11"/>
      <dgm:spPr/>
      <dgm:t>
        <a:bodyPr/>
        <a:lstStyle/>
        <a:p>
          <a:endParaRPr lang="en-US"/>
        </a:p>
      </dgm:t>
    </dgm:pt>
    <dgm:pt modelId="{1192B5C0-CA76-4835-857D-E50D4342A83C}" type="pres">
      <dgm:prSet presAssocID="{B9FF818F-7091-4081-82CF-AD21641A56A0}" presName="node" presStyleLbl="node1" presStyleIdx="5" presStyleCnt="11" custScaleX="143963">
        <dgm:presLayoutVars>
          <dgm:bulletEnabled val="1"/>
        </dgm:presLayoutVars>
      </dgm:prSet>
      <dgm:spPr/>
      <dgm:t>
        <a:bodyPr/>
        <a:lstStyle/>
        <a:p>
          <a:endParaRPr lang="en-US"/>
        </a:p>
      </dgm:t>
    </dgm:pt>
    <dgm:pt modelId="{BB21E70B-0992-4771-92B0-30340FA21121}" type="pres">
      <dgm:prSet presAssocID="{B9FF818F-7091-4081-82CF-AD21641A56A0}" presName="dummy" presStyleCnt="0"/>
      <dgm:spPr/>
    </dgm:pt>
    <dgm:pt modelId="{1C3825B1-9B9F-49C0-9FCD-01F14DAFF865}" type="pres">
      <dgm:prSet presAssocID="{D5CECD92-66A6-4C59-BA6C-54251BA612E5}" presName="sibTrans" presStyleLbl="sibTrans2D1" presStyleIdx="5" presStyleCnt="11"/>
      <dgm:spPr/>
      <dgm:t>
        <a:bodyPr/>
        <a:lstStyle/>
        <a:p>
          <a:endParaRPr lang="en-US"/>
        </a:p>
      </dgm:t>
    </dgm:pt>
    <dgm:pt modelId="{A9746530-3A71-41D7-A12D-DC2DCFA65601}" type="pres">
      <dgm:prSet presAssocID="{8F374E41-D688-4DCA-B48D-BEA8F261B73C}" presName="node" presStyleLbl="node1" presStyleIdx="6" presStyleCnt="11" custScaleX="145234">
        <dgm:presLayoutVars>
          <dgm:bulletEnabled val="1"/>
        </dgm:presLayoutVars>
      </dgm:prSet>
      <dgm:spPr/>
      <dgm:t>
        <a:bodyPr/>
        <a:lstStyle/>
        <a:p>
          <a:endParaRPr lang="en-US"/>
        </a:p>
      </dgm:t>
    </dgm:pt>
    <dgm:pt modelId="{8F47C9F0-BA4E-4890-8CC8-B55EC7A97288}" type="pres">
      <dgm:prSet presAssocID="{8F374E41-D688-4DCA-B48D-BEA8F261B73C}" presName="dummy" presStyleCnt="0"/>
      <dgm:spPr/>
    </dgm:pt>
    <dgm:pt modelId="{D0AC8422-B505-446D-B5F3-0921E1C33AB0}" type="pres">
      <dgm:prSet presAssocID="{EBACDEEE-123E-4DB0-9226-662A8DFA89FE}" presName="sibTrans" presStyleLbl="sibTrans2D1" presStyleIdx="6" presStyleCnt="11"/>
      <dgm:spPr/>
      <dgm:t>
        <a:bodyPr/>
        <a:lstStyle/>
        <a:p>
          <a:endParaRPr lang="en-US"/>
        </a:p>
      </dgm:t>
    </dgm:pt>
    <dgm:pt modelId="{C340CDAD-CA2B-454D-9F18-AE6F9509B69D}" type="pres">
      <dgm:prSet presAssocID="{0D519B9E-F1FB-40B4-8E45-30345F0E2FB0}" presName="node" presStyleLbl="node1" presStyleIdx="7" presStyleCnt="11" custScaleX="122067">
        <dgm:presLayoutVars>
          <dgm:bulletEnabled val="1"/>
        </dgm:presLayoutVars>
      </dgm:prSet>
      <dgm:spPr/>
      <dgm:t>
        <a:bodyPr/>
        <a:lstStyle/>
        <a:p>
          <a:endParaRPr lang="en-US"/>
        </a:p>
      </dgm:t>
    </dgm:pt>
    <dgm:pt modelId="{2E3B96D8-BC84-4315-8170-74F1769F43C2}" type="pres">
      <dgm:prSet presAssocID="{0D519B9E-F1FB-40B4-8E45-30345F0E2FB0}" presName="dummy" presStyleCnt="0"/>
      <dgm:spPr/>
    </dgm:pt>
    <dgm:pt modelId="{BEB7D50E-495E-4C09-96DF-AEEB4EF7D8D5}" type="pres">
      <dgm:prSet presAssocID="{441BD3B0-B453-438E-A270-1F0560D6AB71}" presName="sibTrans" presStyleLbl="sibTrans2D1" presStyleIdx="7" presStyleCnt="11"/>
      <dgm:spPr/>
      <dgm:t>
        <a:bodyPr/>
        <a:lstStyle/>
        <a:p>
          <a:endParaRPr lang="en-US"/>
        </a:p>
      </dgm:t>
    </dgm:pt>
    <dgm:pt modelId="{951B8314-7C76-4B84-9989-645710F67A46}" type="pres">
      <dgm:prSet presAssocID="{44B8DAF2-0B14-4583-B7E0-4988A96C246C}" presName="node" presStyleLbl="node1" presStyleIdx="8" presStyleCnt="11">
        <dgm:presLayoutVars>
          <dgm:bulletEnabled val="1"/>
        </dgm:presLayoutVars>
      </dgm:prSet>
      <dgm:spPr/>
      <dgm:t>
        <a:bodyPr/>
        <a:lstStyle/>
        <a:p>
          <a:endParaRPr lang="en-US"/>
        </a:p>
      </dgm:t>
    </dgm:pt>
    <dgm:pt modelId="{59CA5E9E-0A61-4D6A-A769-26FEC0818296}" type="pres">
      <dgm:prSet presAssocID="{44B8DAF2-0B14-4583-B7E0-4988A96C246C}" presName="dummy" presStyleCnt="0"/>
      <dgm:spPr/>
    </dgm:pt>
    <dgm:pt modelId="{2FCC0B22-DE22-4884-A8A5-6E3A0B8C1839}" type="pres">
      <dgm:prSet presAssocID="{59AC3C54-2C64-4E09-96FD-C17BEA6E39E9}" presName="sibTrans" presStyleLbl="sibTrans2D1" presStyleIdx="8" presStyleCnt="11"/>
      <dgm:spPr/>
      <dgm:t>
        <a:bodyPr/>
        <a:lstStyle/>
        <a:p>
          <a:endParaRPr lang="en-US"/>
        </a:p>
      </dgm:t>
    </dgm:pt>
    <dgm:pt modelId="{110ED61A-3AC2-40FA-B4D4-CEDC2389CECB}" type="pres">
      <dgm:prSet presAssocID="{02BFDAC1-FF17-40B0-8FB8-9E3A9675DDC0}" presName="node" presStyleLbl="node1" presStyleIdx="9" presStyleCnt="11" custRadScaleRad="99727" custRadScaleInc="-2111">
        <dgm:presLayoutVars>
          <dgm:bulletEnabled val="1"/>
        </dgm:presLayoutVars>
      </dgm:prSet>
      <dgm:spPr/>
      <dgm:t>
        <a:bodyPr/>
        <a:lstStyle/>
        <a:p>
          <a:endParaRPr lang="en-US"/>
        </a:p>
      </dgm:t>
    </dgm:pt>
    <dgm:pt modelId="{FFB33382-77BB-4441-8729-DC68334DB9C8}" type="pres">
      <dgm:prSet presAssocID="{02BFDAC1-FF17-40B0-8FB8-9E3A9675DDC0}" presName="dummy" presStyleCnt="0"/>
      <dgm:spPr/>
    </dgm:pt>
    <dgm:pt modelId="{9CFFA642-F8D7-4C76-BF05-0FF5390CFDC8}" type="pres">
      <dgm:prSet presAssocID="{0EC64EC1-FCEC-447B-B04A-3180555463EB}" presName="sibTrans" presStyleLbl="sibTrans2D1" presStyleIdx="9" presStyleCnt="11"/>
      <dgm:spPr/>
      <dgm:t>
        <a:bodyPr/>
        <a:lstStyle/>
        <a:p>
          <a:endParaRPr lang="en-US"/>
        </a:p>
      </dgm:t>
    </dgm:pt>
    <dgm:pt modelId="{775F4A01-7DFE-470C-B8AD-275FED79096F}" type="pres">
      <dgm:prSet presAssocID="{71C9E5A2-9413-462C-941F-0EEDF2005B3E}" presName="node" presStyleLbl="node1" presStyleIdx="10" presStyleCnt="11" custScaleX="128552">
        <dgm:presLayoutVars>
          <dgm:bulletEnabled val="1"/>
        </dgm:presLayoutVars>
      </dgm:prSet>
      <dgm:spPr/>
      <dgm:t>
        <a:bodyPr/>
        <a:lstStyle/>
        <a:p>
          <a:endParaRPr lang="en-US"/>
        </a:p>
      </dgm:t>
    </dgm:pt>
    <dgm:pt modelId="{17A63D19-A684-4E99-B33B-54344415755E}" type="pres">
      <dgm:prSet presAssocID="{71C9E5A2-9413-462C-941F-0EEDF2005B3E}" presName="dummy" presStyleCnt="0"/>
      <dgm:spPr/>
    </dgm:pt>
    <dgm:pt modelId="{87762723-E74D-4D59-9DFA-3DFB429EF442}" type="pres">
      <dgm:prSet presAssocID="{78D6E2A8-92F6-4298-B354-4FB6EFAD940B}" presName="sibTrans" presStyleLbl="sibTrans2D1" presStyleIdx="10" presStyleCnt="11"/>
      <dgm:spPr/>
      <dgm:t>
        <a:bodyPr/>
        <a:lstStyle/>
        <a:p>
          <a:endParaRPr lang="en-US"/>
        </a:p>
      </dgm:t>
    </dgm:pt>
  </dgm:ptLst>
  <dgm:cxnLst>
    <dgm:cxn modelId="{2DA28755-0A62-4E08-9849-6EAB4AE4A001}" type="presOf" srcId="{EBACDEEE-123E-4DB0-9226-662A8DFA89FE}" destId="{D0AC8422-B505-446D-B5F3-0921E1C33AB0}" srcOrd="0" destOrd="0" presId="urn:microsoft.com/office/officeart/2005/8/layout/radial6"/>
    <dgm:cxn modelId="{1667F626-EECB-46D4-8642-6A8374B44C48}" type="presOf" srcId="{BC2E682E-4E00-482F-8FC8-5ED996BE10CF}" destId="{CBD46EDF-922C-4BA4-B737-8903B9817259}" srcOrd="0" destOrd="0" presId="urn:microsoft.com/office/officeart/2005/8/layout/radial6"/>
    <dgm:cxn modelId="{D6A1C2B0-DB8A-4147-B5F0-815F7AE70CE8}" type="presOf" srcId="{E640AC24-083C-4124-A719-DE8CFAA80657}" destId="{E5AD9205-CBDC-45C0-9F75-9D9286B6F1F4}" srcOrd="0" destOrd="0" presId="urn:microsoft.com/office/officeart/2005/8/layout/radial6"/>
    <dgm:cxn modelId="{1D4BB972-F08F-422F-A1E9-CC391258F13E}" srcId="{788A04A1-E47D-46EA-A704-02A19A18F175}" destId="{BC2E682E-4E00-482F-8FC8-5ED996BE10CF}" srcOrd="1" destOrd="0" parTransId="{78F1528D-FA9E-42E5-8132-9DE3BC5F4D77}" sibTransId="{C7BCA3E6-EAD3-4B18-BC4B-14815EB22CDC}"/>
    <dgm:cxn modelId="{DEBAACC7-E517-4260-91FB-EF6A0CF9718F}" type="presOf" srcId="{78D6E2A8-92F6-4298-B354-4FB6EFAD940B}" destId="{87762723-E74D-4D59-9DFA-3DFB429EF442}" srcOrd="0" destOrd="0" presId="urn:microsoft.com/office/officeart/2005/8/layout/radial6"/>
    <dgm:cxn modelId="{832ED873-325B-4FF9-BECE-6D0AD5C4717B}" srcId="{788A04A1-E47D-46EA-A704-02A19A18F175}" destId="{504F3E7E-929F-4AE2-BCDF-ECA870B39EEE}" srcOrd="2" destOrd="0" parTransId="{FAEDF8EB-E129-4522-BD18-F9A3E5D7CC4B}" sibTransId="{4B0E7C3D-0140-4C95-843A-C7BA1657F2BD}"/>
    <dgm:cxn modelId="{A6BD73CF-ADC7-4E1E-BEA0-1FAA43B0B2E0}" type="presOf" srcId="{788A04A1-E47D-46EA-A704-02A19A18F175}" destId="{88C38129-AFF0-48B3-BBFD-26904503642B}" srcOrd="0" destOrd="0" presId="urn:microsoft.com/office/officeart/2005/8/layout/radial6"/>
    <dgm:cxn modelId="{C05469EB-FADA-427B-92BF-30FDB53EF930}" type="presOf" srcId="{60B05542-1E8F-4852-AB49-561CFBFE0C6F}" destId="{942A8CAB-329B-4BC3-98DF-2CB95532217F}" srcOrd="0" destOrd="0" presId="urn:microsoft.com/office/officeart/2005/8/layout/radial6"/>
    <dgm:cxn modelId="{177AC0E0-F701-4590-8737-B551DA86427F}" srcId="{788A04A1-E47D-46EA-A704-02A19A18F175}" destId="{B9FF818F-7091-4081-82CF-AD21641A56A0}" srcOrd="5" destOrd="0" parTransId="{F9FD597A-8F59-487C-A0E5-91F14CED614E}" sibTransId="{D5CECD92-66A6-4C59-BA6C-54251BA612E5}"/>
    <dgm:cxn modelId="{5D5F9AFE-C63B-4B7D-9742-9FD05D9071E8}" type="presOf" srcId="{B690287E-AF88-4648-96BC-36A1C5E04378}" destId="{53452055-77E8-4017-B76C-EEDF06B0E7BD}" srcOrd="0" destOrd="0" presId="urn:microsoft.com/office/officeart/2005/8/layout/radial6"/>
    <dgm:cxn modelId="{1A818B96-E329-44BA-B9BD-585132C6D0A8}" type="presOf" srcId="{02BFDAC1-FF17-40B0-8FB8-9E3A9675DDC0}" destId="{110ED61A-3AC2-40FA-B4D4-CEDC2389CECB}" srcOrd="0" destOrd="0" presId="urn:microsoft.com/office/officeart/2005/8/layout/radial6"/>
    <dgm:cxn modelId="{38521305-0B0F-4D4D-9DCA-B94C03899C78}" type="presOf" srcId="{B9FF818F-7091-4081-82CF-AD21641A56A0}" destId="{1192B5C0-CA76-4835-857D-E50D4342A83C}" srcOrd="0" destOrd="0" presId="urn:microsoft.com/office/officeart/2005/8/layout/radial6"/>
    <dgm:cxn modelId="{A866F4D3-4486-468B-ACF9-1CB7FA00D95E}" srcId="{788A04A1-E47D-46EA-A704-02A19A18F175}" destId="{0D519B9E-F1FB-40B4-8E45-30345F0E2FB0}" srcOrd="7" destOrd="0" parTransId="{290B2787-CFBA-46C1-B52B-0224A48F7042}" sibTransId="{441BD3B0-B453-438E-A270-1F0560D6AB71}"/>
    <dgm:cxn modelId="{F3CBA004-7DF8-45D9-82A1-D4CD7132A952}" type="presOf" srcId="{504F3E7E-929F-4AE2-BCDF-ECA870B39EEE}" destId="{7DD470CA-2BDD-4FBE-9173-9F338CF42BD8}" srcOrd="0" destOrd="0" presId="urn:microsoft.com/office/officeart/2005/8/layout/radial6"/>
    <dgm:cxn modelId="{F01EE65D-2D8E-4E27-86E6-3D95E9B276BC}" type="presOf" srcId="{C7BCA3E6-EAD3-4B18-BC4B-14815EB22CDC}" destId="{874FA8F2-C1F8-40B1-92B2-887FE28A97C2}" srcOrd="0" destOrd="0" presId="urn:microsoft.com/office/officeart/2005/8/layout/radial6"/>
    <dgm:cxn modelId="{1410B6D4-1C6A-4F0A-99D9-1CD196E488BA}" srcId="{788A04A1-E47D-46EA-A704-02A19A18F175}" destId="{71C9E5A2-9413-462C-941F-0EEDF2005B3E}" srcOrd="10" destOrd="0" parTransId="{67953703-04F5-4162-BA24-FDFEC41D0734}" sibTransId="{78D6E2A8-92F6-4298-B354-4FB6EFAD940B}"/>
    <dgm:cxn modelId="{83FFB1E7-438D-469F-823E-1056DF21750A}" srcId="{788A04A1-E47D-46EA-A704-02A19A18F175}" destId="{44B8DAF2-0B14-4583-B7E0-4988A96C246C}" srcOrd="8" destOrd="0" parTransId="{C5B5A25E-7780-4078-BC57-A8870521CC09}" sibTransId="{59AC3C54-2C64-4E09-96FD-C17BEA6E39E9}"/>
    <dgm:cxn modelId="{7A6F9EF6-94C6-46B9-87FE-B5FAA7A0445C}" srcId="{788A04A1-E47D-46EA-A704-02A19A18F175}" destId="{8162F88E-EBB3-4011-9D3F-36EF9853B573}" srcOrd="4" destOrd="0" parTransId="{3A11DED7-6992-468D-BEF3-A5C8EF18D3E0}" sibTransId="{CF1CABD4-D27C-4778-A0F2-4CA1B793DBCD}"/>
    <dgm:cxn modelId="{6448625B-97A8-4C42-AB49-7EDCD7B732C0}" srcId="{788A04A1-E47D-46EA-A704-02A19A18F175}" destId="{02BFDAC1-FF17-40B0-8FB8-9E3A9675DDC0}" srcOrd="9" destOrd="0" parTransId="{F056925F-3AB6-4F10-A92D-72A0D0D799A3}" sibTransId="{0EC64EC1-FCEC-447B-B04A-3180555463EB}"/>
    <dgm:cxn modelId="{5D758E44-F215-4538-93BB-EE21ADDCE4BD}" srcId="{60B05542-1E8F-4852-AB49-561CFBFE0C6F}" destId="{788A04A1-E47D-46EA-A704-02A19A18F175}" srcOrd="0" destOrd="0" parTransId="{C65752DC-6D6D-4ECF-8C05-BED3C97E9A81}" sibTransId="{A5DCE1AD-2CEB-44F4-9ED1-5A6AAB9994BA}"/>
    <dgm:cxn modelId="{A6A64E6E-9C7E-4109-A3FB-75772415EE18}" type="presOf" srcId="{5A5E49D6-D4F1-43C8-A187-56E1E16DD678}" destId="{2757E8D5-1893-45BC-BE86-7AE18D6F34CA}" srcOrd="0" destOrd="0" presId="urn:microsoft.com/office/officeart/2005/8/layout/radial6"/>
    <dgm:cxn modelId="{E556250D-BD02-482A-B722-78F1FBA36FE3}" srcId="{788A04A1-E47D-46EA-A704-02A19A18F175}" destId="{E640AC24-083C-4124-A719-DE8CFAA80657}" srcOrd="0" destOrd="0" parTransId="{9B7FA86E-7772-46DF-AE3D-668AC0E9E255}" sibTransId="{B690287E-AF88-4648-96BC-36A1C5E04378}"/>
    <dgm:cxn modelId="{42105955-8D4B-4DB8-AFBE-629EC3FB47DB}" type="presOf" srcId="{441BD3B0-B453-438E-A270-1F0560D6AB71}" destId="{BEB7D50E-495E-4C09-96DF-AEEB4EF7D8D5}" srcOrd="0" destOrd="0" presId="urn:microsoft.com/office/officeart/2005/8/layout/radial6"/>
    <dgm:cxn modelId="{26E94B29-51DE-4F77-83DD-C67BA97EDD09}" type="presOf" srcId="{DE3A3F08-E08A-4F39-979E-014514DC3392}" destId="{9683B8D1-0D72-4FF0-9330-40D1BF78AC47}" srcOrd="0" destOrd="0" presId="urn:microsoft.com/office/officeart/2005/8/layout/radial6"/>
    <dgm:cxn modelId="{ECDB0A8B-DDE9-44CB-8D59-6A8C97D4CA3F}" type="presOf" srcId="{8162F88E-EBB3-4011-9D3F-36EF9853B573}" destId="{A27369EE-8130-419D-A8A0-BB6DF5A188C9}" srcOrd="0" destOrd="0" presId="urn:microsoft.com/office/officeart/2005/8/layout/radial6"/>
    <dgm:cxn modelId="{56894F52-4920-4E1E-8FE4-4EA44AC511E6}" srcId="{788A04A1-E47D-46EA-A704-02A19A18F175}" destId="{8F374E41-D688-4DCA-B48D-BEA8F261B73C}" srcOrd="6" destOrd="0" parTransId="{ECECA301-5295-4C99-BB23-6F6683E39371}" sibTransId="{EBACDEEE-123E-4DB0-9226-662A8DFA89FE}"/>
    <dgm:cxn modelId="{E65117BB-ACB9-40A4-84FD-09D7D9FB1911}" type="presOf" srcId="{8F374E41-D688-4DCA-B48D-BEA8F261B73C}" destId="{A9746530-3A71-41D7-A12D-DC2DCFA65601}" srcOrd="0" destOrd="0" presId="urn:microsoft.com/office/officeart/2005/8/layout/radial6"/>
    <dgm:cxn modelId="{E49C81A4-5AAC-479A-AC58-A43E8E0B50CA}" type="presOf" srcId="{59AC3C54-2C64-4E09-96FD-C17BEA6E39E9}" destId="{2FCC0B22-DE22-4884-A8A5-6E3A0B8C1839}" srcOrd="0" destOrd="0" presId="urn:microsoft.com/office/officeart/2005/8/layout/radial6"/>
    <dgm:cxn modelId="{BC5894AB-748A-4216-8BD0-BEEBB26E36AC}" type="presOf" srcId="{44B8DAF2-0B14-4583-B7E0-4988A96C246C}" destId="{951B8314-7C76-4B84-9989-645710F67A46}" srcOrd="0" destOrd="0" presId="urn:microsoft.com/office/officeart/2005/8/layout/radial6"/>
    <dgm:cxn modelId="{7B6ACA95-E896-483B-A8D6-B5FDBBC8C5FA}" srcId="{788A04A1-E47D-46EA-A704-02A19A18F175}" destId="{5A5E49D6-D4F1-43C8-A187-56E1E16DD678}" srcOrd="3" destOrd="0" parTransId="{09B38F31-7C2D-43F7-AED6-A7165D6589EF}" sibTransId="{DE3A3F08-E08A-4F39-979E-014514DC3392}"/>
    <dgm:cxn modelId="{EBA152BF-3381-4C8A-92A8-E41C152E4C76}" type="presOf" srcId="{71C9E5A2-9413-462C-941F-0EEDF2005B3E}" destId="{775F4A01-7DFE-470C-B8AD-275FED79096F}" srcOrd="0" destOrd="0" presId="urn:microsoft.com/office/officeart/2005/8/layout/radial6"/>
    <dgm:cxn modelId="{4FFB1DDA-9BD4-4761-8602-BDFAE3F47231}" type="presOf" srcId="{0EC64EC1-FCEC-447B-B04A-3180555463EB}" destId="{9CFFA642-F8D7-4C76-BF05-0FF5390CFDC8}" srcOrd="0" destOrd="0" presId="urn:microsoft.com/office/officeart/2005/8/layout/radial6"/>
    <dgm:cxn modelId="{7091E9CE-F442-475F-B229-D977C9A925BD}" type="presOf" srcId="{CF1CABD4-D27C-4778-A0F2-4CA1B793DBCD}" destId="{317776AE-C18E-40E0-9B9A-3EBC93FC1F3A}" srcOrd="0" destOrd="0" presId="urn:microsoft.com/office/officeart/2005/8/layout/radial6"/>
    <dgm:cxn modelId="{2895F927-980A-4295-8F94-12C13827DB1D}" type="presOf" srcId="{4B0E7C3D-0140-4C95-843A-C7BA1657F2BD}" destId="{0FE3792A-C5A2-4AA3-9DA9-320BB3449B91}" srcOrd="0" destOrd="0" presId="urn:microsoft.com/office/officeart/2005/8/layout/radial6"/>
    <dgm:cxn modelId="{B8898AA8-5DA0-42FE-AE36-41AD7022F995}" type="presOf" srcId="{0D519B9E-F1FB-40B4-8E45-30345F0E2FB0}" destId="{C340CDAD-CA2B-454D-9F18-AE6F9509B69D}" srcOrd="0" destOrd="0" presId="urn:microsoft.com/office/officeart/2005/8/layout/radial6"/>
    <dgm:cxn modelId="{287CA8F9-C647-466A-95FB-0E30626F7750}" type="presOf" srcId="{D5CECD92-66A6-4C59-BA6C-54251BA612E5}" destId="{1C3825B1-9B9F-49C0-9FCD-01F14DAFF865}" srcOrd="0" destOrd="0" presId="urn:microsoft.com/office/officeart/2005/8/layout/radial6"/>
    <dgm:cxn modelId="{5E72E7B3-1728-4FA5-998E-5B7C5BF2986B}" type="presParOf" srcId="{942A8CAB-329B-4BC3-98DF-2CB95532217F}" destId="{88C38129-AFF0-48B3-BBFD-26904503642B}" srcOrd="0" destOrd="0" presId="urn:microsoft.com/office/officeart/2005/8/layout/radial6"/>
    <dgm:cxn modelId="{97C47267-AD60-4132-AF99-73DF1B5BA586}" type="presParOf" srcId="{942A8CAB-329B-4BC3-98DF-2CB95532217F}" destId="{E5AD9205-CBDC-45C0-9F75-9D9286B6F1F4}" srcOrd="1" destOrd="0" presId="urn:microsoft.com/office/officeart/2005/8/layout/radial6"/>
    <dgm:cxn modelId="{78044E0E-355D-4DF4-8D3D-C119EDD38F78}" type="presParOf" srcId="{942A8CAB-329B-4BC3-98DF-2CB95532217F}" destId="{66A4C002-F056-430F-B84F-049017DBFFE7}" srcOrd="2" destOrd="0" presId="urn:microsoft.com/office/officeart/2005/8/layout/radial6"/>
    <dgm:cxn modelId="{3F2746E9-D06A-469C-8492-5B4D217D3424}" type="presParOf" srcId="{942A8CAB-329B-4BC3-98DF-2CB95532217F}" destId="{53452055-77E8-4017-B76C-EEDF06B0E7BD}" srcOrd="3" destOrd="0" presId="urn:microsoft.com/office/officeart/2005/8/layout/radial6"/>
    <dgm:cxn modelId="{762BD384-226F-4B96-821E-182208115230}" type="presParOf" srcId="{942A8CAB-329B-4BC3-98DF-2CB95532217F}" destId="{CBD46EDF-922C-4BA4-B737-8903B9817259}" srcOrd="4" destOrd="0" presId="urn:microsoft.com/office/officeart/2005/8/layout/radial6"/>
    <dgm:cxn modelId="{615C4AB3-883C-47E2-BE7C-74F488AEEC5C}" type="presParOf" srcId="{942A8CAB-329B-4BC3-98DF-2CB95532217F}" destId="{E2EBE680-B609-4B52-A7D0-4547B3B7413A}" srcOrd="5" destOrd="0" presId="urn:microsoft.com/office/officeart/2005/8/layout/radial6"/>
    <dgm:cxn modelId="{589C342C-482E-411C-869D-85AA40879220}" type="presParOf" srcId="{942A8CAB-329B-4BC3-98DF-2CB95532217F}" destId="{874FA8F2-C1F8-40B1-92B2-887FE28A97C2}" srcOrd="6" destOrd="0" presId="urn:microsoft.com/office/officeart/2005/8/layout/radial6"/>
    <dgm:cxn modelId="{AD23D0FD-DC05-46BC-AD27-F56298DA3C5D}" type="presParOf" srcId="{942A8CAB-329B-4BC3-98DF-2CB95532217F}" destId="{7DD470CA-2BDD-4FBE-9173-9F338CF42BD8}" srcOrd="7" destOrd="0" presId="urn:microsoft.com/office/officeart/2005/8/layout/radial6"/>
    <dgm:cxn modelId="{B81C6F0B-F6D6-4E0D-B3DA-D9A790A2D767}" type="presParOf" srcId="{942A8CAB-329B-4BC3-98DF-2CB95532217F}" destId="{E50AE171-CAF6-4BF9-82F6-46BA55D15825}" srcOrd="8" destOrd="0" presId="urn:microsoft.com/office/officeart/2005/8/layout/radial6"/>
    <dgm:cxn modelId="{00E7149D-6EE5-4031-B3FE-1CEBB47D45E8}" type="presParOf" srcId="{942A8CAB-329B-4BC3-98DF-2CB95532217F}" destId="{0FE3792A-C5A2-4AA3-9DA9-320BB3449B91}" srcOrd="9" destOrd="0" presId="urn:microsoft.com/office/officeart/2005/8/layout/radial6"/>
    <dgm:cxn modelId="{93082CCC-DDFA-4009-A0CA-21AC890B8579}" type="presParOf" srcId="{942A8CAB-329B-4BC3-98DF-2CB95532217F}" destId="{2757E8D5-1893-45BC-BE86-7AE18D6F34CA}" srcOrd="10" destOrd="0" presId="urn:microsoft.com/office/officeart/2005/8/layout/radial6"/>
    <dgm:cxn modelId="{869C2FD4-CC93-48AB-BB49-5385C8ED9B14}" type="presParOf" srcId="{942A8CAB-329B-4BC3-98DF-2CB95532217F}" destId="{AD00C95B-9365-4591-9FC0-011040447F67}" srcOrd="11" destOrd="0" presId="urn:microsoft.com/office/officeart/2005/8/layout/radial6"/>
    <dgm:cxn modelId="{E59738E4-10D6-4977-AD36-594DD0E89174}" type="presParOf" srcId="{942A8CAB-329B-4BC3-98DF-2CB95532217F}" destId="{9683B8D1-0D72-4FF0-9330-40D1BF78AC47}" srcOrd="12" destOrd="0" presId="urn:microsoft.com/office/officeart/2005/8/layout/radial6"/>
    <dgm:cxn modelId="{76003D63-F572-4CED-9223-865C1C20BD42}" type="presParOf" srcId="{942A8CAB-329B-4BC3-98DF-2CB95532217F}" destId="{A27369EE-8130-419D-A8A0-BB6DF5A188C9}" srcOrd="13" destOrd="0" presId="urn:microsoft.com/office/officeart/2005/8/layout/radial6"/>
    <dgm:cxn modelId="{BC2027BE-8087-4F4D-ADB0-A769A3AA0469}" type="presParOf" srcId="{942A8CAB-329B-4BC3-98DF-2CB95532217F}" destId="{EFBACF49-D430-44F6-85DF-40C4A4B40397}" srcOrd="14" destOrd="0" presId="urn:microsoft.com/office/officeart/2005/8/layout/radial6"/>
    <dgm:cxn modelId="{6AFB66E5-80FD-41EB-8705-AE247D63CAC7}" type="presParOf" srcId="{942A8CAB-329B-4BC3-98DF-2CB95532217F}" destId="{317776AE-C18E-40E0-9B9A-3EBC93FC1F3A}" srcOrd="15" destOrd="0" presId="urn:microsoft.com/office/officeart/2005/8/layout/radial6"/>
    <dgm:cxn modelId="{BE6C9AF6-A9F6-4E89-8ABB-D2D68DD64279}" type="presParOf" srcId="{942A8CAB-329B-4BC3-98DF-2CB95532217F}" destId="{1192B5C0-CA76-4835-857D-E50D4342A83C}" srcOrd="16" destOrd="0" presId="urn:microsoft.com/office/officeart/2005/8/layout/radial6"/>
    <dgm:cxn modelId="{A38C1325-CAD0-4D42-8213-04E3C90A5FCD}" type="presParOf" srcId="{942A8CAB-329B-4BC3-98DF-2CB95532217F}" destId="{BB21E70B-0992-4771-92B0-30340FA21121}" srcOrd="17" destOrd="0" presId="urn:microsoft.com/office/officeart/2005/8/layout/radial6"/>
    <dgm:cxn modelId="{A6237B1A-2349-45A7-9FA5-EC1538CADDDB}" type="presParOf" srcId="{942A8CAB-329B-4BC3-98DF-2CB95532217F}" destId="{1C3825B1-9B9F-49C0-9FCD-01F14DAFF865}" srcOrd="18" destOrd="0" presId="urn:microsoft.com/office/officeart/2005/8/layout/radial6"/>
    <dgm:cxn modelId="{B8FDCCC1-D066-487B-BB32-77C543C65AF8}" type="presParOf" srcId="{942A8CAB-329B-4BC3-98DF-2CB95532217F}" destId="{A9746530-3A71-41D7-A12D-DC2DCFA65601}" srcOrd="19" destOrd="0" presId="urn:microsoft.com/office/officeart/2005/8/layout/radial6"/>
    <dgm:cxn modelId="{6B9E4650-C317-4B59-ACB1-99A2BAC5233A}" type="presParOf" srcId="{942A8CAB-329B-4BC3-98DF-2CB95532217F}" destId="{8F47C9F0-BA4E-4890-8CC8-B55EC7A97288}" srcOrd="20" destOrd="0" presId="urn:microsoft.com/office/officeart/2005/8/layout/radial6"/>
    <dgm:cxn modelId="{FDBA98ED-645C-45D3-9C08-FA003F1A14FA}" type="presParOf" srcId="{942A8CAB-329B-4BC3-98DF-2CB95532217F}" destId="{D0AC8422-B505-446D-B5F3-0921E1C33AB0}" srcOrd="21" destOrd="0" presId="urn:microsoft.com/office/officeart/2005/8/layout/radial6"/>
    <dgm:cxn modelId="{B90517A0-C759-41EF-B53A-D96612C7CE5B}" type="presParOf" srcId="{942A8CAB-329B-4BC3-98DF-2CB95532217F}" destId="{C340CDAD-CA2B-454D-9F18-AE6F9509B69D}" srcOrd="22" destOrd="0" presId="urn:microsoft.com/office/officeart/2005/8/layout/radial6"/>
    <dgm:cxn modelId="{4528693B-7762-4DFB-9271-9FB68481BCF7}" type="presParOf" srcId="{942A8CAB-329B-4BC3-98DF-2CB95532217F}" destId="{2E3B96D8-BC84-4315-8170-74F1769F43C2}" srcOrd="23" destOrd="0" presId="urn:microsoft.com/office/officeart/2005/8/layout/radial6"/>
    <dgm:cxn modelId="{F9FCCA4C-F7F7-477B-8B62-53A9E7892413}" type="presParOf" srcId="{942A8CAB-329B-4BC3-98DF-2CB95532217F}" destId="{BEB7D50E-495E-4C09-96DF-AEEB4EF7D8D5}" srcOrd="24" destOrd="0" presId="urn:microsoft.com/office/officeart/2005/8/layout/radial6"/>
    <dgm:cxn modelId="{498FF15A-7B34-4B9C-9645-0871E0471F0B}" type="presParOf" srcId="{942A8CAB-329B-4BC3-98DF-2CB95532217F}" destId="{951B8314-7C76-4B84-9989-645710F67A46}" srcOrd="25" destOrd="0" presId="urn:microsoft.com/office/officeart/2005/8/layout/radial6"/>
    <dgm:cxn modelId="{BD7226F4-782E-4BC0-B3DA-A1BB7E8CDF31}" type="presParOf" srcId="{942A8CAB-329B-4BC3-98DF-2CB95532217F}" destId="{59CA5E9E-0A61-4D6A-A769-26FEC0818296}" srcOrd="26" destOrd="0" presId="urn:microsoft.com/office/officeart/2005/8/layout/radial6"/>
    <dgm:cxn modelId="{AAFB8E3A-9124-4CF0-84FD-B42EAE1B5A4D}" type="presParOf" srcId="{942A8CAB-329B-4BC3-98DF-2CB95532217F}" destId="{2FCC0B22-DE22-4884-A8A5-6E3A0B8C1839}" srcOrd="27" destOrd="0" presId="urn:microsoft.com/office/officeart/2005/8/layout/radial6"/>
    <dgm:cxn modelId="{6DCCA4F4-E1B9-4BCE-B911-20BEF51B97E8}" type="presParOf" srcId="{942A8CAB-329B-4BC3-98DF-2CB95532217F}" destId="{110ED61A-3AC2-40FA-B4D4-CEDC2389CECB}" srcOrd="28" destOrd="0" presId="urn:microsoft.com/office/officeart/2005/8/layout/radial6"/>
    <dgm:cxn modelId="{CB04238C-DD99-45D3-A588-F3E287211D7A}" type="presParOf" srcId="{942A8CAB-329B-4BC3-98DF-2CB95532217F}" destId="{FFB33382-77BB-4441-8729-DC68334DB9C8}" srcOrd="29" destOrd="0" presId="urn:microsoft.com/office/officeart/2005/8/layout/radial6"/>
    <dgm:cxn modelId="{54AA9112-EE5B-46AA-86CB-9425818B0446}" type="presParOf" srcId="{942A8CAB-329B-4BC3-98DF-2CB95532217F}" destId="{9CFFA642-F8D7-4C76-BF05-0FF5390CFDC8}" srcOrd="30" destOrd="0" presId="urn:microsoft.com/office/officeart/2005/8/layout/radial6"/>
    <dgm:cxn modelId="{60E84C84-2C3C-4739-92A0-7DF13C5F6DCC}" type="presParOf" srcId="{942A8CAB-329B-4BC3-98DF-2CB95532217F}" destId="{775F4A01-7DFE-470C-B8AD-275FED79096F}" srcOrd="31" destOrd="0" presId="urn:microsoft.com/office/officeart/2005/8/layout/radial6"/>
    <dgm:cxn modelId="{2BD9D3E9-A3E2-4C6C-8845-A5FB6F504E10}" type="presParOf" srcId="{942A8CAB-329B-4BC3-98DF-2CB95532217F}" destId="{17A63D19-A684-4E99-B33B-54344415755E}" srcOrd="32" destOrd="0" presId="urn:microsoft.com/office/officeart/2005/8/layout/radial6"/>
    <dgm:cxn modelId="{C6BD9D66-229F-423E-8C23-69A29069A79C}" type="presParOf" srcId="{942A8CAB-329B-4BC3-98DF-2CB95532217F}" destId="{87762723-E74D-4D59-9DFA-3DFB429EF442}" srcOrd="33"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8530E9-BA73-41BD-ABF7-86983E1F52E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F7A5804-8DCA-40F2-961D-CDB417C62F65}">
      <dgm:prSet phldrT="[Text]"/>
      <dgm:spPr/>
      <dgm:t>
        <a:bodyPr/>
        <a:lstStyle/>
        <a:p>
          <a:r>
            <a:rPr lang="en-US" dirty="0" smtClean="0"/>
            <a:t>Rx</a:t>
          </a:r>
          <a:endParaRPr lang="en-US" dirty="0"/>
        </a:p>
      </dgm:t>
    </dgm:pt>
    <dgm:pt modelId="{C5F5DE48-1170-47D1-A2F8-BD5488273C22}" type="parTrans" cxnId="{4B57513F-BE68-4AC6-8DDE-41DFEE4BE2D6}">
      <dgm:prSet/>
      <dgm:spPr/>
      <dgm:t>
        <a:bodyPr/>
        <a:lstStyle/>
        <a:p>
          <a:endParaRPr lang="en-US"/>
        </a:p>
      </dgm:t>
    </dgm:pt>
    <dgm:pt modelId="{CEBC23A0-7167-4EF1-9183-073AC2E5155F}" type="sibTrans" cxnId="{4B57513F-BE68-4AC6-8DDE-41DFEE4BE2D6}">
      <dgm:prSet/>
      <dgm:spPr/>
      <dgm:t>
        <a:bodyPr/>
        <a:lstStyle/>
        <a:p>
          <a:endParaRPr lang="en-US"/>
        </a:p>
      </dgm:t>
    </dgm:pt>
    <dgm:pt modelId="{8D07FA2F-6FF2-4299-916A-C6DB9DA42CB0}">
      <dgm:prSet phldrT="[Text]"/>
      <dgm:spPr/>
      <dgm:t>
        <a:bodyPr/>
        <a:lstStyle/>
        <a:p>
          <a:r>
            <a:rPr lang="en-US" dirty="0" smtClean="0"/>
            <a:t>Often SU cannot afford their Rx.</a:t>
          </a:r>
          <a:endParaRPr lang="en-US" dirty="0"/>
        </a:p>
      </dgm:t>
    </dgm:pt>
    <dgm:pt modelId="{3BCD6B8E-E8F4-4004-993B-E6EDD35ECA17}" type="parTrans" cxnId="{DE07DF9A-90B7-44EB-85C4-3F161E2B9A95}">
      <dgm:prSet/>
      <dgm:spPr/>
      <dgm:t>
        <a:bodyPr/>
        <a:lstStyle/>
        <a:p>
          <a:endParaRPr lang="en-US"/>
        </a:p>
      </dgm:t>
    </dgm:pt>
    <dgm:pt modelId="{D24559EC-2FE9-4FA0-9E1E-04555BE3DE1E}" type="sibTrans" cxnId="{DE07DF9A-90B7-44EB-85C4-3F161E2B9A95}">
      <dgm:prSet/>
      <dgm:spPr/>
      <dgm:t>
        <a:bodyPr/>
        <a:lstStyle/>
        <a:p>
          <a:endParaRPr lang="en-US"/>
        </a:p>
      </dgm:t>
    </dgm:pt>
    <dgm:pt modelId="{8F3CA53B-C4A6-41A5-9F27-FE74946A7456}">
      <dgm:prSet phldrT="[Text]"/>
      <dgm:spPr/>
      <dgm:t>
        <a:bodyPr/>
        <a:lstStyle/>
        <a:p>
          <a:r>
            <a:rPr lang="en-US" dirty="0" smtClean="0"/>
            <a:t>Solution</a:t>
          </a:r>
          <a:endParaRPr lang="en-US" dirty="0"/>
        </a:p>
      </dgm:t>
    </dgm:pt>
    <dgm:pt modelId="{21D78A19-9411-4D74-A121-C3657A0F982C}" type="parTrans" cxnId="{32D28506-7FF5-448A-8927-6A26249151A0}">
      <dgm:prSet/>
      <dgm:spPr/>
      <dgm:t>
        <a:bodyPr/>
        <a:lstStyle/>
        <a:p>
          <a:endParaRPr lang="en-US"/>
        </a:p>
      </dgm:t>
    </dgm:pt>
    <dgm:pt modelId="{6C53734A-37D4-4821-9359-C986A71C05AD}" type="sibTrans" cxnId="{32D28506-7FF5-448A-8927-6A26249151A0}">
      <dgm:prSet/>
      <dgm:spPr/>
      <dgm:t>
        <a:bodyPr/>
        <a:lstStyle/>
        <a:p>
          <a:endParaRPr lang="en-US"/>
        </a:p>
      </dgm:t>
    </dgm:pt>
    <dgm:pt modelId="{BFF35F8E-706C-41B5-B00F-D5C2FB22FB8C}">
      <dgm:prSet phldrT="[Text]"/>
      <dgm:spPr/>
      <dgm:t>
        <a:bodyPr/>
        <a:lstStyle/>
        <a:p>
          <a:r>
            <a:rPr lang="en-US" dirty="0" smtClean="0"/>
            <a:t>NC Med Assist</a:t>
          </a:r>
          <a:endParaRPr lang="en-US" dirty="0"/>
        </a:p>
      </dgm:t>
    </dgm:pt>
    <dgm:pt modelId="{31E25727-34A3-4B4D-AE0B-6F3B70760487}" type="parTrans" cxnId="{21855A3D-2BCC-4D15-8FCB-E48C5D4B8DED}">
      <dgm:prSet/>
      <dgm:spPr/>
      <dgm:t>
        <a:bodyPr/>
        <a:lstStyle/>
        <a:p>
          <a:endParaRPr lang="en-US"/>
        </a:p>
      </dgm:t>
    </dgm:pt>
    <dgm:pt modelId="{02D9CB4D-58D1-4D6D-94BD-E6DEB4B0A411}" type="sibTrans" cxnId="{21855A3D-2BCC-4D15-8FCB-E48C5D4B8DED}">
      <dgm:prSet/>
      <dgm:spPr/>
      <dgm:t>
        <a:bodyPr/>
        <a:lstStyle/>
        <a:p>
          <a:endParaRPr lang="en-US"/>
        </a:p>
      </dgm:t>
    </dgm:pt>
    <dgm:pt modelId="{8F723226-96CC-4CD9-BE3F-7133C5D757CA}">
      <dgm:prSet phldrT="[Text]"/>
      <dgm:spPr/>
      <dgm:t>
        <a:bodyPr/>
        <a:lstStyle/>
        <a:p>
          <a:r>
            <a:rPr lang="en-US" dirty="0" smtClean="0"/>
            <a:t>FaithHealth volunteers help with the paperwork.</a:t>
          </a:r>
          <a:endParaRPr lang="en-US" dirty="0"/>
        </a:p>
      </dgm:t>
    </dgm:pt>
    <dgm:pt modelId="{6A160A36-2994-4F2C-9DBD-5B5EFD56BABE}" type="parTrans" cxnId="{BEB2054E-4748-4507-B721-FA8C369BB41F}">
      <dgm:prSet/>
      <dgm:spPr/>
      <dgm:t>
        <a:bodyPr/>
        <a:lstStyle/>
        <a:p>
          <a:endParaRPr lang="en-US"/>
        </a:p>
      </dgm:t>
    </dgm:pt>
    <dgm:pt modelId="{140548EC-4903-4F9F-8319-3FD85027EEF3}" type="sibTrans" cxnId="{BEB2054E-4748-4507-B721-FA8C369BB41F}">
      <dgm:prSet/>
      <dgm:spPr/>
      <dgm:t>
        <a:bodyPr/>
        <a:lstStyle/>
        <a:p>
          <a:endParaRPr lang="en-US"/>
        </a:p>
      </dgm:t>
    </dgm:pt>
    <dgm:pt modelId="{2547BA29-B48D-4BCC-ABF3-C578B788740E}">
      <dgm:prSet phldrT="[Text]"/>
      <dgm:spPr/>
      <dgm:t>
        <a:bodyPr/>
        <a:lstStyle/>
        <a:p>
          <a:r>
            <a:rPr lang="en-US" dirty="0" smtClean="0"/>
            <a:t>Dream	</a:t>
          </a:r>
          <a:endParaRPr lang="en-US" dirty="0"/>
        </a:p>
      </dgm:t>
    </dgm:pt>
    <dgm:pt modelId="{C575C00F-41E1-46D6-AC7F-AECA9689A193}" type="parTrans" cxnId="{290B1ADD-C243-404A-B8ED-5590CBF08870}">
      <dgm:prSet/>
      <dgm:spPr/>
      <dgm:t>
        <a:bodyPr/>
        <a:lstStyle/>
        <a:p>
          <a:endParaRPr lang="en-US"/>
        </a:p>
      </dgm:t>
    </dgm:pt>
    <dgm:pt modelId="{23011126-5DBE-41DF-83D0-DF81D223EC3D}" type="sibTrans" cxnId="{290B1ADD-C243-404A-B8ED-5590CBF08870}">
      <dgm:prSet/>
      <dgm:spPr/>
      <dgm:t>
        <a:bodyPr/>
        <a:lstStyle/>
        <a:p>
          <a:endParaRPr lang="en-US"/>
        </a:p>
      </dgm:t>
    </dgm:pt>
    <dgm:pt modelId="{CF859275-F6AF-418B-998A-BF1E1C0F747A}">
      <dgm:prSet phldrT="[Text]"/>
      <dgm:spPr/>
      <dgm:t>
        <a:bodyPr/>
        <a:lstStyle/>
        <a:p>
          <a:r>
            <a:rPr lang="en-US" dirty="0" smtClean="0"/>
            <a:t>Partner with other Med-Assist sites to fund $7,500 OTC giveaway day at local mall.</a:t>
          </a:r>
          <a:endParaRPr lang="en-US" dirty="0"/>
        </a:p>
      </dgm:t>
    </dgm:pt>
    <dgm:pt modelId="{03B1FAF1-E397-4D59-B4AA-12991CA84379}" type="parTrans" cxnId="{750B21ED-49F5-4B54-89FF-A598F819108B}">
      <dgm:prSet/>
      <dgm:spPr/>
      <dgm:t>
        <a:bodyPr/>
        <a:lstStyle/>
        <a:p>
          <a:endParaRPr lang="en-US"/>
        </a:p>
      </dgm:t>
    </dgm:pt>
    <dgm:pt modelId="{B7DCABC4-F36B-4596-9627-BFC47329E9AE}" type="sibTrans" cxnId="{750B21ED-49F5-4B54-89FF-A598F819108B}">
      <dgm:prSet/>
      <dgm:spPr/>
      <dgm:t>
        <a:bodyPr/>
        <a:lstStyle/>
        <a:p>
          <a:endParaRPr lang="en-US"/>
        </a:p>
      </dgm:t>
    </dgm:pt>
    <dgm:pt modelId="{9B712260-BB65-4EB7-AA9F-72E7F62BE9DE}" type="pres">
      <dgm:prSet presAssocID="{018530E9-BA73-41BD-ABF7-86983E1F52E2}" presName="linearFlow" presStyleCnt="0">
        <dgm:presLayoutVars>
          <dgm:dir/>
          <dgm:animLvl val="lvl"/>
          <dgm:resizeHandles val="exact"/>
        </dgm:presLayoutVars>
      </dgm:prSet>
      <dgm:spPr/>
      <dgm:t>
        <a:bodyPr/>
        <a:lstStyle/>
        <a:p>
          <a:endParaRPr lang="en-US"/>
        </a:p>
      </dgm:t>
    </dgm:pt>
    <dgm:pt modelId="{860F5A21-899C-4A46-BB79-F83C0CA41DFF}" type="pres">
      <dgm:prSet presAssocID="{CF7A5804-8DCA-40F2-961D-CDB417C62F65}" presName="composite" presStyleCnt="0"/>
      <dgm:spPr/>
    </dgm:pt>
    <dgm:pt modelId="{3C582432-553A-4564-808B-E27562014D07}" type="pres">
      <dgm:prSet presAssocID="{CF7A5804-8DCA-40F2-961D-CDB417C62F65}" presName="parentText" presStyleLbl="alignNode1" presStyleIdx="0" presStyleCnt="3">
        <dgm:presLayoutVars>
          <dgm:chMax val="1"/>
          <dgm:bulletEnabled val="1"/>
        </dgm:presLayoutVars>
      </dgm:prSet>
      <dgm:spPr/>
      <dgm:t>
        <a:bodyPr/>
        <a:lstStyle/>
        <a:p>
          <a:endParaRPr lang="en-US"/>
        </a:p>
      </dgm:t>
    </dgm:pt>
    <dgm:pt modelId="{6FA53875-930D-4055-B970-603C7F5046DF}" type="pres">
      <dgm:prSet presAssocID="{CF7A5804-8DCA-40F2-961D-CDB417C62F65}" presName="descendantText" presStyleLbl="alignAcc1" presStyleIdx="0" presStyleCnt="3">
        <dgm:presLayoutVars>
          <dgm:bulletEnabled val="1"/>
        </dgm:presLayoutVars>
      </dgm:prSet>
      <dgm:spPr/>
      <dgm:t>
        <a:bodyPr/>
        <a:lstStyle/>
        <a:p>
          <a:endParaRPr lang="en-US"/>
        </a:p>
      </dgm:t>
    </dgm:pt>
    <dgm:pt modelId="{BF3774A4-9BFC-46CD-8630-5468B0A3C150}" type="pres">
      <dgm:prSet presAssocID="{CEBC23A0-7167-4EF1-9183-073AC2E5155F}" presName="sp" presStyleCnt="0"/>
      <dgm:spPr/>
    </dgm:pt>
    <dgm:pt modelId="{257068C7-1B87-4D62-8E9A-C717016600F9}" type="pres">
      <dgm:prSet presAssocID="{8F3CA53B-C4A6-41A5-9F27-FE74946A7456}" presName="composite" presStyleCnt="0"/>
      <dgm:spPr/>
    </dgm:pt>
    <dgm:pt modelId="{E3ABFC75-C39B-4838-A9FE-F11FBF4B7BD4}" type="pres">
      <dgm:prSet presAssocID="{8F3CA53B-C4A6-41A5-9F27-FE74946A7456}" presName="parentText" presStyleLbl="alignNode1" presStyleIdx="1" presStyleCnt="3">
        <dgm:presLayoutVars>
          <dgm:chMax val="1"/>
          <dgm:bulletEnabled val="1"/>
        </dgm:presLayoutVars>
      </dgm:prSet>
      <dgm:spPr/>
      <dgm:t>
        <a:bodyPr/>
        <a:lstStyle/>
        <a:p>
          <a:endParaRPr lang="en-US"/>
        </a:p>
      </dgm:t>
    </dgm:pt>
    <dgm:pt modelId="{59F64B34-D444-4066-8848-4FC2A9BAF013}" type="pres">
      <dgm:prSet presAssocID="{8F3CA53B-C4A6-41A5-9F27-FE74946A7456}" presName="descendantText" presStyleLbl="alignAcc1" presStyleIdx="1" presStyleCnt="3">
        <dgm:presLayoutVars>
          <dgm:bulletEnabled val="1"/>
        </dgm:presLayoutVars>
      </dgm:prSet>
      <dgm:spPr/>
      <dgm:t>
        <a:bodyPr/>
        <a:lstStyle/>
        <a:p>
          <a:endParaRPr lang="en-US"/>
        </a:p>
      </dgm:t>
    </dgm:pt>
    <dgm:pt modelId="{D0E75511-2755-46B6-AC70-15F3D7C2DC2A}" type="pres">
      <dgm:prSet presAssocID="{6C53734A-37D4-4821-9359-C986A71C05AD}" presName="sp" presStyleCnt="0"/>
      <dgm:spPr/>
    </dgm:pt>
    <dgm:pt modelId="{506DBDB7-B86D-4AEA-BD71-81AEC640FAD5}" type="pres">
      <dgm:prSet presAssocID="{2547BA29-B48D-4BCC-ABF3-C578B788740E}" presName="composite" presStyleCnt="0"/>
      <dgm:spPr/>
    </dgm:pt>
    <dgm:pt modelId="{61B1F20B-5B5B-4C73-B690-076E6A16EA34}" type="pres">
      <dgm:prSet presAssocID="{2547BA29-B48D-4BCC-ABF3-C578B788740E}" presName="parentText" presStyleLbl="alignNode1" presStyleIdx="2" presStyleCnt="3">
        <dgm:presLayoutVars>
          <dgm:chMax val="1"/>
          <dgm:bulletEnabled val="1"/>
        </dgm:presLayoutVars>
      </dgm:prSet>
      <dgm:spPr/>
      <dgm:t>
        <a:bodyPr/>
        <a:lstStyle/>
        <a:p>
          <a:endParaRPr lang="en-US"/>
        </a:p>
      </dgm:t>
    </dgm:pt>
    <dgm:pt modelId="{88F643E0-4763-4885-BC49-F35406F787CE}" type="pres">
      <dgm:prSet presAssocID="{2547BA29-B48D-4BCC-ABF3-C578B788740E}" presName="descendantText" presStyleLbl="alignAcc1" presStyleIdx="2" presStyleCnt="3" custLinFactNeighborX="616" custLinFactNeighborY="44709">
        <dgm:presLayoutVars>
          <dgm:bulletEnabled val="1"/>
        </dgm:presLayoutVars>
      </dgm:prSet>
      <dgm:spPr/>
      <dgm:t>
        <a:bodyPr/>
        <a:lstStyle/>
        <a:p>
          <a:endParaRPr lang="en-US"/>
        </a:p>
      </dgm:t>
    </dgm:pt>
  </dgm:ptLst>
  <dgm:cxnLst>
    <dgm:cxn modelId="{DE07DF9A-90B7-44EB-85C4-3F161E2B9A95}" srcId="{CF7A5804-8DCA-40F2-961D-CDB417C62F65}" destId="{8D07FA2F-6FF2-4299-916A-C6DB9DA42CB0}" srcOrd="0" destOrd="0" parTransId="{3BCD6B8E-E8F4-4004-993B-E6EDD35ECA17}" sibTransId="{D24559EC-2FE9-4FA0-9E1E-04555BE3DE1E}"/>
    <dgm:cxn modelId="{0BF412C2-1E39-4202-9D7A-D9D53852429A}" type="presOf" srcId="{8D07FA2F-6FF2-4299-916A-C6DB9DA42CB0}" destId="{6FA53875-930D-4055-B970-603C7F5046DF}" srcOrd="0" destOrd="0" presId="urn:microsoft.com/office/officeart/2005/8/layout/chevron2"/>
    <dgm:cxn modelId="{21855A3D-2BCC-4D15-8FCB-E48C5D4B8DED}" srcId="{8F3CA53B-C4A6-41A5-9F27-FE74946A7456}" destId="{BFF35F8E-706C-41B5-B00F-D5C2FB22FB8C}" srcOrd="0" destOrd="0" parTransId="{31E25727-34A3-4B4D-AE0B-6F3B70760487}" sibTransId="{02D9CB4D-58D1-4D6D-94BD-E6DEB4B0A411}"/>
    <dgm:cxn modelId="{BEB2054E-4748-4507-B721-FA8C369BB41F}" srcId="{8F3CA53B-C4A6-41A5-9F27-FE74946A7456}" destId="{8F723226-96CC-4CD9-BE3F-7133C5D757CA}" srcOrd="1" destOrd="0" parTransId="{6A160A36-2994-4F2C-9DBD-5B5EFD56BABE}" sibTransId="{140548EC-4903-4F9F-8319-3FD85027EEF3}"/>
    <dgm:cxn modelId="{074C5038-2DE9-4096-9396-DF0FC430EC05}" type="presOf" srcId="{CF7A5804-8DCA-40F2-961D-CDB417C62F65}" destId="{3C582432-553A-4564-808B-E27562014D07}" srcOrd="0" destOrd="0" presId="urn:microsoft.com/office/officeart/2005/8/layout/chevron2"/>
    <dgm:cxn modelId="{176A7A4B-4FC6-4C94-9FCF-1ECEE1039CF9}" type="presOf" srcId="{BFF35F8E-706C-41B5-B00F-D5C2FB22FB8C}" destId="{59F64B34-D444-4066-8848-4FC2A9BAF013}" srcOrd="0" destOrd="0" presId="urn:microsoft.com/office/officeart/2005/8/layout/chevron2"/>
    <dgm:cxn modelId="{750B21ED-49F5-4B54-89FF-A598F819108B}" srcId="{2547BA29-B48D-4BCC-ABF3-C578B788740E}" destId="{CF859275-F6AF-418B-998A-BF1E1C0F747A}" srcOrd="0" destOrd="0" parTransId="{03B1FAF1-E397-4D59-B4AA-12991CA84379}" sibTransId="{B7DCABC4-F36B-4596-9627-BFC47329E9AE}"/>
    <dgm:cxn modelId="{5DD4AAF1-E5B1-4136-B6D3-914C0326F9AD}" type="presOf" srcId="{8F3CA53B-C4A6-41A5-9F27-FE74946A7456}" destId="{E3ABFC75-C39B-4838-A9FE-F11FBF4B7BD4}" srcOrd="0" destOrd="0" presId="urn:microsoft.com/office/officeart/2005/8/layout/chevron2"/>
    <dgm:cxn modelId="{96E8D262-327C-417A-A71B-0D71FC227920}" type="presOf" srcId="{CF859275-F6AF-418B-998A-BF1E1C0F747A}" destId="{88F643E0-4763-4885-BC49-F35406F787CE}" srcOrd="0" destOrd="0" presId="urn:microsoft.com/office/officeart/2005/8/layout/chevron2"/>
    <dgm:cxn modelId="{290B1ADD-C243-404A-B8ED-5590CBF08870}" srcId="{018530E9-BA73-41BD-ABF7-86983E1F52E2}" destId="{2547BA29-B48D-4BCC-ABF3-C578B788740E}" srcOrd="2" destOrd="0" parTransId="{C575C00F-41E1-46D6-AC7F-AECA9689A193}" sibTransId="{23011126-5DBE-41DF-83D0-DF81D223EC3D}"/>
    <dgm:cxn modelId="{32D28506-7FF5-448A-8927-6A26249151A0}" srcId="{018530E9-BA73-41BD-ABF7-86983E1F52E2}" destId="{8F3CA53B-C4A6-41A5-9F27-FE74946A7456}" srcOrd="1" destOrd="0" parTransId="{21D78A19-9411-4D74-A121-C3657A0F982C}" sibTransId="{6C53734A-37D4-4821-9359-C986A71C05AD}"/>
    <dgm:cxn modelId="{4B57513F-BE68-4AC6-8DDE-41DFEE4BE2D6}" srcId="{018530E9-BA73-41BD-ABF7-86983E1F52E2}" destId="{CF7A5804-8DCA-40F2-961D-CDB417C62F65}" srcOrd="0" destOrd="0" parTransId="{C5F5DE48-1170-47D1-A2F8-BD5488273C22}" sibTransId="{CEBC23A0-7167-4EF1-9183-073AC2E5155F}"/>
    <dgm:cxn modelId="{726F7BA5-5FA6-40B5-8235-14B6027C89B7}" type="presOf" srcId="{2547BA29-B48D-4BCC-ABF3-C578B788740E}" destId="{61B1F20B-5B5B-4C73-B690-076E6A16EA34}" srcOrd="0" destOrd="0" presId="urn:microsoft.com/office/officeart/2005/8/layout/chevron2"/>
    <dgm:cxn modelId="{93EA94B2-CD0E-4B7D-9419-DE820D0E5D36}" type="presOf" srcId="{018530E9-BA73-41BD-ABF7-86983E1F52E2}" destId="{9B712260-BB65-4EB7-AA9F-72E7F62BE9DE}" srcOrd="0" destOrd="0" presId="urn:microsoft.com/office/officeart/2005/8/layout/chevron2"/>
    <dgm:cxn modelId="{904DD256-69EF-4407-B2AD-24630EC19179}" type="presOf" srcId="{8F723226-96CC-4CD9-BE3F-7133C5D757CA}" destId="{59F64B34-D444-4066-8848-4FC2A9BAF013}" srcOrd="0" destOrd="1" presId="urn:microsoft.com/office/officeart/2005/8/layout/chevron2"/>
    <dgm:cxn modelId="{85ED9F1F-A689-468D-AE60-3E50934A1168}" type="presParOf" srcId="{9B712260-BB65-4EB7-AA9F-72E7F62BE9DE}" destId="{860F5A21-899C-4A46-BB79-F83C0CA41DFF}" srcOrd="0" destOrd="0" presId="urn:microsoft.com/office/officeart/2005/8/layout/chevron2"/>
    <dgm:cxn modelId="{338DBEF6-0A68-4384-9FC5-7B040EFA69F6}" type="presParOf" srcId="{860F5A21-899C-4A46-BB79-F83C0CA41DFF}" destId="{3C582432-553A-4564-808B-E27562014D07}" srcOrd="0" destOrd="0" presId="urn:microsoft.com/office/officeart/2005/8/layout/chevron2"/>
    <dgm:cxn modelId="{96635BFF-0856-41A2-B772-470F1AE0F95F}" type="presParOf" srcId="{860F5A21-899C-4A46-BB79-F83C0CA41DFF}" destId="{6FA53875-930D-4055-B970-603C7F5046DF}" srcOrd="1" destOrd="0" presId="urn:microsoft.com/office/officeart/2005/8/layout/chevron2"/>
    <dgm:cxn modelId="{A6F09999-2F9A-4A81-9B7A-7617E1DC48CE}" type="presParOf" srcId="{9B712260-BB65-4EB7-AA9F-72E7F62BE9DE}" destId="{BF3774A4-9BFC-46CD-8630-5468B0A3C150}" srcOrd="1" destOrd="0" presId="urn:microsoft.com/office/officeart/2005/8/layout/chevron2"/>
    <dgm:cxn modelId="{B059DD3F-EC13-405C-B4C0-705F3AFFB779}" type="presParOf" srcId="{9B712260-BB65-4EB7-AA9F-72E7F62BE9DE}" destId="{257068C7-1B87-4D62-8E9A-C717016600F9}" srcOrd="2" destOrd="0" presId="urn:microsoft.com/office/officeart/2005/8/layout/chevron2"/>
    <dgm:cxn modelId="{45271B75-FA67-4EC5-A63C-3A53B7D8AF5B}" type="presParOf" srcId="{257068C7-1B87-4D62-8E9A-C717016600F9}" destId="{E3ABFC75-C39B-4838-A9FE-F11FBF4B7BD4}" srcOrd="0" destOrd="0" presId="urn:microsoft.com/office/officeart/2005/8/layout/chevron2"/>
    <dgm:cxn modelId="{58277599-B671-4BB6-8132-8B9E36CBEE21}" type="presParOf" srcId="{257068C7-1B87-4D62-8E9A-C717016600F9}" destId="{59F64B34-D444-4066-8848-4FC2A9BAF013}" srcOrd="1" destOrd="0" presId="urn:microsoft.com/office/officeart/2005/8/layout/chevron2"/>
    <dgm:cxn modelId="{1FF7816E-51C0-4370-B58C-160915729096}" type="presParOf" srcId="{9B712260-BB65-4EB7-AA9F-72E7F62BE9DE}" destId="{D0E75511-2755-46B6-AC70-15F3D7C2DC2A}" srcOrd="3" destOrd="0" presId="urn:microsoft.com/office/officeart/2005/8/layout/chevron2"/>
    <dgm:cxn modelId="{0AF2B20B-5734-4AA5-BDA9-C12722CBDDBF}" type="presParOf" srcId="{9B712260-BB65-4EB7-AA9F-72E7F62BE9DE}" destId="{506DBDB7-B86D-4AEA-BD71-81AEC640FAD5}" srcOrd="4" destOrd="0" presId="urn:microsoft.com/office/officeart/2005/8/layout/chevron2"/>
    <dgm:cxn modelId="{D6820D05-0FE4-4A0E-AE0B-3418AF69277F}" type="presParOf" srcId="{506DBDB7-B86D-4AEA-BD71-81AEC640FAD5}" destId="{61B1F20B-5B5B-4C73-B690-076E6A16EA34}" srcOrd="0" destOrd="0" presId="urn:microsoft.com/office/officeart/2005/8/layout/chevron2"/>
    <dgm:cxn modelId="{3EF7DC39-1382-4589-94AE-4951CB3F2C60}" type="presParOf" srcId="{506DBDB7-B86D-4AEA-BD71-81AEC640FAD5}" destId="{88F643E0-4763-4885-BC49-F35406F787C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62723-E74D-4D59-9DFA-3DFB429EF442}">
      <dsp:nvSpPr>
        <dsp:cNvPr id="0" name=""/>
        <dsp:cNvSpPr/>
      </dsp:nvSpPr>
      <dsp:spPr>
        <a:xfrm>
          <a:off x="1071642" y="352978"/>
          <a:ext cx="4333715" cy="4333715"/>
        </a:xfrm>
        <a:prstGeom prst="blockArc">
          <a:avLst>
            <a:gd name="adj1" fmla="val 14236364"/>
            <a:gd name="adj2" fmla="val 16200000"/>
            <a:gd name="adj3" fmla="val 2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CFFA642-F8D7-4C76-BF05-0FF5390CFDC8}">
      <dsp:nvSpPr>
        <dsp:cNvPr id="0" name=""/>
        <dsp:cNvSpPr/>
      </dsp:nvSpPr>
      <dsp:spPr>
        <a:xfrm>
          <a:off x="1080666" y="347146"/>
          <a:ext cx="4333715" cy="4333715"/>
        </a:xfrm>
        <a:prstGeom prst="blockArc">
          <a:avLst>
            <a:gd name="adj1" fmla="val 12244402"/>
            <a:gd name="adj2" fmla="val 14219102"/>
            <a:gd name="adj3" fmla="val 2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CC0B22-DE22-4884-A8A5-6E3A0B8C1839}">
      <dsp:nvSpPr>
        <dsp:cNvPr id="0" name=""/>
        <dsp:cNvSpPr/>
      </dsp:nvSpPr>
      <dsp:spPr>
        <a:xfrm>
          <a:off x="1073163" y="363750"/>
          <a:ext cx="4333715" cy="4333715"/>
        </a:xfrm>
        <a:prstGeom prst="blockArc">
          <a:avLst>
            <a:gd name="adj1" fmla="val 10326570"/>
            <a:gd name="adj2" fmla="val 12273676"/>
            <a:gd name="adj3" fmla="val 2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EB7D50E-495E-4C09-96DF-AEEB4EF7D8D5}">
      <dsp:nvSpPr>
        <dsp:cNvPr id="0" name=""/>
        <dsp:cNvSpPr/>
      </dsp:nvSpPr>
      <dsp:spPr>
        <a:xfrm>
          <a:off x="1071642" y="352978"/>
          <a:ext cx="4333715" cy="4333715"/>
        </a:xfrm>
        <a:prstGeom prst="blockArc">
          <a:avLst>
            <a:gd name="adj1" fmla="val 8345455"/>
            <a:gd name="adj2" fmla="val 10309091"/>
            <a:gd name="adj3" fmla="val 2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0AC8422-B505-446D-B5F3-0921E1C33AB0}">
      <dsp:nvSpPr>
        <dsp:cNvPr id="0" name=""/>
        <dsp:cNvSpPr/>
      </dsp:nvSpPr>
      <dsp:spPr>
        <a:xfrm>
          <a:off x="1071642" y="352978"/>
          <a:ext cx="4333715" cy="4333715"/>
        </a:xfrm>
        <a:prstGeom prst="blockArc">
          <a:avLst>
            <a:gd name="adj1" fmla="val 6381818"/>
            <a:gd name="adj2" fmla="val 8345455"/>
            <a:gd name="adj3" fmla="val 2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3825B1-9B9F-49C0-9FCD-01F14DAFF865}">
      <dsp:nvSpPr>
        <dsp:cNvPr id="0" name=""/>
        <dsp:cNvSpPr/>
      </dsp:nvSpPr>
      <dsp:spPr>
        <a:xfrm>
          <a:off x="1071642" y="352978"/>
          <a:ext cx="4333715" cy="4333715"/>
        </a:xfrm>
        <a:prstGeom prst="blockArc">
          <a:avLst>
            <a:gd name="adj1" fmla="val 4418182"/>
            <a:gd name="adj2" fmla="val 6381818"/>
            <a:gd name="adj3" fmla="val 2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17776AE-C18E-40E0-9B9A-3EBC93FC1F3A}">
      <dsp:nvSpPr>
        <dsp:cNvPr id="0" name=""/>
        <dsp:cNvSpPr/>
      </dsp:nvSpPr>
      <dsp:spPr>
        <a:xfrm>
          <a:off x="1071642" y="352978"/>
          <a:ext cx="4333715" cy="4333715"/>
        </a:xfrm>
        <a:prstGeom prst="blockArc">
          <a:avLst>
            <a:gd name="adj1" fmla="val 2454545"/>
            <a:gd name="adj2" fmla="val 4418182"/>
            <a:gd name="adj3" fmla="val 2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683B8D1-0D72-4FF0-9330-40D1BF78AC47}">
      <dsp:nvSpPr>
        <dsp:cNvPr id="0" name=""/>
        <dsp:cNvSpPr/>
      </dsp:nvSpPr>
      <dsp:spPr>
        <a:xfrm>
          <a:off x="1071642" y="352978"/>
          <a:ext cx="4333715" cy="4333715"/>
        </a:xfrm>
        <a:prstGeom prst="blockArc">
          <a:avLst>
            <a:gd name="adj1" fmla="val 490909"/>
            <a:gd name="adj2" fmla="val 2454545"/>
            <a:gd name="adj3" fmla="val 2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FE3792A-C5A2-4AA3-9DA9-320BB3449B91}">
      <dsp:nvSpPr>
        <dsp:cNvPr id="0" name=""/>
        <dsp:cNvSpPr/>
      </dsp:nvSpPr>
      <dsp:spPr>
        <a:xfrm>
          <a:off x="1071642" y="352978"/>
          <a:ext cx="4333715" cy="4333715"/>
        </a:xfrm>
        <a:prstGeom prst="blockArc">
          <a:avLst>
            <a:gd name="adj1" fmla="val 20127273"/>
            <a:gd name="adj2" fmla="val 490909"/>
            <a:gd name="adj3" fmla="val 2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74FA8F2-C1F8-40B1-92B2-887FE28A97C2}">
      <dsp:nvSpPr>
        <dsp:cNvPr id="0" name=""/>
        <dsp:cNvSpPr/>
      </dsp:nvSpPr>
      <dsp:spPr>
        <a:xfrm>
          <a:off x="1076129" y="362740"/>
          <a:ext cx="4333715" cy="4333715"/>
        </a:xfrm>
        <a:prstGeom prst="blockArc">
          <a:avLst>
            <a:gd name="adj1" fmla="val 18135311"/>
            <a:gd name="adj2" fmla="val 20110011"/>
            <a:gd name="adj3" fmla="val 2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3452055-77E8-4017-B76C-EEDF06B0E7BD}">
      <dsp:nvSpPr>
        <dsp:cNvPr id="0" name=""/>
        <dsp:cNvSpPr/>
      </dsp:nvSpPr>
      <dsp:spPr>
        <a:xfrm>
          <a:off x="1060762" y="352950"/>
          <a:ext cx="4333715" cy="4333715"/>
        </a:xfrm>
        <a:prstGeom prst="blockArc">
          <a:avLst>
            <a:gd name="adj1" fmla="val 16217479"/>
            <a:gd name="adj2" fmla="val 18164585"/>
            <a:gd name="adj3" fmla="val 2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8C38129-AFF0-48B3-BBFD-26904503642B}">
      <dsp:nvSpPr>
        <dsp:cNvPr id="0" name=""/>
        <dsp:cNvSpPr/>
      </dsp:nvSpPr>
      <dsp:spPr>
        <a:xfrm>
          <a:off x="2590158" y="1922371"/>
          <a:ext cx="1266127" cy="1194928"/>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Super-Utilizer</a:t>
          </a:r>
          <a:endParaRPr lang="en-US" sz="1200" b="1" kern="1200" dirty="0"/>
        </a:p>
      </dsp:txBody>
      <dsp:txXfrm>
        <a:off x="2775578" y="2097364"/>
        <a:ext cx="895287" cy="844942"/>
      </dsp:txXfrm>
    </dsp:sp>
    <dsp:sp modelId="{E5AD9205-CBDC-45C0-9F75-9D9286B6F1F4}">
      <dsp:nvSpPr>
        <dsp:cNvPr id="0" name=""/>
        <dsp:cNvSpPr/>
      </dsp:nvSpPr>
      <dsp:spPr>
        <a:xfrm>
          <a:off x="2861043" y="2699"/>
          <a:ext cx="754912" cy="754912"/>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Dental Care</a:t>
          </a:r>
          <a:endParaRPr lang="en-US" sz="900" b="1" kern="1200" dirty="0"/>
        </a:p>
      </dsp:txBody>
      <dsp:txXfrm>
        <a:off x="2971597" y="113253"/>
        <a:ext cx="533804" cy="533804"/>
      </dsp:txXfrm>
    </dsp:sp>
    <dsp:sp modelId="{CBD46EDF-922C-4BA4-B737-8903B9817259}">
      <dsp:nvSpPr>
        <dsp:cNvPr id="0" name=""/>
        <dsp:cNvSpPr/>
      </dsp:nvSpPr>
      <dsp:spPr>
        <a:xfrm>
          <a:off x="4007460" y="342657"/>
          <a:ext cx="754912" cy="754912"/>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Can’t Pay for RX</a:t>
          </a:r>
          <a:endParaRPr lang="en-US" sz="1000" b="1" kern="1200" dirty="0"/>
        </a:p>
      </dsp:txBody>
      <dsp:txXfrm>
        <a:off x="4118014" y="453211"/>
        <a:ext cx="533804" cy="533804"/>
      </dsp:txXfrm>
    </dsp:sp>
    <dsp:sp modelId="{7DD470CA-2BDD-4FBE-9173-9F338CF42BD8}">
      <dsp:nvSpPr>
        <dsp:cNvPr id="0" name=""/>
        <dsp:cNvSpPr/>
      </dsp:nvSpPr>
      <dsp:spPr>
        <a:xfrm>
          <a:off x="4807366" y="1253524"/>
          <a:ext cx="754912" cy="754912"/>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Self Pay</a:t>
          </a:r>
          <a:endParaRPr lang="en-US" sz="1000" b="1" kern="1200" dirty="0"/>
        </a:p>
      </dsp:txBody>
      <dsp:txXfrm>
        <a:off x="4917920" y="1364078"/>
        <a:ext cx="533804" cy="533804"/>
      </dsp:txXfrm>
    </dsp:sp>
    <dsp:sp modelId="{2757E8D5-1893-45BC-BE86-7AE18D6F34CA}">
      <dsp:nvSpPr>
        <dsp:cNvPr id="0" name=""/>
        <dsp:cNvSpPr/>
      </dsp:nvSpPr>
      <dsp:spPr>
        <a:xfrm>
          <a:off x="4978946" y="2446888"/>
          <a:ext cx="754912" cy="754912"/>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No MD</a:t>
          </a:r>
          <a:endParaRPr lang="en-US" sz="1100" b="1" kern="1200" dirty="0"/>
        </a:p>
      </dsp:txBody>
      <dsp:txXfrm>
        <a:off x="5089500" y="2557442"/>
        <a:ext cx="533804" cy="533804"/>
      </dsp:txXfrm>
    </dsp:sp>
    <dsp:sp modelId="{A27369EE-8130-419D-A8A0-BB6DF5A188C9}">
      <dsp:nvSpPr>
        <dsp:cNvPr id="0" name=""/>
        <dsp:cNvSpPr/>
      </dsp:nvSpPr>
      <dsp:spPr>
        <a:xfrm>
          <a:off x="4478106" y="3543573"/>
          <a:ext cx="754912" cy="754912"/>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Mental Health</a:t>
          </a:r>
          <a:endParaRPr lang="en-US" sz="1100" b="1" kern="1200" dirty="0"/>
        </a:p>
      </dsp:txBody>
      <dsp:txXfrm>
        <a:off x="4588660" y="3654127"/>
        <a:ext cx="533804" cy="533804"/>
      </dsp:txXfrm>
    </dsp:sp>
    <dsp:sp modelId="{1192B5C0-CA76-4835-857D-E50D4342A83C}">
      <dsp:nvSpPr>
        <dsp:cNvPr id="0" name=""/>
        <dsp:cNvSpPr/>
      </dsp:nvSpPr>
      <dsp:spPr>
        <a:xfrm>
          <a:off x="3297920" y="4195388"/>
          <a:ext cx="1086794" cy="754912"/>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322262">
            <a:lnSpc>
              <a:spcPct val="90000"/>
            </a:lnSpc>
            <a:spcBef>
              <a:spcPct val="0"/>
            </a:spcBef>
            <a:spcAft>
              <a:spcPct val="35000"/>
            </a:spcAft>
          </a:pPr>
          <a:r>
            <a:rPr lang="en-US" sz="725" b="1" kern="1200" dirty="0" smtClean="0"/>
            <a:t>Transportation</a:t>
          </a:r>
          <a:endParaRPr lang="en-US" sz="725" b="1" kern="1200" dirty="0"/>
        </a:p>
      </dsp:txBody>
      <dsp:txXfrm>
        <a:off x="3457077" y="4305942"/>
        <a:ext cx="768480" cy="533804"/>
      </dsp:txXfrm>
    </dsp:sp>
    <dsp:sp modelId="{A9746530-3A71-41D7-A12D-DC2DCFA65601}">
      <dsp:nvSpPr>
        <dsp:cNvPr id="0" name=""/>
        <dsp:cNvSpPr/>
      </dsp:nvSpPr>
      <dsp:spPr>
        <a:xfrm>
          <a:off x="2087487" y="4195388"/>
          <a:ext cx="1096388" cy="754912"/>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Lonely; Attention</a:t>
          </a:r>
          <a:endParaRPr lang="en-US" sz="1000" b="1" kern="1200" dirty="0"/>
        </a:p>
      </dsp:txBody>
      <dsp:txXfrm>
        <a:off x="2248049" y="4305942"/>
        <a:ext cx="775264" cy="533804"/>
      </dsp:txXfrm>
    </dsp:sp>
    <dsp:sp modelId="{C340CDAD-CA2B-454D-9F18-AE6F9509B69D}">
      <dsp:nvSpPr>
        <dsp:cNvPr id="0" name=""/>
        <dsp:cNvSpPr/>
      </dsp:nvSpPr>
      <dsp:spPr>
        <a:xfrm>
          <a:off x="1160687" y="3543573"/>
          <a:ext cx="921498" cy="754912"/>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Food/ Insecurity</a:t>
          </a:r>
          <a:endParaRPr lang="en-US" sz="1000" b="1" kern="1200" dirty="0"/>
        </a:p>
      </dsp:txBody>
      <dsp:txXfrm>
        <a:off x="1295637" y="3654127"/>
        <a:ext cx="651598" cy="533804"/>
      </dsp:txXfrm>
    </dsp:sp>
    <dsp:sp modelId="{951B8314-7C76-4B84-9989-645710F67A46}">
      <dsp:nvSpPr>
        <dsp:cNvPr id="0" name=""/>
        <dsp:cNvSpPr/>
      </dsp:nvSpPr>
      <dsp:spPr>
        <a:xfrm>
          <a:off x="743141" y="2446888"/>
          <a:ext cx="754912" cy="754912"/>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Pregnancy</a:t>
          </a:r>
          <a:endParaRPr lang="en-US" sz="800" b="1" kern="1200" dirty="0"/>
        </a:p>
      </dsp:txBody>
      <dsp:txXfrm>
        <a:off x="853695" y="2557442"/>
        <a:ext cx="533804" cy="533804"/>
      </dsp:txXfrm>
    </dsp:sp>
    <dsp:sp modelId="{110ED61A-3AC2-40FA-B4D4-CEDC2389CECB}">
      <dsp:nvSpPr>
        <dsp:cNvPr id="0" name=""/>
        <dsp:cNvSpPr/>
      </dsp:nvSpPr>
      <dsp:spPr>
        <a:xfrm>
          <a:off x="916488" y="1263759"/>
          <a:ext cx="754912" cy="754912"/>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Substance Abuse</a:t>
          </a:r>
          <a:endParaRPr lang="en-US" sz="800" b="1" kern="1200" dirty="0"/>
        </a:p>
      </dsp:txBody>
      <dsp:txXfrm>
        <a:off x="1027042" y="1374313"/>
        <a:ext cx="533804" cy="533804"/>
      </dsp:txXfrm>
    </dsp:sp>
    <dsp:sp modelId="{775F4A01-7DFE-470C-B8AD-275FED79096F}">
      <dsp:nvSpPr>
        <dsp:cNvPr id="0" name=""/>
        <dsp:cNvSpPr/>
      </dsp:nvSpPr>
      <dsp:spPr>
        <a:xfrm>
          <a:off x="1596473" y="342365"/>
          <a:ext cx="970454" cy="754912"/>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Caregiver</a:t>
          </a:r>
        </a:p>
        <a:p>
          <a:pPr lvl="0" algn="ctr" defTabSz="400050">
            <a:lnSpc>
              <a:spcPct val="90000"/>
            </a:lnSpc>
            <a:spcBef>
              <a:spcPct val="0"/>
            </a:spcBef>
            <a:spcAft>
              <a:spcPct val="35000"/>
            </a:spcAft>
          </a:pPr>
          <a:r>
            <a:rPr lang="en-US" sz="900" b="1" kern="1200" dirty="0" smtClean="0"/>
            <a:t>Burnout</a:t>
          </a:r>
          <a:endParaRPr lang="en-US" sz="900" b="1" kern="1200" dirty="0"/>
        </a:p>
      </dsp:txBody>
      <dsp:txXfrm>
        <a:off x="1738593" y="452919"/>
        <a:ext cx="686214" cy="533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82432-553A-4564-808B-E27562014D07}">
      <dsp:nvSpPr>
        <dsp:cNvPr id="0" name=""/>
        <dsp:cNvSpPr/>
      </dsp:nvSpPr>
      <dsp:spPr>
        <a:xfrm rot="5400000">
          <a:off x="-272826" y="274008"/>
          <a:ext cx="1818843" cy="1273190"/>
        </a:xfrm>
        <a:prstGeom prst="chevron">
          <a:avLst/>
        </a:prstGeom>
        <a:solidFill>
          <a:schemeClr val="accent1">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Rx</a:t>
          </a:r>
          <a:endParaRPr lang="en-US" sz="2500" kern="1200" dirty="0"/>
        </a:p>
      </dsp:txBody>
      <dsp:txXfrm rot="-5400000">
        <a:off x="1" y="637776"/>
        <a:ext cx="1273190" cy="545653"/>
      </dsp:txXfrm>
    </dsp:sp>
    <dsp:sp modelId="{6FA53875-930D-4055-B970-603C7F5046DF}">
      <dsp:nvSpPr>
        <dsp:cNvPr id="0" name=""/>
        <dsp:cNvSpPr/>
      </dsp:nvSpPr>
      <dsp:spPr>
        <a:xfrm rot="5400000">
          <a:off x="3245871" y="-1971498"/>
          <a:ext cx="1182248" cy="5127609"/>
        </a:xfrm>
        <a:prstGeom prst="round2SameRect">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Often SU cannot afford their Rx.</a:t>
          </a:r>
          <a:endParaRPr lang="en-US" sz="2300" kern="1200" dirty="0"/>
        </a:p>
      </dsp:txBody>
      <dsp:txXfrm rot="-5400000">
        <a:off x="1273191" y="58895"/>
        <a:ext cx="5069896" cy="1066822"/>
      </dsp:txXfrm>
    </dsp:sp>
    <dsp:sp modelId="{E3ABFC75-C39B-4838-A9FE-F11FBF4B7BD4}">
      <dsp:nvSpPr>
        <dsp:cNvPr id="0" name=""/>
        <dsp:cNvSpPr/>
      </dsp:nvSpPr>
      <dsp:spPr>
        <a:xfrm rot="5400000">
          <a:off x="-272826" y="1900864"/>
          <a:ext cx="1818843" cy="1273190"/>
        </a:xfrm>
        <a:prstGeom prst="chevron">
          <a:avLst/>
        </a:prstGeom>
        <a:solidFill>
          <a:schemeClr val="accent1">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Solution</a:t>
          </a:r>
          <a:endParaRPr lang="en-US" sz="2500" kern="1200" dirty="0"/>
        </a:p>
      </dsp:txBody>
      <dsp:txXfrm rot="-5400000">
        <a:off x="1" y="2264632"/>
        <a:ext cx="1273190" cy="545653"/>
      </dsp:txXfrm>
    </dsp:sp>
    <dsp:sp modelId="{59F64B34-D444-4066-8848-4FC2A9BAF013}">
      <dsp:nvSpPr>
        <dsp:cNvPr id="0" name=""/>
        <dsp:cNvSpPr/>
      </dsp:nvSpPr>
      <dsp:spPr>
        <a:xfrm rot="5400000">
          <a:off x="3245871" y="-344642"/>
          <a:ext cx="1182248" cy="5127609"/>
        </a:xfrm>
        <a:prstGeom prst="round2SameRect">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NC Med Assist</a:t>
          </a:r>
          <a:endParaRPr lang="en-US" sz="2300" kern="1200" dirty="0"/>
        </a:p>
        <a:p>
          <a:pPr marL="228600" lvl="1" indent="-228600" algn="l" defTabSz="1022350">
            <a:lnSpc>
              <a:spcPct val="90000"/>
            </a:lnSpc>
            <a:spcBef>
              <a:spcPct val="0"/>
            </a:spcBef>
            <a:spcAft>
              <a:spcPct val="15000"/>
            </a:spcAft>
            <a:buChar char="••"/>
          </a:pPr>
          <a:r>
            <a:rPr lang="en-US" sz="2300" kern="1200" dirty="0" smtClean="0"/>
            <a:t>FaithHealth volunteers help with the paperwork.</a:t>
          </a:r>
          <a:endParaRPr lang="en-US" sz="2300" kern="1200" dirty="0"/>
        </a:p>
      </dsp:txBody>
      <dsp:txXfrm rot="-5400000">
        <a:off x="1273191" y="1685751"/>
        <a:ext cx="5069896" cy="1066822"/>
      </dsp:txXfrm>
    </dsp:sp>
    <dsp:sp modelId="{61B1F20B-5B5B-4C73-B690-076E6A16EA34}">
      <dsp:nvSpPr>
        <dsp:cNvPr id="0" name=""/>
        <dsp:cNvSpPr/>
      </dsp:nvSpPr>
      <dsp:spPr>
        <a:xfrm rot="5400000">
          <a:off x="-272826" y="3527721"/>
          <a:ext cx="1818843" cy="1273190"/>
        </a:xfrm>
        <a:prstGeom prst="chevron">
          <a:avLst/>
        </a:prstGeom>
        <a:solidFill>
          <a:schemeClr val="accent1">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Dream	</a:t>
          </a:r>
          <a:endParaRPr lang="en-US" sz="2500" kern="1200" dirty="0"/>
        </a:p>
      </dsp:txBody>
      <dsp:txXfrm rot="-5400000">
        <a:off x="1" y="3891489"/>
        <a:ext cx="1273190" cy="545653"/>
      </dsp:txXfrm>
    </dsp:sp>
    <dsp:sp modelId="{88F643E0-4763-4885-BC49-F35406F787CE}">
      <dsp:nvSpPr>
        <dsp:cNvPr id="0" name=""/>
        <dsp:cNvSpPr/>
      </dsp:nvSpPr>
      <dsp:spPr>
        <a:xfrm rot="5400000">
          <a:off x="3245871" y="1810785"/>
          <a:ext cx="1182248" cy="5127609"/>
        </a:xfrm>
        <a:prstGeom prst="round2SameRect">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Partner with other Med-Assist sites to fund $7,500 OTC giveaway day at local mall.</a:t>
          </a:r>
          <a:endParaRPr lang="en-US" sz="2300" kern="1200" dirty="0"/>
        </a:p>
      </dsp:txBody>
      <dsp:txXfrm rot="-5400000">
        <a:off x="1273191" y="3841179"/>
        <a:ext cx="5069896" cy="106682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0.03748</cdr:x>
      <cdr:y>0.29298</cdr:y>
    </cdr:from>
    <cdr:to>
      <cdr:x>0.88677</cdr:x>
      <cdr:y>0.29552</cdr:y>
    </cdr:to>
    <cdr:cxnSp macro="">
      <cdr:nvCxnSpPr>
        <cdr:cNvPr id="3" name="Straight Connector 2"/>
        <cdr:cNvCxnSpPr/>
      </cdr:nvCxnSpPr>
      <cdr:spPr>
        <a:xfrm xmlns:a="http://schemas.openxmlformats.org/drawingml/2006/main" flipV="1">
          <a:off x="301446" y="1272540"/>
          <a:ext cx="6830239" cy="11031"/>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0.03672</cdr:x>
      <cdr:y>0.54779</cdr:y>
    </cdr:from>
    <cdr:to>
      <cdr:x>0.88298</cdr:x>
      <cdr:y>0.55088</cdr:y>
    </cdr:to>
    <cdr:cxnSp macro="">
      <cdr:nvCxnSpPr>
        <cdr:cNvPr id="7" name="Straight Connector 6"/>
        <cdr:cNvCxnSpPr/>
      </cdr:nvCxnSpPr>
      <cdr:spPr>
        <a:xfrm xmlns:a="http://schemas.openxmlformats.org/drawingml/2006/main">
          <a:off x="295314" y="2379268"/>
          <a:ext cx="6805891" cy="13412"/>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0.47841</cdr:x>
      <cdr:y>0.03158</cdr:y>
    </cdr:from>
    <cdr:to>
      <cdr:x>0.47935</cdr:x>
      <cdr:y>0.81754</cdr:y>
    </cdr:to>
    <cdr:cxnSp macro="">
      <cdr:nvCxnSpPr>
        <cdr:cNvPr id="6" name="Straight Connector 5"/>
        <cdr:cNvCxnSpPr/>
      </cdr:nvCxnSpPr>
      <cdr:spPr>
        <a:xfrm xmlns:a="http://schemas.openxmlformats.org/drawingml/2006/main" flipH="1" flipV="1">
          <a:off x="3847465" y="137160"/>
          <a:ext cx="7620" cy="341376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0.4604</cdr:x>
      <cdr:y>0.29298</cdr:y>
    </cdr:from>
    <cdr:to>
      <cdr:x>0.88583</cdr:x>
      <cdr:y>0.47544</cdr:y>
    </cdr:to>
    <cdr:cxnSp macro="">
      <cdr:nvCxnSpPr>
        <cdr:cNvPr id="9" name="Straight Connector 8"/>
        <cdr:cNvCxnSpPr/>
      </cdr:nvCxnSpPr>
      <cdr:spPr>
        <a:xfrm xmlns:a="http://schemas.openxmlformats.org/drawingml/2006/main">
          <a:off x="3702685" y="1272540"/>
          <a:ext cx="3421380" cy="79248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0.46289</cdr:x>
      <cdr:y>0.21495</cdr:y>
    </cdr:from>
    <cdr:to>
      <cdr:x>0.59373</cdr:x>
      <cdr:y>0.29784</cdr:y>
    </cdr:to>
    <cdr:sp macro="" textlink="">
      <cdr:nvSpPr>
        <cdr:cNvPr id="2" name="TextBox 2"/>
        <cdr:cNvSpPr txBox="1"/>
      </cdr:nvSpPr>
      <cdr:spPr>
        <a:xfrm xmlns:a="http://schemas.openxmlformats.org/drawingml/2006/main">
          <a:off x="3774148" y="1021977"/>
          <a:ext cx="1066791" cy="3941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t>p</a:t>
          </a:r>
          <a:r>
            <a:rPr lang="en-US" b="1" dirty="0" smtClean="0"/>
            <a:t>&lt;0.001</a:t>
          </a:r>
          <a:endParaRPr lang="en-US" b="1" dirty="0"/>
        </a:p>
      </cdr:txBody>
    </cdr:sp>
  </cdr:relSizeAnchor>
  <cdr:relSizeAnchor xmlns:cdr="http://schemas.openxmlformats.org/drawingml/2006/chartDrawing">
    <cdr:from>
      <cdr:x>0.76305</cdr:x>
      <cdr:y>0</cdr:y>
    </cdr:from>
    <cdr:to>
      <cdr:x>0.89389</cdr:x>
      <cdr:y>0.08289</cdr:y>
    </cdr:to>
    <cdr:sp macro="" textlink="">
      <cdr:nvSpPr>
        <cdr:cNvPr id="3" name="TextBox 2"/>
        <cdr:cNvSpPr txBox="1"/>
      </cdr:nvSpPr>
      <cdr:spPr>
        <a:xfrm xmlns:a="http://schemas.openxmlformats.org/drawingml/2006/main">
          <a:off x="6221481" y="0"/>
          <a:ext cx="1066791" cy="36930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smtClean="0"/>
            <a:t>p&lt;0.001</a:t>
          </a:r>
          <a:endParaRPr lang="en-US" b="1" dirty="0"/>
        </a:p>
      </cdr:txBody>
    </cdr:sp>
  </cdr:relSizeAnchor>
</c:userShapes>
</file>

<file path=ppt/drawings/drawing3.xml><?xml version="1.0" encoding="utf-8"?>
<c:userShapes xmlns:c="http://schemas.openxmlformats.org/drawingml/2006/chart">
  <cdr:relSizeAnchor xmlns:cdr="http://schemas.openxmlformats.org/drawingml/2006/chartDrawing">
    <cdr:from>
      <cdr:x>0.45794</cdr:x>
      <cdr:y>0.20227</cdr:y>
    </cdr:from>
    <cdr:to>
      <cdr:x>0.58878</cdr:x>
      <cdr:y>0.28516</cdr:y>
    </cdr:to>
    <cdr:sp macro="" textlink="">
      <cdr:nvSpPr>
        <cdr:cNvPr id="2" name="TextBox 2"/>
        <cdr:cNvSpPr txBox="1"/>
      </cdr:nvSpPr>
      <cdr:spPr>
        <a:xfrm xmlns:a="http://schemas.openxmlformats.org/drawingml/2006/main">
          <a:off x="3733806" y="901171"/>
          <a:ext cx="1066791" cy="36930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t>p</a:t>
          </a:r>
          <a:r>
            <a:rPr lang="en-US" dirty="0" smtClean="0"/>
            <a:t>=0.563</a:t>
          </a:r>
          <a:endParaRPr lang="en-US" dirty="0"/>
        </a:p>
      </cdr:txBody>
    </cdr:sp>
  </cdr:relSizeAnchor>
  <cdr:relSizeAnchor xmlns:cdr="http://schemas.openxmlformats.org/drawingml/2006/chartDrawing">
    <cdr:from>
      <cdr:x>0.76361</cdr:x>
      <cdr:y>0.42259</cdr:y>
    </cdr:from>
    <cdr:to>
      <cdr:x>0.89445</cdr:x>
      <cdr:y>0.50549</cdr:y>
    </cdr:to>
    <cdr:sp macro="" textlink="">
      <cdr:nvSpPr>
        <cdr:cNvPr id="3" name="TextBox 2"/>
        <cdr:cNvSpPr txBox="1"/>
      </cdr:nvSpPr>
      <cdr:spPr>
        <a:xfrm xmlns:a="http://schemas.openxmlformats.org/drawingml/2006/main">
          <a:off x="6226010" y="1882775"/>
          <a:ext cx="1066791" cy="3693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smtClean="0"/>
            <a:t>p=0.828</a:t>
          </a:r>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0.21191</cdr:x>
      <cdr:y>0.28972</cdr:y>
    </cdr:from>
    <cdr:to>
      <cdr:x>0.34568</cdr:x>
      <cdr:y>0.35411</cdr:y>
    </cdr:to>
    <cdr:sp macro="" textlink="">
      <cdr:nvSpPr>
        <cdr:cNvPr id="2" name="TextBox 2"/>
        <cdr:cNvSpPr txBox="1"/>
      </cdr:nvSpPr>
      <cdr:spPr>
        <a:xfrm xmlns:a="http://schemas.openxmlformats.org/drawingml/2006/main">
          <a:off x="1873114" y="1564843"/>
          <a:ext cx="1182420" cy="34778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dirty="0" smtClean="0"/>
            <a:t>p&lt;0.001</a:t>
          </a:r>
          <a:endParaRPr lang="en-US" sz="1600" b="1" dirty="0"/>
        </a:p>
      </cdr:txBody>
    </cdr:sp>
  </cdr:relSizeAnchor>
  <cdr:relSizeAnchor xmlns:cdr="http://schemas.openxmlformats.org/drawingml/2006/chartDrawing">
    <cdr:from>
      <cdr:x>0.75753</cdr:x>
      <cdr:y>0.07793</cdr:y>
    </cdr:from>
    <cdr:to>
      <cdr:x>0.8913</cdr:x>
      <cdr:y>0.14232</cdr:y>
    </cdr:to>
    <cdr:sp macro="" textlink="">
      <cdr:nvSpPr>
        <cdr:cNvPr id="7" name="TextBox 2"/>
        <cdr:cNvSpPr txBox="1"/>
      </cdr:nvSpPr>
      <cdr:spPr>
        <a:xfrm xmlns:a="http://schemas.openxmlformats.org/drawingml/2006/main">
          <a:off x="6695985" y="420943"/>
          <a:ext cx="1182420" cy="34778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dirty="0" smtClean="0"/>
            <a:t>p&lt;0.001</a:t>
          </a:r>
          <a:endParaRPr lang="en-US" b="1" dirty="0"/>
        </a:p>
      </cdr:txBody>
    </cdr:sp>
  </cdr:relSizeAnchor>
  <cdr:relSizeAnchor xmlns:cdr="http://schemas.openxmlformats.org/drawingml/2006/chartDrawing">
    <cdr:from>
      <cdr:x>0.47093</cdr:x>
      <cdr:y>0.18955</cdr:y>
    </cdr:from>
    <cdr:to>
      <cdr:x>0.6047</cdr:x>
      <cdr:y>0.25395</cdr:y>
    </cdr:to>
    <cdr:sp macro="" textlink="">
      <cdr:nvSpPr>
        <cdr:cNvPr id="9" name="TextBox 2"/>
        <cdr:cNvSpPr txBox="1"/>
      </cdr:nvSpPr>
      <cdr:spPr>
        <a:xfrm xmlns:a="http://schemas.openxmlformats.org/drawingml/2006/main">
          <a:off x="4162663" y="1023828"/>
          <a:ext cx="1182420" cy="34783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t>p&lt;0.001</a:t>
          </a:r>
          <a:endParaRPr lang="en-US" sz="16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0.20935</cdr:x>
      <cdr:y>0.33101</cdr:y>
    </cdr:from>
    <cdr:to>
      <cdr:x>0.34311</cdr:x>
      <cdr:y>0.3954</cdr:y>
    </cdr:to>
    <cdr:sp macro="" textlink="">
      <cdr:nvSpPr>
        <cdr:cNvPr id="5" name="TextBox 2"/>
        <cdr:cNvSpPr txBox="1"/>
      </cdr:nvSpPr>
      <cdr:spPr>
        <a:xfrm xmlns:a="http://schemas.openxmlformats.org/drawingml/2006/main">
          <a:off x="1850518" y="1787866"/>
          <a:ext cx="1182332" cy="34778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dirty="0" smtClean="0"/>
            <a:t>p&lt;0.001</a:t>
          </a:r>
          <a:endParaRPr lang="en-US" sz="1600" b="1" dirty="0"/>
        </a:p>
      </cdr:txBody>
    </cdr:sp>
  </cdr:relSizeAnchor>
  <cdr:relSizeAnchor xmlns:cdr="http://schemas.openxmlformats.org/drawingml/2006/chartDrawing">
    <cdr:from>
      <cdr:x>0.48733</cdr:x>
      <cdr:y>0.33614</cdr:y>
    </cdr:from>
    <cdr:to>
      <cdr:x>0.6211</cdr:x>
      <cdr:y>0.40054</cdr:y>
    </cdr:to>
    <cdr:sp macro="" textlink="">
      <cdr:nvSpPr>
        <cdr:cNvPr id="9" name="TextBox 2"/>
        <cdr:cNvSpPr txBox="1"/>
      </cdr:nvSpPr>
      <cdr:spPr>
        <a:xfrm xmlns:a="http://schemas.openxmlformats.org/drawingml/2006/main">
          <a:off x="4307628" y="1815564"/>
          <a:ext cx="1182420" cy="34783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t>p&lt;0.001</a:t>
          </a:r>
          <a:endParaRPr lang="en-US" sz="1600" b="1" dirty="0"/>
        </a:p>
      </cdr:txBody>
    </cdr:sp>
  </cdr:relSizeAnchor>
  <cdr:relSizeAnchor xmlns:cdr="http://schemas.openxmlformats.org/drawingml/2006/chartDrawing">
    <cdr:from>
      <cdr:x>0.75628</cdr:x>
      <cdr:y>0.04542</cdr:y>
    </cdr:from>
    <cdr:to>
      <cdr:x>0.89005</cdr:x>
      <cdr:y>0.10981</cdr:y>
    </cdr:to>
    <cdr:sp macro="" textlink="">
      <cdr:nvSpPr>
        <cdr:cNvPr id="10" name="TextBox 2"/>
        <cdr:cNvSpPr txBox="1"/>
      </cdr:nvSpPr>
      <cdr:spPr>
        <a:xfrm xmlns:a="http://schemas.openxmlformats.org/drawingml/2006/main">
          <a:off x="6684931" y="245327"/>
          <a:ext cx="1182419" cy="3477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t>p&lt;0.001</a:t>
          </a:r>
          <a:endParaRPr lang="en-US" sz="16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0.17659</cdr:x>
      <cdr:y>0.11648</cdr:y>
    </cdr:from>
    <cdr:to>
      <cdr:x>0.31036</cdr:x>
      <cdr:y>0.17347</cdr:y>
    </cdr:to>
    <cdr:sp macro="" textlink="">
      <cdr:nvSpPr>
        <cdr:cNvPr id="2" name="TextBox 2"/>
        <cdr:cNvSpPr txBox="1"/>
      </cdr:nvSpPr>
      <cdr:spPr>
        <a:xfrm xmlns:a="http://schemas.openxmlformats.org/drawingml/2006/main">
          <a:off x="1560879" y="629128"/>
          <a:ext cx="1182420" cy="3078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smtClean="0"/>
            <a:t>p&lt;0.001</a:t>
          </a:r>
          <a:endParaRPr lang="en-US" sz="1400" b="1" dirty="0"/>
        </a:p>
      </cdr:txBody>
    </cdr:sp>
  </cdr:relSizeAnchor>
  <cdr:relSizeAnchor xmlns:cdr="http://schemas.openxmlformats.org/drawingml/2006/chartDrawing">
    <cdr:from>
      <cdr:x>0.45055</cdr:x>
      <cdr:y>0.19488</cdr:y>
    </cdr:from>
    <cdr:to>
      <cdr:x>0.58432</cdr:x>
      <cdr:y>0.25186</cdr:y>
    </cdr:to>
    <cdr:sp macro="" textlink="">
      <cdr:nvSpPr>
        <cdr:cNvPr id="6" name="TextBox 2"/>
        <cdr:cNvSpPr txBox="1"/>
      </cdr:nvSpPr>
      <cdr:spPr>
        <a:xfrm xmlns:a="http://schemas.openxmlformats.org/drawingml/2006/main">
          <a:off x="3982466" y="1052614"/>
          <a:ext cx="1182420" cy="30776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dirty="0"/>
            <a:t>p</a:t>
          </a:r>
          <a:r>
            <a:rPr lang="en-US" sz="1400" dirty="0" smtClean="0"/>
            <a:t>=0.74</a:t>
          </a:r>
          <a:endParaRPr lang="en-US" sz="1400" dirty="0"/>
        </a:p>
      </cdr:txBody>
    </cdr:sp>
  </cdr:relSizeAnchor>
  <cdr:relSizeAnchor xmlns:cdr="http://schemas.openxmlformats.org/drawingml/2006/chartDrawing">
    <cdr:from>
      <cdr:x>0.72952</cdr:x>
      <cdr:y>0.19711</cdr:y>
    </cdr:from>
    <cdr:to>
      <cdr:x>0.86329</cdr:x>
      <cdr:y>0.2541</cdr:y>
    </cdr:to>
    <cdr:sp macro="" textlink="">
      <cdr:nvSpPr>
        <cdr:cNvPr id="7" name="TextBox 2"/>
        <cdr:cNvSpPr txBox="1"/>
      </cdr:nvSpPr>
      <cdr:spPr>
        <a:xfrm xmlns:a="http://schemas.openxmlformats.org/drawingml/2006/main">
          <a:off x="6448407" y="1064659"/>
          <a:ext cx="1182419" cy="3078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dirty="0"/>
            <a:t>p</a:t>
          </a:r>
          <a:r>
            <a:rPr lang="en-US" sz="1400" dirty="0" smtClean="0"/>
            <a:t>=0.80</a:t>
          </a:r>
          <a:endParaRPr lang="en-US" sz="1600" dirty="0"/>
        </a:p>
      </cdr:txBody>
    </cdr:sp>
  </cdr:relSizeAnchor>
</c:userShapes>
</file>

<file path=ppt/drawings/drawing7.xml><?xml version="1.0" encoding="utf-8"?>
<c:userShapes xmlns:c="http://schemas.openxmlformats.org/drawingml/2006/chart">
  <cdr:relSizeAnchor xmlns:cdr="http://schemas.openxmlformats.org/drawingml/2006/chartDrawing">
    <cdr:from>
      <cdr:x>0.20626</cdr:x>
      <cdr:y>0.19287</cdr:y>
    </cdr:from>
    <cdr:to>
      <cdr:x>0.34002</cdr:x>
      <cdr:y>0.24985</cdr:y>
    </cdr:to>
    <cdr:sp macro="" textlink="">
      <cdr:nvSpPr>
        <cdr:cNvPr id="5" name="TextBox 2"/>
        <cdr:cNvSpPr txBox="1"/>
      </cdr:nvSpPr>
      <cdr:spPr>
        <a:xfrm xmlns:a="http://schemas.openxmlformats.org/drawingml/2006/main">
          <a:off x="1823186" y="1041737"/>
          <a:ext cx="1182331" cy="3077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smtClean="0"/>
            <a:t>p&lt;0.001</a:t>
          </a:r>
          <a:endParaRPr lang="en-US" sz="1400" b="1" dirty="0"/>
        </a:p>
      </cdr:txBody>
    </cdr:sp>
  </cdr:relSizeAnchor>
  <cdr:relSizeAnchor xmlns:cdr="http://schemas.openxmlformats.org/drawingml/2006/chartDrawing">
    <cdr:from>
      <cdr:x>0.47497</cdr:x>
      <cdr:y>0.18753</cdr:y>
    </cdr:from>
    <cdr:to>
      <cdr:x>0.60874</cdr:x>
      <cdr:y>0.24452</cdr:y>
    </cdr:to>
    <cdr:sp macro="" textlink="">
      <cdr:nvSpPr>
        <cdr:cNvPr id="9" name="TextBox 2"/>
        <cdr:cNvSpPr txBox="1"/>
      </cdr:nvSpPr>
      <cdr:spPr>
        <a:xfrm xmlns:a="http://schemas.openxmlformats.org/drawingml/2006/main">
          <a:off x="4198367" y="1012914"/>
          <a:ext cx="1182420" cy="3078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p</a:t>
          </a:r>
          <a:r>
            <a:rPr lang="en-US" sz="1400" dirty="0" smtClean="0"/>
            <a:t>=0.80</a:t>
          </a:r>
          <a:endParaRPr lang="en-US" sz="1400" dirty="0"/>
        </a:p>
      </cdr:txBody>
    </cdr:sp>
  </cdr:relSizeAnchor>
  <cdr:relSizeAnchor xmlns:cdr="http://schemas.openxmlformats.org/drawingml/2006/chartDrawing">
    <cdr:from>
      <cdr:x>0.75721</cdr:x>
      <cdr:y>0.18802</cdr:y>
    </cdr:from>
    <cdr:to>
      <cdr:x>0.89098</cdr:x>
      <cdr:y>0.245</cdr:y>
    </cdr:to>
    <cdr:sp macro="" textlink="">
      <cdr:nvSpPr>
        <cdr:cNvPr id="10" name="TextBox 2"/>
        <cdr:cNvSpPr txBox="1"/>
      </cdr:nvSpPr>
      <cdr:spPr>
        <a:xfrm xmlns:a="http://schemas.openxmlformats.org/drawingml/2006/main">
          <a:off x="6693124" y="1015531"/>
          <a:ext cx="1182420" cy="3077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p=0.05</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39246B-6713-4118-B7E5-24EC77893680}" type="datetimeFigureOut">
              <a:rPr lang="en-US" smtClean="0"/>
              <a:t>2/3/17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31D8DF-2102-46B5-BAA1-C4DA1A402463}" type="slidenum">
              <a:rPr lang="en-US" smtClean="0"/>
              <a:t>‹#›</a:t>
            </a:fld>
            <a:endParaRPr lang="en-US" dirty="0"/>
          </a:p>
        </p:txBody>
      </p:sp>
    </p:spTree>
    <p:extLst>
      <p:ext uri="{BB962C8B-B14F-4D97-AF65-F5344CB8AC3E}">
        <p14:creationId xmlns:p14="http://schemas.microsoft.com/office/powerpoint/2010/main" val="221889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46FD5-FAD4-46C3-882C-838FE240A737}" type="slidenum">
              <a:rPr lang="en-US" smtClean="0"/>
              <a:t>8</a:t>
            </a:fld>
            <a:endParaRPr lang="en-US" dirty="0"/>
          </a:p>
        </p:txBody>
      </p:sp>
    </p:spTree>
    <p:extLst>
      <p:ext uri="{BB962C8B-B14F-4D97-AF65-F5344CB8AC3E}">
        <p14:creationId xmlns:p14="http://schemas.microsoft.com/office/powerpoint/2010/main" val="356663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3556000" cy="2667000"/>
          </a:xfrm>
          <a:noFill/>
          <a:ln>
            <a:solidFill>
              <a:srgbClr val="000000"/>
            </a:solidFill>
            <a:miter lim="800000"/>
            <a:headEnd/>
            <a:tailEnd/>
          </a:ln>
        </p:spPr>
      </p:sp>
      <p:sp>
        <p:nvSpPr>
          <p:cNvPr id="88067" name="Notes Placeholder 2"/>
          <p:cNvSpPr>
            <a:spLocks noGrp="1"/>
          </p:cNvSpPr>
          <p:nvPr>
            <p:ph type="body" idx="1"/>
          </p:nvPr>
        </p:nvSpPr>
        <p:spPr>
          <a:ln/>
        </p:spPr>
        <p:txBody>
          <a:bodyPr/>
          <a:lstStyle/>
          <a:p>
            <a:pPr>
              <a:defRPr/>
            </a:pPr>
            <a:r>
              <a:rPr lang="en-US" dirty="0" smtClean="0"/>
              <a:t>Based on the experience of more than 500 hospitals that have completed Palliative Care Learning</a:t>
            </a:r>
            <a:r>
              <a:rPr lang="en-US" baseline="0" dirty="0" smtClean="0"/>
              <a:t> Center </a:t>
            </a:r>
            <a:r>
              <a:rPr lang="en-US" dirty="0" smtClean="0"/>
              <a:t>training,</a:t>
            </a:r>
            <a:r>
              <a:rPr lang="en-US" baseline="0" dirty="0" smtClean="0"/>
              <a:t> a</a:t>
            </a:r>
            <a:r>
              <a:rPr lang="en-US" dirty="0" smtClean="0"/>
              <a:t> useful estimate is that for every palliative care consultation, a hospital can expect to reduce poorly reimbursed cost by $</a:t>
            </a:r>
            <a:r>
              <a:rPr lang="en-US" u="sng" dirty="0" smtClean="0"/>
              <a:t>1400/case</a:t>
            </a:r>
            <a:r>
              <a:rPr lang="en-US" dirty="0" smtClean="0"/>
              <a:t>.</a:t>
            </a:r>
          </a:p>
          <a:p>
            <a:pPr>
              <a:defRPr/>
            </a:pPr>
            <a:endParaRPr lang="en-US" dirty="0" smtClean="0"/>
          </a:p>
          <a:p>
            <a:pPr>
              <a:defRPr/>
            </a:pPr>
            <a:r>
              <a:rPr lang="en-US" dirty="0" smtClean="0"/>
              <a:t>As you can see, SE Health was very</a:t>
            </a:r>
            <a:r>
              <a:rPr lang="en-US" baseline="0" dirty="0" smtClean="0"/>
              <a:t> modest on thoughts of success, reaching much lower than the PCLC calculator estimates for us.</a:t>
            </a:r>
            <a:endParaRPr lang="en-US" dirty="0" smtClean="0"/>
          </a:p>
          <a:p>
            <a:pPr>
              <a:defRPr/>
            </a:pPr>
            <a:endParaRPr lang="en-US" dirty="0" smtClean="0"/>
          </a:p>
          <a:p>
            <a:pPr>
              <a:defRPr/>
            </a:pPr>
            <a:r>
              <a:rPr lang="en-US" dirty="0" smtClean="0"/>
              <a:t>The actual numbers for us in the first full year of operation</a:t>
            </a:r>
            <a:r>
              <a:rPr lang="en-US" baseline="0" dirty="0" smtClean="0"/>
              <a:t> were i</a:t>
            </a:r>
            <a:r>
              <a:rPr lang="en-US" dirty="0" smtClean="0"/>
              <a:t>nstead, 235 consults = $1, 477, 564 in cost avoidance.</a:t>
            </a:r>
          </a:p>
          <a:p>
            <a:pPr>
              <a:defRPr/>
            </a:pPr>
            <a:endParaRPr lang="en-US" dirty="0" smtClean="0"/>
          </a:p>
        </p:txBody>
      </p:sp>
      <p:sp>
        <p:nvSpPr>
          <p:cNvPr id="7066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dirty="0" smtClean="0">
              <a:solidFill>
                <a:prstClr val="black"/>
              </a:solidFill>
            </a:endParaRPr>
          </a:p>
        </p:txBody>
      </p:sp>
      <p:sp>
        <p:nvSpPr>
          <p:cNvPr id="7066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4CC92F-FB34-4B60-B3DC-850FCA977804}" type="slidenum">
              <a:rPr lang="en-US" smtClean="0">
                <a:solidFill>
                  <a:prstClr val="black"/>
                </a:solidFill>
              </a:rPr>
              <a:pPr>
                <a:defRPr/>
              </a:pPr>
              <a:t>47</a:t>
            </a:fld>
            <a:endParaRPr lang="en-US" dirty="0" smtClean="0">
              <a:solidFill>
                <a:prstClr val="black"/>
              </a:solidFill>
            </a:endParaRPr>
          </a:p>
        </p:txBody>
      </p:sp>
    </p:spTree>
    <p:extLst>
      <p:ext uri="{BB962C8B-B14F-4D97-AF65-F5344CB8AC3E}">
        <p14:creationId xmlns:p14="http://schemas.microsoft.com/office/powerpoint/2010/main" val="887127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454400" cy="2590800"/>
          </a:xfrm>
        </p:spPr>
      </p:sp>
      <p:sp>
        <p:nvSpPr>
          <p:cNvPr id="3" name="Notes Placeholder 2"/>
          <p:cNvSpPr>
            <a:spLocks noGrp="1"/>
          </p:cNvSpPr>
          <p:nvPr>
            <p:ph type="body" idx="1"/>
          </p:nvPr>
        </p:nvSpPr>
        <p:spPr/>
        <p:txBody>
          <a:bodyPr/>
          <a:lstStyle/>
          <a:p>
            <a:r>
              <a:rPr lang="en-US" dirty="0" smtClean="0"/>
              <a:t>By early 2013, being established well in the ICU, the effort was rolled out to the rest of the inpatient population,</a:t>
            </a:r>
            <a:r>
              <a:rPr lang="en-US" baseline="0" dirty="0" smtClean="0"/>
              <a:t> knowing that eventually, expansion of this idea needed to reach up the chronic disease timeline. Research led to an invitation to attend an “Adaption Workshop” at Methodist LeBonhuer Hospital in Memphis, and discovery of an adaptable model of integrated health and wellness networking that begins in the community. </a:t>
            </a:r>
          </a:p>
          <a:p>
            <a:endParaRPr lang="en-US" baseline="0" dirty="0" smtClean="0"/>
          </a:p>
          <a:p>
            <a:r>
              <a:rPr lang="en-US" baseline="0" dirty="0" smtClean="0"/>
              <a:t>By September, I was being invited to join the FaithHealth NC Fellows.</a:t>
            </a:r>
            <a:endParaRPr lang="en-US" dirty="0"/>
          </a:p>
        </p:txBody>
      </p:sp>
      <p:sp>
        <p:nvSpPr>
          <p:cNvPr id="4" name="Slide Number Placeholder 3"/>
          <p:cNvSpPr>
            <a:spLocks noGrp="1"/>
          </p:cNvSpPr>
          <p:nvPr>
            <p:ph type="sldNum" sz="quarter" idx="10"/>
          </p:nvPr>
        </p:nvSpPr>
        <p:spPr/>
        <p:txBody>
          <a:bodyPr/>
          <a:lstStyle/>
          <a:p>
            <a:fld id="{8C2A2F69-8B15-4111-8F95-EA1E7EA5254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106096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Healthcare system in it’s current state.</a:t>
            </a:r>
            <a:endParaRPr lang="en-US" dirty="0"/>
          </a:p>
        </p:txBody>
      </p:sp>
      <p:sp>
        <p:nvSpPr>
          <p:cNvPr id="4" name="Slide Number Placeholder 3"/>
          <p:cNvSpPr>
            <a:spLocks noGrp="1"/>
          </p:cNvSpPr>
          <p:nvPr>
            <p:ph type="sldNum" sz="quarter" idx="10"/>
          </p:nvPr>
        </p:nvSpPr>
        <p:spPr/>
        <p:txBody>
          <a:bodyPr/>
          <a:lstStyle/>
          <a:p>
            <a:fld id="{58D41833-B945-4024-9755-091DEB81B251}"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385064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Southeastern Health has adopted “UCare” as a person-centered care delivery model. The emphasis on all inclusive programming will diminish while partnerships for planning and meeting personal and community health-care needs will increase. The congregational health network model as used by Southeastern Health will be “Compassion for U.” Covenant (SE Health and Church)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Pastor/Church Contact on Admission, Discharge and Follow-up by Transition Care Team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Network ID for Hospital, Primary Doctor or Clinic use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Special Opportunities to Improve Pastors Health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Networking with Churches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Church Wellness Education and Disease Management (ex. Bereavement Support for all ages)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ETO – Efforts to Outcomes (Transportation, Nutrition, Education)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8D41833-B945-4024-9755-091DEB81B251}"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5747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352800" cy="2514600"/>
          </a:xfrm>
        </p:spPr>
      </p:sp>
      <p:sp>
        <p:nvSpPr>
          <p:cNvPr id="3" name="Notes Placeholder 2"/>
          <p:cNvSpPr>
            <a:spLocks noGrp="1"/>
          </p:cNvSpPr>
          <p:nvPr>
            <p:ph type="body" idx="1"/>
          </p:nvPr>
        </p:nvSpPr>
        <p:spPr/>
        <p:txBody>
          <a:bodyPr/>
          <a:lstStyle/>
          <a:p>
            <a:r>
              <a:rPr lang="en-US" dirty="0" smtClean="0"/>
              <a:t>Among </a:t>
            </a:r>
            <a:r>
              <a:rPr lang="en-US" dirty="0"/>
              <a:t>our Efforts to Outcomes, we have utilized clinics and church locations to assist more than </a:t>
            </a:r>
            <a:r>
              <a:rPr lang="en-US" dirty="0" smtClean="0"/>
              <a:t>7977 </a:t>
            </a:r>
            <a:r>
              <a:rPr lang="en-US" dirty="0"/>
              <a:t>underinsured individuals enroll in healthcare </a:t>
            </a:r>
            <a:r>
              <a:rPr lang="en-US" dirty="0" smtClean="0"/>
              <a:t>insurance;</a:t>
            </a:r>
            <a:r>
              <a:rPr lang="en-US" baseline="0" dirty="0" smtClean="0"/>
              <a:t> through</a:t>
            </a:r>
            <a:r>
              <a:rPr lang="en-US" dirty="0" smtClean="0"/>
              <a:t> 20 outreach events, 27 enrollment events,</a:t>
            </a:r>
            <a:r>
              <a:rPr lang="en-US" baseline="0" dirty="0" smtClean="0"/>
              <a:t> 900 phone calls. </a:t>
            </a:r>
            <a:r>
              <a:rPr lang="en-US" dirty="0" smtClean="0"/>
              <a:t>The</a:t>
            </a:r>
            <a:r>
              <a:rPr lang="en-US" baseline="0" dirty="0" smtClean="0"/>
              <a:t> Coalition was recognized for extraordinary effort by the Obama Administration as the 4</a:t>
            </a:r>
            <a:r>
              <a:rPr lang="en-US" baseline="30000" dirty="0" smtClean="0"/>
              <a:t>th</a:t>
            </a:r>
            <a:r>
              <a:rPr lang="en-US" baseline="0" dirty="0" smtClean="0"/>
              <a:t> largest county enrollment per capita in the State of North Carolina. </a:t>
            </a:r>
          </a:p>
          <a:p>
            <a:endParaRPr lang="en-US" baseline="0" dirty="0" smtClean="0"/>
          </a:p>
          <a:p>
            <a:r>
              <a:rPr lang="en-US" baseline="0" dirty="0" smtClean="0"/>
              <a:t>Further, t</a:t>
            </a:r>
            <a:r>
              <a:rPr lang="en-US" dirty="0" smtClean="0"/>
              <a:t>he </a:t>
            </a:r>
            <a:r>
              <a:rPr lang="en-US" dirty="0"/>
              <a:t>emphasis on Advanced </a:t>
            </a:r>
            <a:r>
              <a:rPr lang="en-US" dirty="0" smtClean="0"/>
              <a:t>Directives in </a:t>
            </a:r>
            <a:r>
              <a:rPr lang="en-US" dirty="0"/>
              <a:t>church presentations, National Healthcare Decisions Day and CFU hospital floor </a:t>
            </a:r>
            <a:r>
              <a:rPr lang="en-US" dirty="0" smtClean="0"/>
              <a:t>availability as a notory </a:t>
            </a:r>
            <a:r>
              <a:rPr lang="en-US" dirty="0"/>
              <a:t>has brought </a:t>
            </a:r>
            <a:r>
              <a:rPr lang="en-US" dirty="0" smtClean="0"/>
              <a:t>Health Care Power</a:t>
            </a:r>
            <a:r>
              <a:rPr lang="en-US" baseline="0" dirty="0" smtClean="0"/>
              <a:t> of </a:t>
            </a:r>
            <a:r>
              <a:rPr lang="en-US" dirty="0" smtClean="0"/>
              <a:t>Attorney </a:t>
            </a:r>
            <a:r>
              <a:rPr lang="en-US" dirty="0"/>
              <a:t>and Living Will education to approximately 1000 persons with </a:t>
            </a:r>
            <a:r>
              <a:rPr lang="en-US" dirty="0" smtClean="0"/>
              <a:t>over </a:t>
            </a:r>
            <a:r>
              <a:rPr lang="en-US" dirty="0"/>
              <a:t>200 completed documents in force. </a:t>
            </a:r>
          </a:p>
        </p:txBody>
      </p:sp>
      <p:sp>
        <p:nvSpPr>
          <p:cNvPr id="4" name="Slide Number Placeholder 3"/>
          <p:cNvSpPr>
            <a:spLocks noGrp="1"/>
          </p:cNvSpPr>
          <p:nvPr>
            <p:ph type="sldNum" sz="quarter" idx="10"/>
          </p:nvPr>
        </p:nvSpPr>
        <p:spPr/>
        <p:txBody>
          <a:bodyPr/>
          <a:lstStyle/>
          <a:p>
            <a:fld id="{8C2A2F69-8B15-4111-8F95-EA1E7EA5254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06372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667000" cy="2000250"/>
          </a:xfrm>
        </p:spPr>
      </p:sp>
      <p:sp>
        <p:nvSpPr>
          <p:cNvPr id="3" name="Notes Placeholder 2"/>
          <p:cNvSpPr>
            <a:spLocks noGrp="1"/>
          </p:cNvSpPr>
          <p:nvPr>
            <p:ph type="body" idx="1"/>
          </p:nvPr>
        </p:nvSpPr>
        <p:spPr/>
        <p:txBody>
          <a:bodyPr/>
          <a:lstStyle/>
          <a:p>
            <a:r>
              <a:rPr lang="en-US" dirty="0" smtClean="0"/>
              <a:t>Robeson Community College Nursing Program students are covenant partners, serving in Compassion for U events like Camp Care Bereavement Experience for Children, Gibson Cancer Centers Survivors</a:t>
            </a:r>
            <a:r>
              <a:rPr lang="en-US" baseline="0" dirty="0" smtClean="0"/>
              <a:t> Day</a:t>
            </a:r>
            <a:r>
              <a:rPr lang="en-US" dirty="0" smtClean="0"/>
              <a:t> as</a:t>
            </a:r>
            <a:r>
              <a:rPr lang="en-US" baseline="0" dirty="0" smtClean="0"/>
              <a:t> well as</a:t>
            </a:r>
            <a:r>
              <a:rPr lang="en-US" dirty="0" smtClean="0"/>
              <a:t> church wellness screenings and education.</a:t>
            </a:r>
            <a:endParaRPr lang="en-US" dirty="0"/>
          </a:p>
        </p:txBody>
      </p:sp>
      <p:sp>
        <p:nvSpPr>
          <p:cNvPr id="4" name="Slide Number Placeholder 3"/>
          <p:cNvSpPr>
            <a:spLocks noGrp="1"/>
          </p:cNvSpPr>
          <p:nvPr>
            <p:ph type="sldNum" sz="quarter" idx="10"/>
          </p:nvPr>
        </p:nvSpPr>
        <p:spPr/>
        <p:txBody>
          <a:bodyPr/>
          <a:lstStyle/>
          <a:p>
            <a:fld id="{8C2A2F69-8B15-4111-8F95-EA1E7EA5254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677785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540000" cy="1905000"/>
          </a:xfrm>
        </p:spPr>
      </p:sp>
      <p:sp>
        <p:nvSpPr>
          <p:cNvPr id="3" name="Notes Placeholder 2"/>
          <p:cNvSpPr>
            <a:spLocks noGrp="1"/>
          </p:cNvSpPr>
          <p:nvPr>
            <p:ph type="body" idx="1"/>
          </p:nvPr>
        </p:nvSpPr>
        <p:spPr/>
        <p:txBody>
          <a:bodyPr/>
          <a:lstStyle/>
          <a:p>
            <a:r>
              <a:rPr lang="en-US" dirty="0" smtClean="0"/>
              <a:t>To date,</a:t>
            </a:r>
            <a:r>
              <a:rPr lang="en-US" baseline="0" dirty="0" smtClean="0"/>
              <a:t> there are 15 covenant congregations, nine covenant agency partners, and endless possibilities for wellness.</a:t>
            </a:r>
            <a:endParaRPr lang="en-US" dirty="0"/>
          </a:p>
        </p:txBody>
      </p:sp>
      <p:sp>
        <p:nvSpPr>
          <p:cNvPr id="4" name="Slide Number Placeholder 3"/>
          <p:cNvSpPr>
            <a:spLocks noGrp="1"/>
          </p:cNvSpPr>
          <p:nvPr>
            <p:ph type="sldNum" sz="quarter" idx="10"/>
          </p:nvPr>
        </p:nvSpPr>
        <p:spPr/>
        <p:txBody>
          <a:bodyPr/>
          <a:lstStyle/>
          <a:p>
            <a:fld id="{8C2A2F69-8B15-4111-8F95-EA1E7EA5254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183812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31D8DF-2102-46B5-BAA1-C4DA1A402463}" type="slidenum">
              <a:rPr lang="en-US" smtClean="0"/>
              <a:t>56</a:t>
            </a:fld>
            <a:endParaRPr lang="en-US" dirty="0"/>
          </a:p>
        </p:txBody>
      </p:sp>
    </p:spTree>
    <p:extLst>
      <p:ext uri="{BB962C8B-B14F-4D97-AF65-F5344CB8AC3E}">
        <p14:creationId xmlns:p14="http://schemas.microsoft.com/office/powerpoint/2010/main" val="2087172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C3E32E4E-42F8-49CF-A2A9-E142CA76619C}" type="slidenum">
              <a:rPr lang="en-US" smtClean="0"/>
              <a:t>62</a:t>
            </a:fld>
            <a:endParaRPr lang="en-US" dirty="0"/>
          </a:p>
        </p:txBody>
      </p:sp>
    </p:spTree>
    <p:extLst>
      <p:ext uri="{BB962C8B-B14F-4D97-AF65-F5344CB8AC3E}">
        <p14:creationId xmlns:p14="http://schemas.microsoft.com/office/powerpoint/2010/main" val="367988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32E4E-42F8-49CF-A2A9-E142CA76619C}" type="slidenum">
              <a:rPr lang="en-US" smtClean="0"/>
              <a:t>63</a:t>
            </a:fld>
            <a:endParaRPr lang="en-US" dirty="0"/>
          </a:p>
        </p:txBody>
      </p:sp>
    </p:spTree>
    <p:extLst>
      <p:ext uri="{BB962C8B-B14F-4D97-AF65-F5344CB8AC3E}">
        <p14:creationId xmlns:p14="http://schemas.microsoft.com/office/powerpoint/2010/main" val="234046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WRMC has partnered with FaithHealthNC in effort to improve care in our community and reduce hospitalization</a:t>
            </a:r>
          </a:p>
          <a:p>
            <a:endParaRPr lang="en-US" dirty="0"/>
          </a:p>
        </p:txBody>
      </p:sp>
      <p:sp>
        <p:nvSpPr>
          <p:cNvPr id="4" name="Slide Number Placeholder 3"/>
          <p:cNvSpPr>
            <a:spLocks noGrp="1"/>
          </p:cNvSpPr>
          <p:nvPr>
            <p:ph type="sldNum" sz="quarter" idx="10"/>
          </p:nvPr>
        </p:nvSpPr>
        <p:spPr/>
        <p:txBody>
          <a:bodyPr/>
          <a:lstStyle/>
          <a:p>
            <a:fld id="{998DD9D3-BFF6-4D1C-A659-CF680ECA5CE1}" type="slidenum">
              <a:rPr lang="en-US" smtClean="0"/>
              <a:t>18</a:t>
            </a:fld>
            <a:endParaRPr lang="en-US" dirty="0"/>
          </a:p>
        </p:txBody>
      </p:sp>
    </p:spTree>
    <p:extLst>
      <p:ext uri="{BB962C8B-B14F-4D97-AF65-F5344CB8AC3E}">
        <p14:creationId xmlns:p14="http://schemas.microsoft.com/office/powerpoint/2010/main" val="2669733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i="1" u="none" dirty="0" smtClean="0"/>
              <a:t>Provided</a:t>
            </a:r>
            <a:r>
              <a:rPr lang="en-US" i="1" u="none" baseline="0" dirty="0" smtClean="0"/>
              <a:t> for reference</a:t>
            </a:r>
            <a:endParaRPr lang="en-US" i="1" u="none" dirty="0"/>
          </a:p>
        </p:txBody>
      </p:sp>
      <p:sp>
        <p:nvSpPr>
          <p:cNvPr id="4" name="Slide Number Placeholder 3"/>
          <p:cNvSpPr>
            <a:spLocks noGrp="1"/>
          </p:cNvSpPr>
          <p:nvPr>
            <p:ph type="sldNum" sz="quarter" idx="10"/>
          </p:nvPr>
        </p:nvSpPr>
        <p:spPr/>
        <p:txBody>
          <a:bodyPr/>
          <a:lstStyle/>
          <a:p>
            <a:fld id="{C3E32E4E-42F8-49CF-A2A9-E142CA76619C}" type="slidenum">
              <a:rPr lang="en-US" smtClean="0"/>
              <a:t>64</a:t>
            </a:fld>
            <a:endParaRPr lang="en-US" dirty="0"/>
          </a:p>
        </p:txBody>
      </p:sp>
    </p:spTree>
    <p:extLst>
      <p:ext uri="{BB962C8B-B14F-4D97-AF65-F5344CB8AC3E}">
        <p14:creationId xmlns:p14="http://schemas.microsoft.com/office/powerpoint/2010/main" val="367988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defTabSz="933237">
              <a:defRPr/>
            </a:pPr>
            <a:r>
              <a:rPr lang="en-US" i="1" u="none" dirty="0" smtClean="0"/>
              <a:t>Provided</a:t>
            </a:r>
            <a:r>
              <a:rPr lang="en-US" i="1" u="none" baseline="0" dirty="0" smtClean="0"/>
              <a:t> for reference</a:t>
            </a:r>
            <a:endParaRPr lang="en-US" i="1" u="none" dirty="0" smtClean="0"/>
          </a:p>
          <a:p>
            <a:endParaRPr lang="en-US" dirty="0"/>
          </a:p>
        </p:txBody>
      </p:sp>
      <p:sp>
        <p:nvSpPr>
          <p:cNvPr id="4" name="Slide Number Placeholder 3"/>
          <p:cNvSpPr>
            <a:spLocks noGrp="1"/>
          </p:cNvSpPr>
          <p:nvPr>
            <p:ph type="sldNum" sz="quarter" idx="10"/>
          </p:nvPr>
        </p:nvSpPr>
        <p:spPr/>
        <p:txBody>
          <a:bodyPr/>
          <a:lstStyle/>
          <a:p>
            <a:fld id="{C3E32E4E-42F8-49CF-A2A9-E142CA76619C}" type="slidenum">
              <a:rPr lang="en-US" smtClean="0"/>
              <a:t>65</a:t>
            </a:fld>
            <a:endParaRPr lang="en-US" dirty="0"/>
          </a:p>
        </p:txBody>
      </p:sp>
    </p:spTree>
    <p:extLst>
      <p:ext uri="{BB962C8B-B14F-4D97-AF65-F5344CB8AC3E}">
        <p14:creationId xmlns:p14="http://schemas.microsoft.com/office/powerpoint/2010/main" val="2201325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defTabSz="933237">
              <a:defRPr/>
            </a:pPr>
            <a:r>
              <a:rPr lang="en-US" i="1" u="none" dirty="0" smtClean="0"/>
              <a:t>Provided</a:t>
            </a:r>
            <a:r>
              <a:rPr lang="en-US" i="1" u="none" baseline="0" dirty="0" smtClean="0"/>
              <a:t> for reference</a:t>
            </a:r>
            <a:endParaRPr lang="en-US" i="1" u="none" dirty="0" smtClean="0"/>
          </a:p>
          <a:p>
            <a:r>
              <a:rPr lang="en-US" dirty="0" smtClean="0"/>
              <a:t>“First” indicates the first most common zip code within a site; all designations are site-specific. </a:t>
            </a:r>
            <a:endParaRPr lang="en-US" dirty="0"/>
          </a:p>
        </p:txBody>
      </p:sp>
      <p:sp>
        <p:nvSpPr>
          <p:cNvPr id="4" name="Slide Number Placeholder 3"/>
          <p:cNvSpPr>
            <a:spLocks noGrp="1"/>
          </p:cNvSpPr>
          <p:nvPr>
            <p:ph type="sldNum" sz="quarter" idx="10"/>
          </p:nvPr>
        </p:nvSpPr>
        <p:spPr/>
        <p:txBody>
          <a:bodyPr/>
          <a:lstStyle/>
          <a:p>
            <a:fld id="{C3E32E4E-42F8-49CF-A2A9-E142CA76619C}" type="slidenum">
              <a:rPr lang="en-US" smtClean="0"/>
              <a:t>66</a:t>
            </a:fld>
            <a:endParaRPr lang="en-US" dirty="0"/>
          </a:p>
        </p:txBody>
      </p:sp>
    </p:spTree>
    <p:extLst>
      <p:ext uri="{BB962C8B-B14F-4D97-AF65-F5344CB8AC3E}">
        <p14:creationId xmlns:p14="http://schemas.microsoft.com/office/powerpoint/2010/main" val="73732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defTabSz="933237">
              <a:defRPr/>
            </a:pPr>
            <a:r>
              <a:rPr lang="en-US" i="1" u="none" dirty="0" smtClean="0"/>
              <a:t>Provided</a:t>
            </a:r>
            <a:r>
              <a:rPr lang="en-US" i="1" u="none" baseline="0" dirty="0" smtClean="0"/>
              <a:t> for reference</a:t>
            </a:r>
            <a:endParaRPr lang="en-US" i="1" u="none" dirty="0" smtClean="0"/>
          </a:p>
          <a:p>
            <a:endParaRPr lang="en-US" dirty="0"/>
          </a:p>
        </p:txBody>
      </p:sp>
      <p:sp>
        <p:nvSpPr>
          <p:cNvPr id="4" name="Slide Number Placeholder 3"/>
          <p:cNvSpPr>
            <a:spLocks noGrp="1"/>
          </p:cNvSpPr>
          <p:nvPr>
            <p:ph type="sldNum" sz="quarter" idx="10"/>
          </p:nvPr>
        </p:nvSpPr>
        <p:spPr/>
        <p:txBody>
          <a:bodyPr/>
          <a:lstStyle/>
          <a:p>
            <a:fld id="{C3E32E4E-42F8-49CF-A2A9-E142CA76619C}" type="slidenum">
              <a:rPr lang="en-US" smtClean="0"/>
              <a:t>67</a:t>
            </a:fld>
            <a:endParaRPr lang="en-US" dirty="0"/>
          </a:p>
        </p:txBody>
      </p:sp>
    </p:spTree>
    <p:extLst>
      <p:ext uri="{BB962C8B-B14F-4D97-AF65-F5344CB8AC3E}">
        <p14:creationId xmlns:p14="http://schemas.microsoft.com/office/powerpoint/2010/main" val="2340467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defTabSz="933237">
              <a:defRPr/>
            </a:pPr>
            <a:r>
              <a:rPr lang="en-US" i="1" u="none" dirty="0" smtClean="0"/>
              <a:t>Provided</a:t>
            </a:r>
            <a:r>
              <a:rPr lang="en-US" i="1" u="none" baseline="0" dirty="0" smtClean="0"/>
              <a:t> for reference</a:t>
            </a:r>
            <a:endParaRPr lang="en-US" i="1" u="none" dirty="0" smtClean="0"/>
          </a:p>
          <a:p>
            <a:endParaRPr lang="en-US" baseline="0" dirty="0" smtClean="0"/>
          </a:p>
        </p:txBody>
      </p:sp>
      <p:sp>
        <p:nvSpPr>
          <p:cNvPr id="4" name="Slide Number Placeholder 3"/>
          <p:cNvSpPr>
            <a:spLocks noGrp="1"/>
          </p:cNvSpPr>
          <p:nvPr>
            <p:ph type="sldNum" sz="quarter" idx="10"/>
          </p:nvPr>
        </p:nvSpPr>
        <p:spPr/>
        <p:txBody>
          <a:bodyPr/>
          <a:lstStyle/>
          <a:p>
            <a:fld id="{C3E32E4E-42F8-49CF-A2A9-E142CA76619C}" type="slidenum">
              <a:rPr lang="en-US" smtClean="0"/>
              <a:t>68</a:t>
            </a:fld>
            <a:endParaRPr lang="en-US" dirty="0"/>
          </a:p>
        </p:txBody>
      </p:sp>
    </p:spTree>
    <p:extLst>
      <p:ext uri="{BB962C8B-B14F-4D97-AF65-F5344CB8AC3E}">
        <p14:creationId xmlns:p14="http://schemas.microsoft.com/office/powerpoint/2010/main" val="1283700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Statistically significant change in the </a:t>
            </a:r>
            <a:r>
              <a:rPr lang="en-US" dirty="0" err="1" smtClean="0"/>
              <a:t>payor</a:t>
            </a:r>
            <a:r>
              <a:rPr lang="en-US" dirty="0" smtClean="0"/>
              <a:t> mix between 2015 and 2016 (p&lt;0.001)</a:t>
            </a:r>
          </a:p>
          <a:p>
            <a:pPr marL="174982" indent="-174982">
              <a:buFontTx/>
              <a:buChar char="-"/>
            </a:pPr>
            <a:r>
              <a:rPr lang="en-US" dirty="0" smtClean="0"/>
              <a:t>Increase in proportion of Medicare visits</a:t>
            </a:r>
          </a:p>
          <a:p>
            <a:pPr marL="174982" indent="-174982">
              <a:buFontTx/>
              <a:buChar char="-"/>
            </a:pPr>
            <a:r>
              <a:rPr lang="en-US" dirty="0" smtClean="0"/>
              <a:t>Decrease in proportion of Medicaid and Self-Pay visits</a:t>
            </a:r>
          </a:p>
          <a:p>
            <a:endParaRPr lang="en-US" dirty="0"/>
          </a:p>
        </p:txBody>
      </p:sp>
      <p:sp>
        <p:nvSpPr>
          <p:cNvPr id="4" name="Slide Number Placeholder 3"/>
          <p:cNvSpPr>
            <a:spLocks noGrp="1"/>
          </p:cNvSpPr>
          <p:nvPr>
            <p:ph type="sldNum" sz="quarter" idx="10"/>
          </p:nvPr>
        </p:nvSpPr>
        <p:spPr/>
        <p:txBody>
          <a:bodyPr/>
          <a:lstStyle/>
          <a:p>
            <a:fld id="{5BFD81A0-A956-4E22-89B1-79AE4E7A0B45}" type="slidenum">
              <a:rPr lang="en-US" smtClean="0"/>
              <a:t>71</a:t>
            </a:fld>
            <a:endParaRPr lang="en-US" dirty="0"/>
          </a:p>
        </p:txBody>
      </p:sp>
    </p:spTree>
    <p:extLst>
      <p:ext uri="{BB962C8B-B14F-4D97-AF65-F5344CB8AC3E}">
        <p14:creationId xmlns:p14="http://schemas.microsoft.com/office/powerpoint/2010/main" val="3297303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all </a:t>
            </a:r>
            <a:r>
              <a:rPr lang="en-US" dirty="0" err="1" smtClean="0"/>
              <a:t>payor</a:t>
            </a:r>
            <a:r>
              <a:rPr lang="en-US" dirty="0" smtClean="0"/>
              <a:t> groups, there was a decrease between Q1 2015 and Q1 2016</a:t>
            </a:r>
            <a:r>
              <a:rPr lang="en-US" baseline="0" dirty="0" smtClean="0"/>
              <a:t> in the proportion of ED visits. The largest decrease was seen among Medicare patients. </a:t>
            </a:r>
            <a:endParaRPr lang="en-US" dirty="0"/>
          </a:p>
        </p:txBody>
      </p:sp>
      <p:sp>
        <p:nvSpPr>
          <p:cNvPr id="4" name="Slide Number Placeholder 3"/>
          <p:cNvSpPr>
            <a:spLocks noGrp="1"/>
          </p:cNvSpPr>
          <p:nvPr>
            <p:ph type="sldNum" sz="quarter" idx="10"/>
          </p:nvPr>
        </p:nvSpPr>
        <p:spPr/>
        <p:txBody>
          <a:bodyPr/>
          <a:lstStyle/>
          <a:p>
            <a:fld id="{08C82066-A71E-402B-8BA2-F9F77F816A98}" type="slidenum">
              <a:rPr lang="en-US" smtClean="0"/>
              <a:t>72</a:t>
            </a:fld>
            <a:endParaRPr lang="en-US" dirty="0"/>
          </a:p>
        </p:txBody>
      </p:sp>
    </p:spTree>
    <p:extLst>
      <p:ext uri="{BB962C8B-B14F-4D97-AF65-F5344CB8AC3E}">
        <p14:creationId xmlns:p14="http://schemas.microsoft.com/office/powerpoint/2010/main" val="4253279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 Q1 2015 and Q1 2016, there was an increase in the proportion of Medicare</a:t>
            </a:r>
            <a:r>
              <a:rPr lang="en-US" baseline="0" dirty="0" smtClean="0"/>
              <a:t> visits by </a:t>
            </a:r>
            <a:r>
              <a:rPr lang="en-US" baseline="0" dirty="0" err="1" smtClean="0"/>
              <a:t>superutilizers</a:t>
            </a:r>
            <a:r>
              <a:rPr lang="en-US" baseline="0" dirty="0" smtClean="0"/>
              <a:t> relative to all visits. </a:t>
            </a:r>
            <a:endParaRPr lang="en-US" dirty="0"/>
          </a:p>
        </p:txBody>
      </p:sp>
      <p:sp>
        <p:nvSpPr>
          <p:cNvPr id="4" name="Slide Number Placeholder 3"/>
          <p:cNvSpPr>
            <a:spLocks noGrp="1"/>
          </p:cNvSpPr>
          <p:nvPr>
            <p:ph type="sldNum" sz="quarter" idx="10"/>
          </p:nvPr>
        </p:nvSpPr>
        <p:spPr/>
        <p:txBody>
          <a:bodyPr/>
          <a:lstStyle/>
          <a:p>
            <a:fld id="{08C82066-A71E-402B-8BA2-F9F77F816A98}" type="slidenum">
              <a:rPr lang="en-US" smtClean="0"/>
              <a:t>73</a:t>
            </a:fld>
            <a:endParaRPr lang="en-US" dirty="0"/>
          </a:p>
        </p:txBody>
      </p:sp>
    </p:spTree>
    <p:extLst>
      <p:ext uri="{BB962C8B-B14F-4D97-AF65-F5344CB8AC3E}">
        <p14:creationId xmlns:p14="http://schemas.microsoft.com/office/powerpoint/2010/main" val="1879121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D81A0-A956-4E22-89B1-79AE4E7A0B45}" type="slidenum">
              <a:rPr lang="en-US" smtClean="0"/>
              <a:t>75</a:t>
            </a:fld>
            <a:endParaRPr lang="en-US" dirty="0"/>
          </a:p>
        </p:txBody>
      </p:sp>
    </p:spTree>
    <p:extLst>
      <p:ext uri="{BB962C8B-B14F-4D97-AF65-F5344CB8AC3E}">
        <p14:creationId xmlns:p14="http://schemas.microsoft.com/office/powerpoint/2010/main" val="1036963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D81A0-A956-4E22-89B1-79AE4E7A0B45}" type="slidenum">
              <a:rPr lang="en-US" smtClean="0"/>
              <a:t>76</a:t>
            </a:fld>
            <a:endParaRPr lang="en-US" dirty="0"/>
          </a:p>
        </p:txBody>
      </p:sp>
    </p:spTree>
    <p:extLst>
      <p:ext uri="{BB962C8B-B14F-4D97-AF65-F5344CB8AC3E}">
        <p14:creationId xmlns:p14="http://schemas.microsoft.com/office/powerpoint/2010/main" val="103696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my role at WRMC,</a:t>
            </a:r>
          </a:p>
          <a:p>
            <a:pPr lvl="1"/>
            <a:r>
              <a:rPr lang="en-US" sz="1200" kern="1200" dirty="0" smtClean="0">
                <a:solidFill>
                  <a:schemeClr val="tx1"/>
                </a:solidFill>
                <a:effectLst/>
                <a:latin typeface="+mn-lt"/>
                <a:ea typeface="+mn-ea"/>
                <a:cs typeface="+mn-cs"/>
              </a:rPr>
              <a:t> I have developed this patient education flyer that is placed in every patient’s admission folder when they are admitted to WRMC. </a:t>
            </a:r>
          </a:p>
          <a:p>
            <a:pPr lvl="1"/>
            <a:r>
              <a:rPr lang="en-US" sz="1200" kern="1200" dirty="0" smtClean="0">
                <a:solidFill>
                  <a:schemeClr val="tx1"/>
                </a:solidFill>
                <a:effectLst/>
                <a:latin typeface="+mn-lt"/>
                <a:ea typeface="+mn-ea"/>
                <a:cs typeface="+mn-cs"/>
              </a:rPr>
              <a:t>I screen patients who are at high risk for readmission, but are not receiving other skilled services – target patients 65 yo +</a:t>
            </a:r>
          </a:p>
          <a:p>
            <a:pPr lvl="1"/>
            <a:r>
              <a:rPr lang="en-US" sz="1200" kern="1200" dirty="0" smtClean="0">
                <a:solidFill>
                  <a:schemeClr val="tx1"/>
                </a:solidFill>
                <a:effectLst/>
                <a:latin typeface="+mn-lt"/>
                <a:ea typeface="+mn-ea"/>
                <a:cs typeface="+mn-cs"/>
              </a:rPr>
              <a:t>Those patients receive follow-up phone calls for needs assessment, disease and medication education and coordination of care as needed. I seek volunteer assistance for patients who have needs that are not met through other community resources</a:t>
            </a:r>
          </a:p>
          <a:p>
            <a:pPr lvl="1"/>
            <a:r>
              <a:rPr lang="en-US" sz="1200" kern="1200" dirty="0" smtClean="0">
                <a:solidFill>
                  <a:schemeClr val="tx1"/>
                </a:solidFill>
                <a:effectLst/>
                <a:latin typeface="+mn-lt"/>
                <a:ea typeface="+mn-ea"/>
                <a:cs typeface="+mn-cs"/>
              </a:rPr>
              <a:t>Patients are followed by myself for a period of 30 days</a:t>
            </a:r>
          </a:p>
          <a:p>
            <a:pPr lvl="1"/>
            <a:r>
              <a:rPr lang="en-US" sz="1200" kern="1200" dirty="0" smtClean="0">
                <a:solidFill>
                  <a:schemeClr val="tx1"/>
                </a:solidFill>
                <a:effectLst/>
                <a:latin typeface="+mn-lt"/>
                <a:ea typeface="+mn-ea"/>
                <a:cs typeface="+mn-cs"/>
              </a:rPr>
              <a:t>I also receive referrals from outside the facility (Community organizations, Health Dept, North West Community Care who case manages Medicaid patients, Faith congregations, volunteers, self-referrals)</a:t>
            </a:r>
          </a:p>
          <a:p>
            <a:endParaRPr lang="en-US" dirty="0"/>
          </a:p>
        </p:txBody>
      </p:sp>
      <p:sp>
        <p:nvSpPr>
          <p:cNvPr id="4" name="Slide Number Placeholder 3"/>
          <p:cNvSpPr>
            <a:spLocks noGrp="1"/>
          </p:cNvSpPr>
          <p:nvPr>
            <p:ph type="sldNum" sz="quarter" idx="10"/>
          </p:nvPr>
        </p:nvSpPr>
        <p:spPr/>
        <p:txBody>
          <a:bodyPr/>
          <a:lstStyle/>
          <a:p>
            <a:fld id="{998DD9D3-BFF6-4D1C-A659-CF680ECA5CE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58887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D81A0-A956-4E22-89B1-79AE4E7A0B45}" type="slidenum">
              <a:rPr lang="en-US" smtClean="0"/>
              <a:t>77</a:t>
            </a:fld>
            <a:endParaRPr lang="en-US" dirty="0"/>
          </a:p>
        </p:txBody>
      </p:sp>
    </p:spTree>
    <p:extLst>
      <p:ext uri="{BB962C8B-B14F-4D97-AF65-F5344CB8AC3E}">
        <p14:creationId xmlns:p14="http://schemas.microsoft.com/office/powerpoint/2010/main" val="1036963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D81A0-A956-4E22-89B1-79AE4E7A0B45}" type="slidenum">
              <a:rPr lang="en-US" smtClean="0"/>
              <a:t>78</a:t>
            </a:fld>
            <a:endParaRPr lang="en-US" dirty="0"/>
          </a:p>
        </p:txBody>
      </p:sp>
    </p:spTree>
    <p:extLst>
      <p:ext uri="{BB962C8B-B14F-4D97-AF65-F5344CB8AC3E}">
        <p14:creationId xmlns:p14="http://schemas.microsoft.com/office/powerpoint/2010/main" val="1036963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C82066-A71E-402B-8BA2-F9F77F816A98}" type="slidenum">
              <a:rPr lang="en-US" smtClean="0"/>
              <a:t>79</a:t>
            </a:fld>
            <a:endParaRPr lang="en-US" dirty="0"/>
          </a:p>
        </p:txBody>
      </p:sp>
    </p:spTree>
    <p:extLst>
      <p:ext uri="{BB962C8B-B14F-4D97-AF65-F5344CB8AC3E}">
        <p14:creationId xmlns:p14="http://schemas.microsoft.com/office/powerpoint/2010/main" val="2100320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C82066-A71E-402B-8BA2-F9F77F816A98}" type="slidenum">
              <a:rPr lang="en-US" smtClean="0"/>
              <a:t>80</a:t>
            </a:fld>
            <a:endParaRPr lang="en-US" dirty="0"/>
          </a:p>
        </p:txBody>
      </p:sp>
    </p:spTree>
    <p:extLst>
      <p:ext uri="{BB962C8B-B14F-4D97-AF65-F5344CB8AC3E}">
        <p14:creationId xmlns:p14="http://schemas.microsoft.com/office/powerpoint/2010/main" val="2396748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C82066-A71E-402B-8BA2-F9F77F816A98}" type="slidenum">
              <a:rPr lang="en-US" smtClean="0"/>
              <a:t>81</a:t>
            </a:fld>
            <a:endParaRPr lang="en-US" dirty="0"/>
          </a:p>
        </p:txBody>
      </p:sp>
    </p:spTree>
    <p:extLst>
      <p:ext uri="{BB962C8B-B14F-4D97-AF65-F5344CB8AC3E}">
        <p14:creationId xmlns:p14="http://schemas.microsoft.com/office/powerpoint/2010/main" val="2584244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31D8DF-2102-46B5-BAA1-C4DA1A402463}" type="slidenum">
              <a:rPr lang="en-US" smtClean="0"/>
              <a:t>84</a:t>
            </a:fld>
            <a:endParaRPr lang="en-US" dirty="0"/>
          </a:p>
        </p:txBody>
      </p:sp>
    </p:spTree>
    <p:extLst>
      <p:ext uri="{BB962C8B-B14F-4D97-AF65-F5344CB8AC3E}">
        <p14:creationId xmlns:p14="http://schemas.microsoft.com/office/powerpoint/2010/main" val="147141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77% of these</a:t>
            </a:r>
            <a:r>
              <a:rPr lang="en-US" baseline="0" dirty="0" smtClean="0"/>
              <a:t> persons come from 3 under-served zip codes; 90% from 4; this tells us where to focus our ground game!!!!</a:t>
            </a:r>
            <a:endParaRPr lang="en-US" dirty="0"/>
          </a:p>
        </p:txBody>
      </p:sp>
      <p:sp>
        <p:nvSpPr>
          <p:cNvPr id="4" name="Slide Number Placeholder 3"/>
          <p:cNvSpPr>
            <a:spLocks noGrp="1"/>
          </p:cNvSpPr>
          <p:nvPr>
            <p:ph type="sldNum" sz="quarter" idx="10"/>
          </p:nvPr>
        </p:nvSpPr>
        <p:spPr/>
        <p:txBody>
          <a:bodyPr/>
          <a:lstStyle/>
          <a:p>
            <a:fld id="{5E31D8DF-2102-46B5-BAA1-C4DA1A402463}" type="slidenum">
              <a:rPr lang="en-US" smtClean="0"/>
              <a:t>25</a:t>
            </a:fld>
            <a:endParaRPr lang="en-US" dirty="0"/>
          </a:p>
        </p:txBody>
      </p:sp>
    </p:spTree>
    <p:extLst>
      <p:ext uri="{BB962C8B-B14F-4D97-AF65-F5344CB8AC3E}">
        <p14:creationId xmlns:p14="http://schemas.microsoft.com/office/powerpoint/2010/main" val="181348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Educational Topics</a:t>
            </a:r>
            <a:endParaRPr lang="en-US" dirty="0"/>
          </a:p>
        </p:txBody>
      </p:sp>
      <p:sp>
        <p:nvSpPr>
          <p:cNvPr id="5" name="Slide Number Placeholder 4"/>
          <p:cNvSpPr>
            <a:spLocks noGrp="1"/>
          </p:cNvSpPr>
          <p:nvPr>
            <p:ph type="sldNum" sz="quarter" idx="11"/>
          </p:nvPr>
        </p:nvSpPr>
        <p:spPr/>
        <p:txBody>
          <a:bodyPr/>
          <a:lstStyle/>
          <a:p>
            <a:pPr>
              <a:defRPr/>
            </a:pPr>
            <a:fld id="{446C1352-D009-4C55-9084-669BC2D48219}" type="slidenum">
              <a:rPr lang="en-US" smtClean="0"/>
              <a:pPr>
                <a:defRPr/>
              </a:pPr>
              <a:t>29</a:t>
            </a:fld>
            <a:endParaRPr lang="en-US" dirty="0"/>
          </a:p>
        </p:txBody>
      </p:sp>
    </p:spTree>
    <p:extLst>
      <p:ext uri="{BB962C8B-B14F-4D97-AF65-F5344CB8AC3E}">
        <p14:creationId xmlns:p14="http://schemas.microsoft.com/office/powerpoint/2010/main" val="192922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C7FF0-06BA-44E1-972A-C47C3C4E959D}" type="slidenum">
              <a:rPr lang="en-US" smtClean="0"/>
              <a:pPr/>
              <a:t>39</a:t>
            </a:fld>
            <a:endParaRPr lang="en-US" dirty="0"/>
          </a:p>
        </p:txBody>
      </p:sp>
    </p:spTree>
    <p:extLst>
      <p:ext uri="{BB962C8B-B14F-4D97-AF65-F5344CB8AC3E}">
        <p14:creationId xmlns:p14="http://schemas.microsoft.com/office/powerpoint/2010/main" val="59409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solidFill>
                <a:srgbClr val="FF0000"/>
              </a:solidFill>
            </a:endParaRPr>
          </a:p>
        </p:txBody>
      </p:sp>
    </p:spTree>
    <p:extLst>
      <p:ext uri="{BB962C8B-B14F-4D97-AF65-F5344CB8AC3E}">
        <p14:creationId xmlns:p14="http://schemas.microsoft.com/office/powerpoint/2010/main" val="275869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p:txBody>
          <a:bodyPr/>
          <a:lstStyle/>
          <a:p>
            <a:r>
              <a:rPr lang="en-US" dirty="0" smtClean="0"/>
              <a:t>This</a:t>
            </a:r>
            <a:r>
              <a:rPr lang="en-US" baseline="0" dirty="0" smtClean="0"/>
              <a:t> was o</a:t>
            </a:r>
            <a:r>
              <a:rPr lang="en-US" dirty="0" smtClean="0"/>
              <a:t>ur current state as charted in the LEAN Process without a Palliative Program in place. Our Business Plan documented the high cost of futile, unwanted and hospital-focused care, with the broader problem exacerbated in Robeson County,  ranking at the bottom of 100 counties in chronic disease health outcomes,</a:t>
            </a:r>
            <a:r>
              <a:rPr lang="en-US" baseline="0" dirty="0" smtClean="0"/>
              <a:t> </a:t>
            </a:r>
            <a:r>
              <a:rPr lang="en-US" dirty="0" smtClean="0"/>
              <a:t>poverty level. and being under-insured.</a:t>
            </a:r>
          </a:p>
          <a:p>
            <a:endParaRPr lang="en-US" dirty="0"/>
          </a:p>
        </p:txBody>
      </p:sp>
      <p:sp>
        <p:nvSpPr>
          <p:cNvPr id="4" name="Slide Number Placeholder 3"/>
          <p:cNvSpPr>
            <a:spLocks noGrp="1"/>
          </p:cNvSpPr>
          <p:nvPr>
            <p:ph type="sldNum" sz="quarter" idx="10"/>
          </p:nvPr>
        </p:nvSpPr>
        <p:spPr/>
        <p:txBody>
          <a:bodyPr/>
          <a:lstStyle/>
          <a:p>
            <a:fld id="{8C2A2F69-8B15-4111-8F95-EA1E7EA5254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394964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p:txBody>
          <a:bodyPr/>
          <a:lstStyle/>
          <a:p>
            <a:r>
              <a:rPr lang="en-US" dirty="0" smtClean="0"/>
              <a:t>Palliative Care integrates clinical and non-clinical patient-centered care, giving a place for patient and family input, community values and human dignity. The old model of care from hospital systems was to employ good practitioners in different disciplines that you </a:t>
            </a:r>
            <a:r>
              <a:rPr lang="en-US" u="sng" dirty="0" smtClean="0"/>
              <a:t>might</a:t>
            </a:r>
            <a:r>
              <a:rPr lang="en-US" dirty="0" smtClean="0"/>
              <a:t> find involved in your care. In this model, patients and families are given an opportunity to coordinate services that are uniquely designed interdisciplinary care for a specific patient.</a:t>
            </a:r>
          </a:p>
        </p:txBody>
      </p:sp>
      <p:sp>
        <p:nvSpPr>
          <p:cNvPr id="4" name="Slide Number Placeholder 3"/>
          <p:cNvSpPr>
            <a:spLocks noGrp="1"/>
          </p:cNvSpPr>
          <p:nvPr>
            <p:ph type="sldNum" sz="quarter" idx="10"/>
          </p:nvPr>
        </p:nvSpPr>
        <p:spPr/>
        <p:txBody>
          <a:bodyPr/>
          <a:lstStyle/>
          <a:p>
            <a:fld id="{8C2A2F69-8B15-4111-8F95-EA1E7EA5254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852856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1A7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5" descr="Gray.jpg"/>
          <p:cNvPicPr>
            <a:picLocks noChangeAspect="1"/>
          </p:cNvPicPr>
          <p:nvPr userDrawn="1"/>
        </p:nvPicPr>
        <p:blipFill>
          <a:blip r:embed="rId2" cstate="print"/>
          <a:srcRect r="32621"/>
          <a:stretch>
            <a:fillRect/>
          </a:stretch>
        </p:blipFill>
        <p:spPr>
          <a:xfrm>
            <a:off x="0" y="0"/>
            <a:ext cx="2971800" cy="6858000"/>
          </a:xfrm>
          <a:prstGeom prst="rect">
            <a:avLst/>
          </a:prstGeom>
          <a:effectLst>
            <a:innerShdw blurRad="63500" dist="50800">
              <a:prstClr val="black">
                <a:alpha val="50000"/>
              </a:prstClr>
            </a:innerShdw>
          </a:effectLst>
        </p:spPr>
      </p:pic>
      <p:sp>
        <p:nvSpPr>
          <p:cNvPr id="7" name="Rectangle 6"/>
          <p:cNvSpPr/>
          <p:nvPr userDrawn="1"/>
        </p:nvSpPr>
        <p:spPr>
          <a:xfrm>
            <a:off x="0" y="0"/>
            <a:ext cx="457200" cy="6858000"/>
          </a:xfrm>
          <a:prstGeom prst="rect">
            <a:avLst/>
          </a:prstGeom>
          <a:solidFill>
            <a:srgbClr val="1A733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2286000" y="3124200"/>
            <a:ext cx="68580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2" descr="G:\PR_M\AllDeptStaff\Admin - Resources\Logos\CaroMont\Horizontal\CaroMont4C.jpg"/>
          <p:cNvPicPr>
            <a:picLocks noChangeAspect="1" noChangeArrowheads="1"/>
          </p:cNvPicPr>
          <p:nvPr userDrawn="1"/>
        </p:nvPicPr>
        <p:blipFill>
          <a:blip r:embed="rId3" cstate="print"/>
          <a:srcRect/>
          <a:stretch>
            <a:fillRect/>
          </a:stretch>
        </p:blipFill>
        <p:spPr bwMode="auto">
          <a:xfrm>
            <a:off x="3048000" y="4572000"/>
            <a:ext cx="2822575" cy="457200"/>
          </a:xfrm>
          <a:prstGeom prst="rect">
            <a:avLst/>
          </a:prstGeom>
          <a:noFill/>
          <a:ln w="9525">
            <a:noFill/>
            <a:miter lim="800000"/>
            <a:headEnd/>
            <a:tailEnd/>
          </a:ln>
        </p:spPr>
      </p:pic>
      <p:sp>
        <p:nvSpPr>
          <p:cNvPr id="2" name="Title 1"/>
          <p:cNvSpPr>
            <a:spLocks noGrp="1"/>
          </p:cNvSpPr>
          <p:nvPr>
            <p:ph type="ctrTitle"/>
          </p:nvPr>
        </p:nvSpPr>
        <p:spPr>
          <a:xfrm>
            <a:off x="2895600" y="3352800"/>
            <a:ext cx="5943600" cy="609600"/>
          </a:xfrm>
        </p:spPr>
        <p:txBody>
          <a:bodyPr anchor="t">
            <a:normAutofit/>
          </a:bodyPr>
          <a:lstStyle>
            <a:lvl1pPr algn="l">
              <a:defRPr sz="4000" spc="-150">
                <a:solidFill>
                  <a:schemeClr val="tx1"/>
                </a:solidFill>
              </a:defRPr>
            </a:lvl1pPr>
          </a:lstStyle>
          <a:p>
            <a:r>
              <a:rPr lang="en-US" dirty="0" smtClean="0"/>
              <a:t>Click to edit Master title style</a:t>
            </a:r>
            <a:endParaRPr lang="en-US" dirty="0"/>
          </a:p>
        </p:txBody>
      </p:sp>
      <p:sp>
        <p:nvSpPr>
          <p:cNvPr id="22" name="Text Placeholder 21"/>
          <p:cNvSpPr>
            <a:spLocks noGrp="1"/>
          </p:cNvSpPr>
          <p:nvPr>
            <p:ph type="body" sz="quarter" idx="11"/>
          </p:nvPr>
        </p:nvSpPr>
        <p:spPr>
          <a:xfrm>
            <a:off x="2895600" y="3886200"/>
            <a:ext cx="5867400" cy="53340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kern="1200" cap="none" spc="-150" normalizeH="0" baseline="0" noProof="0">
                <a:ln>
                  <a:noFill/>
                </a:ln>
                <a:solidFill>
                  <a:srgbClr val="1A733C"/>
                </a:solidFill>
                <a:effectLst/>
                <a:uLnTx/>
                <a:uFillTx/>
                <a:latin typeface="Optima LT Std" pitchFamily="34" charset="0"/>
              </a:defRPr>
            </a:lvl1pPr>
          </a:lstStyle>
          <a:p>
            <a:pPr lvl="0"/>
            <a:r>
              <a:rPr lang="en-US" smtClean="0"/>
              <a:t>Click to edit Master text styles</a:t>
            </a:r>
          </a:p>
        </p:txBody>
      </p:sp>
      <p:sp>
        <p:nvSpPr>
          <p:cNvPr id="26" name="Text Placeholder 25"/>
          <p:cNvSpPr>
            <a:spLocks noGrp="1"/>
          </p:cNvSpPr>
          <p:nvPr>
            <p:ph type="body" sz="quarter" idx="12"/>
          </p:nvPr>
        </p:nvSpPr>
        <p:spPr>
          <a:xfrm>
            <a:off x="5715000" y="5715000"/>
            <a:ext cx="3124200" cy="762000"/>
          </a:xfrm>
        </p:spPr>
        <p:txBody>
          <a:bodyPr/>
          <a:lstStyle>
            <a:lvl1pPr algn="r">
              <a:buNone/>
              <a:defRPr sz="12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10288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0"/>
          </p:nvPr>
        </p:nvSpPr>
        <p:spPr>
          <a:xfrm>
            <a:off x="1143000" y="1417637"/>
            <a:ext cx="7620000" cy="487363"/>
          </a:xfrm>
        </p:spPr>
        <p:txBody>
          <a:bodyPr/>
          <a:lstStyle>
            <a:lvl1pPr>
              <a:defRPr>
                <a:solidFill>
                  <a:srgbClr val="1A733C"/>
                </a:solidFill>
              </a:defRPr>
            </a:lvl1pPr>
          </a:lstStyle>
          <a:p>
            <a:pPr lvl="0"/>
            <a:r>
              <a:rPr lang="en-US" smtClean="0"/>
              <a:t>Click to edit Master text styles</a:t>
            </a:r>
          </a:p>
        </p:txBody>
      </p:sp>
      <p:sp>
        <p:nvSpPr>
          <p:cNvPr id="7" name="Text Placeholder 6"/>
          <p:cNvSpPr>
            <a:spLocks noGrp="1"/>
          </p:cNvSpPr>
          <p:nvPr>
            <p:ph type="body" sz="quarter" idx="11"/>
          </p:nvPr>
        </p:nvSpPr>
        <p:spPr>
          <a:xfrm>
            <a:off x="1524000" y="1981200"/>
            <a:ext cx="7239000" cy="4267200"/>
          </a:xfrm>
        </p:spPr>
        <p:txBody>
          <a:bodyPr/>
          <a:lstStyle>
            <a:lvl1pPr>
              <a:defRPr sz="1800" spc="0">
                <a:solidFill>
                  <a:schemeClr val="tx1"/>
                </a:solidFill>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8639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0"/>
          </p:nvPr>
        </p:nvSpPr>
        <p:spPr>
          <a:xfrm>
            <a:off x="1143000" y="1417637"/>
            <a:ext cx="7620000" cy="487363"/>
          </a:xfrm>
        </p:spPr>
        <p:txBody>
          <a:bodyPr/>
          <a:lstStyle>
            <a:lvl1pPr>
              <a:defRPr>
                <a:solidFill>
                  <a:srgbClr val="1A733C"/>
                </a:solidFill>
              </a:defRPr>
            </a:lvl1pPr>
          </a:lstStyle>
          <a:p>
            <a:pPr lvl="0"/>
            <a:r>
              <a:rPr lang="en-US" smtClean="0"/>
              <a:t>Click to edit Master text styles</a:t>
            </a:r>
          </a:p>
        </p:txBody>
      </p:sp>
      <p:sp>
        <p:nvSpPr>
          <p:cNvPr id="7" name="Text Placeholder 6"/>
          <p:cNvSpPr>
            <a:spLocks noGrp="1"/>
          </p:cNvSpPr>
          <p:nvPr>
            <p:ph type="body" sz="quarter" idx="11"/>
          </p:nvPr>
        </p:nvSpPr>
        <p:spPr>
          <a:xfrm>
            <a:off x="1524000" y="1981200"/>
            <a:ext cx="7239000" cy="4267200"/>
          </a:xfrm>
        </p:spPr>
        <p:txBody>
          <a:bodyPr/>
          <a:lstStyle>
            <a:lvl1pPr>
              <a:defRPr sz="1800" spc="0">
                <a:solidFill>
                  <a:schemeClr val="tx1"/>
                </a:solidFill>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863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2/3/17</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cid:image001.png@01D1E35A.B9E57700" TargetMode="External"/><Relationship Id="rId6" Type="http://schemas.openxmlformats.org/officeDocument/2006/relationships/image" Target="../media/image6.png"/><Relationship Id="rId7" Type="http://schemas.openxmlformats.org/officeDocument/2006/relationships/image" Target="cid:image002.png@01D1E366.55CB4810" TargetMode="External"/><Relationship Id="rId1" Type="http://schemas.openxmlformats.org/officeDocument/2006/relationships/slideLayout" Target="../slideLayouts/slideLayout1.xml"/><Relationship Id="rId2" Type="http://schemas.openxmlformats.org/officeDocument/2006/relationships/hyperlink" Target="http://dukeendowment.org/" TargetMode="External"/></Relationships>
</file>

<file path=ppt/slides/_rels/slide10.xml.rels><?xml version="1.0" encoding="UTF-8" standalone="yes"?>
<Relationships xmlns="http://schemas.openxmlformats.org/package/2006/relationships"><Relationship Id="rId9" Type="http://schemas.openxmlformats.org/officeDocument/2006/relationships/image" Target="../media/image15.png"/><Relationship Id="rId20" Type="http://schemas.openxmlformats.org/officeDocument/2006/relationships/image" Target="../media/image26.png"/><Relationship Id="rId21" Type="http://schemas.openxmlformats.org/officeDocument/2006/relationships/image" Target="../media/image27.png"/><Relationship Id="rId22" Type="http://schemas.openxmlformats.org/officeDocument/2006/relationships/image" Target="../media/image28.png"/><Relationship Id="rId23" Type="http://schemas.openxmlformats.org/officeDocument/2006/relationships/image" Target="../media/image29.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cid:image001.png@01D1E35A.B9E5770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cid:image001.png@01D1E35A.B9E57700" TargetMode="External"/><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cid:image001.png@01D1E35A.B9E5770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cid:image001.png@01D1E35A.B9E5770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cid:image001.png@01D1E35A.B9E5770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openxmlformats.org/officeDocument/2006/relationships/image" Target="cid:FC91B217-D12B-4F09-AFB4-5FEFFFDEB27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imgres?imgurl=http://2.bp.blogspot.com/_T4jIxqs0l7s/TS17MntN5NI/AAAAAAAAAD0/-CQs5rxxyzw/s1600/hospital-patient_~braucl0133s.jpg&amp;imgrefurl=http://distec.net/www/promociones_en_vigor/distec/100812/hospital-patient-in-bed&amp;page=3&amp;usg=__IDNC5F1wIdUthvK1Gh_ND7Q9Svw=&amp;h=320&amp;w=240&amp;sz=24&amp;hl=en&amp;start=9&amp;zoom=1&amp;tbnid=-UqUGAZpT6olkM:&amp;tbnh=118&amp;tbnw=89&amp;ei=D5L7TdmGGYrZgAetnKXwCg&amp;prev=/search?q=hospital+patient+clipart&amp;hl=en&amp;safe=strict&amp;gbv=2&amp;tbm=isch&amp;itbs=1" TargetMode="External"/><Relationship Id="rId4" Type="http://schemas.openxmlformats.org/officeDocument/2006/relationships/image" Target="../media/image39.jpeg"/><Relationship Id="rId5" Type="http://schemas.openxmlformats.org/officeDocument/2006/relationships/hyperlink" Target="http://www.google.com/imgres?imgurl=http://www.cartoonsof.com/images/illustrations/xsmall2/42643_three_dark_rain_and_lightning_storm_clouds.jpg&amp;imgrefurl=http://www.cartoonsof.com/details/42643/three-dark-rain-and-lightning-storm-clouds&amp;usg=__2EJgYrPEvDt8-IzOZa6O7n-74pw=&amp;h=136&amp;w=250&amp;sz=14&amp;hl=en&amp;start=132&amp;zoom=1&amp;tbnid=c0DUIILtkeu1ZM:&amp;tbnh=60&amp;tbnw=111&amp;ei=ZKP7TYWbDNCugQeqnfzmCg&amp;prev=/search?q=storm+cloud+clip+art&amp;start=120&amp;hl=en&amp;safe=strict&amp;sa=N&amp;gbv=2&amp;tbm=isch&amp;itbs=1" TargetMode="External"/><Relationship Id="rId6" Type="http://schemas.openxmlformats.org/officeDocument/2006/relationships/image" Target="../media/image40.jpeg"/><Relationship Id="rId7" Type="http://schemas.openxmlformats.org/officeDocument/2006/relationships/image" Target="../media/image41.jpe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46.xml.rels><?xml version="1.0" encoding="UTF-8" standalone="yes"?>
<Relationships xmlns="http://schemas.openxmlformats.org/package/2006/relationships"><Relationship Id="rId11" Type="http://schemas.openxmlformats.org/officeDocument/2006/relationships/hyperlink" Target="http://www.google.com/imgres?imgurl=http://trcs.wikispaces.com/file/view/money_clipart_banknote.gif/30214275/money_clipart_banknote.gif&amp;imgrefurl=http://trcs.wikispaces.com/Green+Will+Cheer+You+Up&amp;usg=__1mdM2nicepbdcoCDhyW2Ff9HIRo=&amp;h=140&amp;w=200&amp;sz=6&amp;hl=en&amp;start=19&amp;zoom=1&amp;tbnid=8vpQs1gMbS6WaM:&amp;tbnh=73&amp;tbnw=104&amp;ei=nbD7TZvLNIf40gHntNnVAw&amp;prev=/search?q=money+clipart&amp;hl=en&amp;safe=strict&amp;sa=N&amp;gbv=2&amp;tbm=isch&amp;itbs=1" TargetMode="External"/><Relationship Id="rId12" Type="http://schemas.openxmlformats.org/officeDocument/2006/relationships/image" Target="../media/image44.jpeg"/><Relationship Id="rId13" Type="http://schemas.openxmlformats.org/officeDocument/2006/relationships/hyperlink" Target="http://www.google.com/imgres?imgurl=http://www.graphicsfactory.com/clip-art/image_files/tn_image/8/708938-tn_wheelchair400.gif&amp;imgrefurl=http://www.graphicsfactory.com/search/wheelchair_P1.html&amp;usg=__2ajQEPttmOoIkxGnU6YIFR0r1LY=&amp;h=120&amp;w=120&amp;sz=8&amp;hl=en&amp;start=41&amp;zoom=1&amp;tbnid=fp44k4nskThf2M:&amp;tbnh=88&amp;tbnw=88&amp;ei=DLH7TdyDBMLZ0QG1773jAw&amp;prev=/search?q=wheelchair+clipart&amp;start=40&amp;hl=en&amp;safe=strict&amp;sa=N&amp;gbv=2&amp;tbm=isch&amp;itbs=1" TargetMode="External"/><Relationship Id="rId14" Type="http://schemas.openxmlformats.org/officeDocument/2006/relationships/image" Target="../media/image45.jpeg"/><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www.google.com/imgres?imgurl=http://2.bp.blogspot.com/_T4jIxqs0l7s/TS17MntN5NI/AAAAAAAAAD0/-CQs5rxxyzw/s1600/hospital-patient_~braucl0133s.jpg&amp;imgrefurl=http://distec.net/www/promociones_en_vigor/distec/100812/hospital-patient-in-bed&amp;page=3&amp;usg=__IDNC5F1wIdUthvK1Gh_ND7Q9Svw=&amp;h=320&amp;w=240&amp;sz=24&amp;hl=en&amp;start=9&amp;zoom=1&amp;tbnid=-UqUGAZpT6olkM:&amp;tbnh=118&amp;tbnw=89&amp;ei=D5L7TdmGGYrZgAetnKXwCg&amp;prev=/search?q=hospital+patient+clipart&amp;hl=en&amp;safe=strict&amp;gbv=2&amp;tbm=isch&amp;itbs=1" TargetMode="External"/><Relationship Id="rId4" Type="http://schemas.openxmlformats.org/officeDocument/2006/relationships/image" Target="../media/image39.jpeg"/><Relationship Id="rId5" Type="http://schemas.openxmlformats.org/officeDocument/2006/relationships/hyperlink" Target="http://www.google.com/imgres?imgurl=http://www.cartoonsof.com/images/illustrations/xsmall2/42643_three_dark_rain_and_lightning_storm_clouds.jpg&amp;imgrefurl=http://www.cartoonsof.com/details/42643/three-dark-rain-and-lightning-storm-clouds&amp;usg=__2EJgYrPEvDt8-IzOZa6O7n-74pw=&amp;h=136&amp;w=250&amp;sz=14&amp;hl=en&amp;start=132&amp;zoom=1&amp;tbnid=c0DUIILtkeu1ZM:&amp;tbnh=60&amp;tbnw=111&amp;ei=ZKP7TYWbDNCugQeqnfzmCg&amp;prev=/search?q=storm+cloud+clip+art&amp;start=120&amp;hl=en&amp;safe=strict&amp;sa=N&amp;gbv=2&amp;tbm=isch&amp;itbs=1" TargetMode="External"/><Relationship Id="rId6" Type="http://schemas.openxmlformats.org/officeDocument/2006/relationships/image" Target="../media/image40.jpeg"/><Relationship Id="rId7" Type="http://schemas.openxmlformats.org/officeDocument/2006/relationships/hyperlink" Target="http://www.google.com/imgres?imgurl=http://www.skinz.org/free-clipart/email-graphics/envelope-circle-clipart.gif&amp;imgrefurl=http://www.skinz.org/free-clipart/free-email-clipart.html&amp;usg=__HJgBC5ZMT1Fm_kih9xOffX2Tpj4=&amp;h=288&amp;w=288&amp;sz=19&amp;hl=en&amp;start=1&amp;zoom=1&amp;tbnid=gz1FRuH0IR8HkM:&amp;tbnh=115&amp;tbnw=115&amp;ei=Uq37TcC_LuX10gHXi-HeAw&amp;prev=/search?q=email+clip+art&amp;hl=en&amp;safe=strict&amp;sa=N&amp;gbv=2&amp;tbm=isch&amp;itbs=1" TargetMode="External"/><Relationship Id="rId8" Type="http://schemas.openxmlformats.org/officeDocument/2006/relationships/image" Target="../media/image42.jpeg"/><Relationship Id="rId9" Type="http://schemas.openxmlformats.org/officeDocument/2006/relationships/hyperlink" Target="http://www.google.com/imgres?imgurl=http://image.shutterstock.com/display_pic_with_logo/74538/74538,1298835522,1/stock-photo-doctor-shakes-hands-with-patient-in-hospital-bed-72141631.jpg&amp;imgrefurl=http://partflexizma.blogspot.com/2011/06/clip-art-doctor-and-patient.html&amp;usg=__EJB-Jqf6RvM0-5XoOJXC6mxXKBA=&amp;h=333&amp;w=450&amp;sz=66&amp;hl=en&amp;start=31&amp;zoom=1&amp;tbnid=fVvHXvTyodLuJM:&amp;tbnh=94&amp;tbnw=127&amp;ei=L7D7Te7CI4Sy0AG-9OnIAw&amp;prev=/search?q=happy+patient+clipart&amp;start=20&amp;hl=en&amp;safe=strict&amp;sa=N&amp;gbv=2&amp;tbm=isch&amp;itbs=1" TargetMode="External"/><Relationship Id="rId10" Type="http://schemas.openxmlformats.org/officeDocument/2006/relationships/image" Target="../media/image4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52.jpeg"/><Relationship Id="rId7" Type="http://schemas.openxmlformats.org/officeDocument/2006/relationships/image" Target="../media/image53.jpe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63.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7.xml"/></Relationships>
</file>

<file path=ppt/slides/_rels/slide66.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6" Type="http://schemas.openxmlformats.org/officeDocument/2006/relationships/chart" Target="../charts/chart11.xml"/><Relationship Id="rId7" Type="http://schemas.openxmlformats.org/officeDocument/2006/relationships/chart" Target="../charts/chart12.xml"/><Relationship Id="rId8" Type="http://schemas.openxmlformats.org/officeDocument/2006/relationships/chart" Target="../charts/chart13.xml"/><Relationship Id="rId9" Type="http://schemas.openxmlformats.org/officeDocument/2006/relationships/chart" Target="../charts/chart14.xml"/><Relationship Id="rId10" Type="http://schemas.openxmlformats.org/officeDocument/2006/relationships/chart" Target="../charts/chart15.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7.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 Id="rId6" Type="http://schemas.openxmlformats.org/officeDocument/2006/relationships/chart" Target="../charts/chart19.xml"/><Relationship Id="rId7" Type="http://schemas.openxmlformats.org/officeDocument/2006/relationships/chart" Target="../charts/chart20.xml"/><Relationship Id="rId8" Type="http://schemas.openxmlformats.org/officeDocument/2006/relationships/chart" Target="../charts/chart21.xml"/><Relationship Id="rId9" Type="http://schemas.openxmlformats.org/officeDocument/2006/relationships/chart" Target="../charts/chart22.xml"/><Relationship Id="rId10" Type="http://schemas.openxmlformats.org/officeDocument/2006/relationships/chart" Target="../charts/chart23.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2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3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3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cid:image001.png@01D1E35A.B9E57700"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tcutts@wakehealth.edu" TargetMode="External"/><Relationship Id="rId3"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171575"/>
            <a:ext cx="6498158" cy="2525179"/>
          </a:xfrm>
        </p:spPr>
        <p:txBody>
          <a:bodyPr/>
          <a:lstStyle/>
          <a:p>
            <a:r>
              <a:rPr lang="en-US" sz="4000" b="1" dirty="0" smtClean="0"/>
              <a:t>The North Carolina Way: Early Data from  Faith Community and Health System Partnerships</a:t>
            </a:r>
            <a:endParaRPr lang="en-US" sz="4000" b="1" dirty="0"/>
          </a:p>
        </p:txBody>
      </p:sp>
      <p:sp>
        <p:nvSpPr>
          <p:cNvPr id="3" name="Subtitle 2"/>
          <p:cNvSpPr>
            <a:spLocks noGrp="1"/>
          </p:cNvSpPr>
          <p:nvPr>
            <p:ph type="subTitle" idx="1"/>
          </p:nvPr>
        </p:nvSpPr>
        <p:spPr>
          <a:xfrm>
            <a:off x="1173018" y="3696754"/>
            <a:ext cx="6498159" cy="1854879"/>
          </a:xfrm>
        </p:spPr>
        <p:txBody>
          <a:bodyPr>
            <a:normAutofit/>
          </a:bodyPr>
          <a:lstStyle/>
          <a:p>
            <a:r>
              <a:rPr lang="en-US" b="1" dirty="0" smtClean="0">
                <a:solidFill>
                  <a:schemeClr val="tx1"/>
                </a:solidFill>
              </a:rPr>
              <a:t>Feb. 2, 2017</a:t>
            </a:r>
          </a:p>
          <a:p>
            <a:r>
              <a:rPr lang="en-US" b="1" dirty="0" smtClean="0">
                <a:solidFill>
                  <a:schemeClr val="tx1"/>
                </a:solidFill>
              </a:rPr>
              <a:t>NC ACT Meeting</a:t>
            </a:r>
          </a:p>
        </p:txBody>
      </p:sp>
      <p:pic>
        <p:nvPicPr>
          <p:cNvPr id="7" name="logo" descr="The Duke Endowment">
            <a:hlinkClick r:id="rId2" tooltip="&quot;The Duke Endowment&quo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8108" y="5153724"/>
            <a:ext cx="2638425" cy="753110"/>
          </a:xfrm>
          <a:prstGeom prst="rect">
            <a:avLst/>
          </a:prstGeom>
          <a:noFill/>
          <a:ln>
            <a:noFill/>
          </a:ln>
        </p:spPr>
      </p:pic>
      <p:pic>
        <p:nvPicPr>
          <p:cNvPr id="9" name="Picture 8" descr="cid:image001.png@01D1E35A.B9E5770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893982" y="5088491"/>
            <a:ext cx="2628816" cy="926284"/>
          </a:xfrm>
          <a:prstGeom prst="rect">
            <a:avLst/>
          </a:prstGeom>
          <a:noFill/>
          <a:ln>
            <a:noFill/>
          </a:ln>
        </p:spPr>
      </p:pic>
      <p:pic>
        <p:nvPicPr>
          <p:cNvPr id="10" name="Picture 9" descr="MLH COE color -borderless"/>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160077" y="4664334"/>
            <a:ext cx="2823845" cy="600075"/>
          </a:xfrm>
          <a:prstGeom prst="rect">
            <a:avLst/>
          </a:prstGeom>
          <a:noFill/>
          <a:ln>
            <a:noFill/>
          </a:ln>
        </p:spPr>
      </p:pic>
    </p:spTree>
    <p:extLst>
      <p:ext uri="{BB962C8B-B14F-4D97-AF65-F5344CB8AC3E}">
        <p14:creationId xmlns:p14="http://schemas.microsoft.com/office/powerpoint/2010/main" val="2313549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40638" y="1778000"/>
            <a:ext cx="174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971" y="2727721"/>
            <a:ext cx="251494" cy="7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44349" y="1883113"/>
            <a:ext cx="3492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71056" y="43491"/>
            <a:ext cx="44608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77700" y="1246188"/>
            <a:ext cx="3492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090099" y="38188"/>
            <a:ext cx="3492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988707" y="1228851"/>
            <a:ext cx="4445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93784" y="114258"/>
            <a:ext cx="4445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060700" y="1280319"/>
            <a:ext cx="4445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688331" y="-4385"/>
            <a:ext cx="4445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750521" y="2331244"/>
            <a:ext cx="7778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994403" y="1748631"/>
            <a:ext cx="8382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990062" y="829887"/>
            <a:ext cx="700087"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690149" y="1765033"/>
            <a:ext cx="8413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31"/>
          <p:cNvSpPr>
            <a:spLocks noChangeArrowheads="1"/>
          </p:cNvSpPr>
          <p:nvPr/>
        </p:nvSpPr>
        <p:spPr bwMode="auto">
          <a:xfrm>
            <a:off x="1510414" y="3620869"/>
            <a:ext cx="4748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3600" b="1" dirty="0" smtClean="0">
                <a:solidFill>
                  <a:srgbClr val="953735"/>
                </a:solidFill>
                <a:cs typeface="Arial" charset="0"/>
              </a:rPr>
              <a:t>5 </a:t>
            </a:r>
            <a:endParaRPr lang="en-US" altLang="en-US" sz="3600" b="1" dirty="0">
              <a:solidFill>
                <a:srgbClr val="953735"/>
              </a:solidFill>
              <a:cs typeface="Arial" charset="0"/>
            </a:endParaRPr>
          </a:p>
        </p:txBody>
      </p:sp>
      <p:pic>
        <p:nvPicPr>
          <p:cNvPr id="26" name="Picture 3"/>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120063" y="1530350"/>
            <a:ext cx="174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988300" y="1281113"/>
            <a:ext cx="1746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337550" y="2740025"/>
            <a:ext cx="174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489950" y="2347913"/>
            <a:ext cx="1746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55038" y="2692400"/>
            <a:ext cx="174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707438" y="2844800"/>
            <a:ext cx="174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632700" y="1295400"/>
            <a:ext cx="215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7424738" y="1906588"/>
            <a:ext cx="1524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620000" y="2363788"/>
            <a:ext cx="2174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118350" y="1968500"/>
            <a:ext cx="2174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316788" y="1296988"/>
            <a:ext cx="2159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8447088" y="1866900"/>
            <a:ext cx="21748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9"/>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881938" y="2211388"/>
            <a:ext cx="2159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121650" y="3271838"/>
            <a:ext cx="215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620000" y="2844800"/>
            <a:ext cx="2174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9"/>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226300" y="2314575"/>
            <a:ext cx="21748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751763" y="1574800"/>
            <a:ext cx="215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9"/>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945438" y="1866900"/>
            <a:ext cx="21748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9"/>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881938" y="2211388"/>
            <a:ext cx="2159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10525" y="2692400"/>
            <a:ext cx="174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6738" y="2241550"/>
            <a:ext cx="174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666163" y="1924050"/>
            <a:ext cx="174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402513" y="2943225"/>
            <a:ext cx="174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404100" y="4067176"/>
            <a:ext cx="1762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554913" y="3095625"/>
            <a:ext cx="174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59713" y="3111500"/>
            <a:ext cx="174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012113" y="3552825"/>
            <a:ext cx="174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3"/>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164513" y="3705225"/>
            <a:ext cx="174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686800" y="3784600"/>
            <a:ext cx="215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426450" y="3576638"/>
            <a:ext cx="215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664450" y="3792538"/>
            <a:ext cx="2174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577263" y="3335338"/>
            <a:ext cx="2174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924800" y="3784600"/>
            <a:ext cx="215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406852" y="3637647"/>
            <a:ext cx="2174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73"/>
          <p:cNvSpPr>
            <a:spLocks noChangeArrowheads="1"/>
          </p:cNvSpPr>
          <p:nvPr/>
        </p:nvSpPr>
        <p:spPr bwMode="auto">
          <a:xfrm>
            <a:off x="4593331" y="114258"/>
            <a:ext cx="182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b="1" dirty="0" smtClean="0">
                <a:solidFill>
                  <a:srgbClr val="FF0000"/>
                </a:solidFill>
                <a:cs typeface="Arial" charset="0"/>
              </a:rPr>
              <a:t>Congregations</a:t>
            </a:r>
            <a:endParaRPr lang="en-US" altLang="en-US" b="1" dirty="0">
              <a:solidFill>
                <a:srgbClr val="FF0000"/>
              </a:solidFill>
              <a:cs typeface="Arial" charset="0"/>
            </a:endParaRPr>
          </a:p>
        </p:txBody>
      </p:sp>
      <p:sp>
        <p:nvSpPr>
          <p:cNvPr id="62" name="Rectangle 75"/>
          <p:cNvSpPr>
            <a:spLocks noChangeArrowheads="1"/>
          </p:cNvSpPr>
          <p:nvPr/>
        </p:nvSpPr>
        <p:spPr bwMode="auto">
          <a:xfrm>
            <a:off x="1933282" y="889298"/>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2400" b="1" dirty="0" smtClean="0">
                <a:solidFill>
                  <a:srgbClr val="1F497D"/>
                </a:solidFill>
                <a:cs typeface="Arial" charset="0"/>
              </a:rPr>
              <a:t>Connectors</a:t>
            </a:r>
            <a:endParaRPr lang="en-US" altLang="en-US" sz="3200" b="1" dirty="0">
              <a:solidFill>
                <a:srgbClr val="1F497D"/>
              </a:solidFill>
              <a:cs typeface="Arial" charset="0"/>
            </a:endParaRPr>
          </a:p>
        </p:txBody>
      </p:sp>
      <p:pic>
        <p:nvPicPr>
          <p:cNvPr id="64" name="Picture 7"/>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4917208" y="1487755"/>
            <a:ext cx="4445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7"/>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4537749" y="990978"/>
            <a:ext cx="4445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7"/>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5638806" y="1112043"/>
            <a:ext cx="4445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 name="Straight Arrow Connector 87"/>
          <p:cNvCxnSpPr>
            <a:cxnSpLocks noChangeShapeType="1"/>
          </p:cNvCxnSpPr>
          <p:nvPr/>
        </p:nvCxnSpPr>
        <p:spPr bwMode="auto">
          <a:xfrm flipV="1">
            <a:off x="1117600" y="2057400"/>
            <a:ext cx="871107" cy="577851"/>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9" name="Straight Arrow Connector 90"/>
          <p:cNvCxnSpPr>
            <a:cxnSpLocks noChangeShapeType="1"/>
          </p:cNvCxnSpPr>
          <p:nvPr/>
        </p:nvCxnSpPr>
        <p:spPr bwMode="auto">
          <a:xfrm>
            <a:off x="1117600" y="2844800"/>
            <a:ext cx="630238" cy="19843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Arrow Connector 91"/>
          <p:cNvCxnSpPr>
            <a:cxnSpLocks noChangeShapeType="1"/>
          </p:cNvCxnSpPr>
          <p:nvPr/>
        </p:nvCxnSpPr>
        <p:spPr bwMode="auto">
          <a:xfrm rot="16200000" flipH="1">
            <a:off x="411002" y="4025767"/>
            <a:ext cx="595312" cy="52387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1" name="Straight Arrow Connector 95"/>
          <p:cNvCxnSpPr>
            <a:cxnSpLocks noChangeShapeType="1"/>
          </p:cNvCxnSpPr>
          <p:nvPr/>
        </p:nvCxnSpPr>
        <p:spPr bwMode="auto">
          <a:xfrm>
            <a:off x="4089906" y="3804489"/>
            <a:ext cx="622300" cy="371119"/>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4" name="Straight Arrow Connector 108"/>
          <p:cNvCxnSpPr>
            <a:cxnSpLocks noChangeShapeType="1"/>
          </p:cNvCxnSpPr>
          <p:nvPr/>
        </p:nvCxnSpPr>
        <p:spPr bwMode="auto">
          <a:xfrm>
            <a:off x="3505200" y="1321023"/>
            <a:ext cx="838200" cy="216471"/>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75" name="Picture 2"/>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7664450" y="4291013"/>
            <a:ext cx="301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0"/>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8361363" y="1404938"/>
            <a:ext cx="2159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117"/>
          <p:cNvSpPr txBox="1">
            <a:spLocks noChangeArrowheads="1"/>
          </p:cNvSpPr>
          <p:nvPr/>
        </p:nvSpPr>
        <p:spPr bwMode="auto">
          <a:xfrm>
            <a:off x="332465" y="6400800"/>
            <a:ext cx="2667000" cy="369887"/>
          </a:xfrm>
          <a:prstGeom prst="rect">
            <a:avLst/>
          </a:prstGeom>
          <a:solidFill>
            <a:srgbClr val="EFE6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spcAft>
                <a:spcPts val="600"/>
              </a:spcAft>
            </a:pPr>
            <a:r>
              <a:rPr lang="en-US" altLang="en-US" sz="2400" b="1" dirty="0">
                <a:solidFill>
                  <a:srgbClr val="4A452A"/>
                </a:solidFill>
                <a:cs typeface="Arial" charset="0"/>
              </a:rPr>
              <a:t>Paid Staff</a:t>
            </a:r>
          </a:p>
        </p:txBody>
      </p:sp>
      <p:sp>
        <p:nvSpPr>
          <p:cNvPr id="78" name="TextBox 119"/>
          <p:cNvSpPr txBox="1">
            <a:spLocks noChangeArrowheads="1"/>
          </p:cNvSpPr>
          <p:nvPr/>
        </p:nvSpPr>
        <p:spPr bwMode="auto">
          <a:xfrm>
            <a:off x="5995290" y="6400799"/>
            <a:ext cx="2667000" cy="369887"/>
          </a:xfrm>
          <a:prstGeom prst="rect">
            <a:avLst/>
          </a:prstGeom>
          <a:solidFill>
            <a:srgbClr val="EFE6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en-US" sz="2400" b="1" dirty="0">
                <a:solidFill>
                  <a:srgbClr val="4A452A"/>
                </a:solidFill>
                <a:cs typeface="Arial" charset="0"/>
              </a:rPr>
              <a:t>Volunteers</a:t>
            </a:r>
          </a:p>
        </p:txBody>
      </p:sp>
      <p:sp>
        <p:nvSpPr>
          <p:cNvPr id="80" name="Rectangle 84"/>
          <p:cNvSpPr>
            <a:spLocks noChangeArrowheads="1"/>
          </p:cNvSpPr>
          <p:nvPr/>
        </p:nvSpPr>
        <p:spPr bwMode="auto">
          <a:xfrm>
            <a:off x="10883" y="2011462"/>
            <a:ext cx="14218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1200" b="1" dirty="0" smtClean="0">
                <a:solidFill>
                  <a:schemeClr val="tx2"/>
                </a:solidFill>
                <a:cs typeface="Arial" charset="0"/>
              </a:rPr>
              <a:t>Denominational Liaisons and other staff</a:t>
            </a:r>
            <a:endParaRPr lang="en-US" altLang="en-US" sz="1200" b="1" dirty="0">
              <a:solidFill>
                <a:schemeClr val="tx2"/>
              </a:solidFill>
              <a:cs typeface="Arial" charset="0"/>
            </a:endParaRPr>
          </a:p>
        </p:txBody>
      </p:sp>
      <p:sp>
        <p:nvSpPr>
          <p:cNvPr id="82" name="Rectangle 75"/>
          <p:cNvSpPr>
            <a:spLocks noChangeArrowheads="1"/>
          </p:cNvSpPr>
          <p:nvPr/>
        </p:nvSpPr>
        <p:spPr bwMode="auto">
          <a:xfrm>
            <a:off x="1735831" y="3038923"/>
            <a:ext cx="1905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2000" b="1" dirty="0" smtClean="0">
                <a:solidFill>
                  <a:srgbClr val="00B050"/>
                </a:solidFill>
                <a:cs typeface="Arial" charset="0"/>
              </a:rPr>
              <a:t>Supporter of Health</a:t>
            </a:r>
            <a:endParaRPr lang="en-US" altLang="en-US" sz="2000" b="1" dirty="0">
              <a:solidFill>
                <a:srgbClr val="00B050"/>
              </a:solidFill>
              <a:cs typeface="Arial" charset="0"/>
            </a:endParaRPr>
          </a:p>
        </p:txBody>
      </p:sp>
      <p:pic>
        <p:nvPicPr>
          <p:cNvPr id="83" name="Picture 10"/>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284221" y="3184453"/>
            <a:ext cx="441958" cy="99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4" name="Straight Arrow Connector 95"/>
          <p:cNvCxnSpPr>
            <a:cxnSpLocks noChangeShapeType="1"/>
          </p:cNvCxnSpPr>
          <p:nvPr/>
        </p:nvCxnSpPr>
        <p:spPr bwMode="auto">
          <a:xfrm>
            <a:off x="6430963" y="1726532"/>
            <a:ext cx="667121" cy="199106"/>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5" name="Rectangle 73"/>
          <p:cNvSpPr>
            <a:spLocks noChangeArrowheads="1"/>
          </p:cNvSpPr>
          <p:nvPr/>
        </p:nvSpPr>
        <p:spPr bwMode="auto">
          <a:xfrm>
            <a:off x="7352506" y="4820729"/>
            <a:ext cx="1754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2400" b="1" dirty="0" smtClean="0">
                <a:solidFill>
                  <a:srgbClr val="1F497D"/>
                </a:solidFill>
                <a:cs typeface="Arial" charset="0"/>
              </a:rPr>
              <a:t>Trained Volunteers</a:t>
            </a:r>
            <a:endParaRPr lang="en-US" altLang="en-US" sz="2400" b="1" dirty="0">
              <a:solidFill>
                <a:srgbClr val="1F497D"/>
              </a:solidFill>
              <a:cs typeface="Arial" charset="0"/>
            </a:endParaRPr>
          </a:p>
        </p:txBody>
      </p:sp>
      <p:sp>
        <p:nvSpPr>
          <p:cNvPr id="87" name="Rectangle 31"/>
          <p:cNvSpPr>
            <a:spLocks noChangeArrowheads="1"/>
          </p:cNvSpPr>
          <p:nvPr/>
        </p:nvSpPr>
        <p:spPr bwMode="auto">
          <a:xfrm>
            <a:off x="2188155" y="2147094"/>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3600" b="1" dirty="0" smtClean="0">
                <a:solidFill>
                  <a:srgbClr val="953735"/>
                </a:solidFill>
                <a:cs typeface="Arial" charset="0"/>
              </a:rPr>
              <a:t>30</a:t>
            </a:r>
            <a:endParaRPr lang="en-US" altLang="en-US" sz="3600" b="1" dirty="0">
              <a:solidFill>
                <a:srgbClr val="953735"/>
              </a:solidFill>
              <a:cs typeface="Arial" charset="0"/>
            </a:endParaRPr>
          </a:p>
        </p:txBody>
      </p:sp>
      <p:pic>
        <p:nvPicPr>
          <p:cNvPr id="88" name="Picture 2"/>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4292674" y="3784600"/>
            <a:ext cx="1866653" cy="108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75"/>
          <p:cNvSpPr>
            <a:spLocks noChangeArrowheads="1"/>
          </p:cNvSpPr>
          <p:nvPr/>
        </p:nvSpPr>
        <p:spPr bwMode="auto">
          <a:xfrm>
            <a:off x="2345336" y="4220565"/>
            <a:ext cx="21536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1200" b="1" dirty="0" smtClean="0">
                <a:solidFill>
                  <a:srgbClr val="1F497D"/>
                </a:solidFill>
                <a:cs typeface="Arial" charset="0"/>
              </a:rPr>
              <a:t>Focused on Vulnerable Communities </a:t>
            </a:r>
          </a:p>
          <a:p>
            <a:pPr algn="l"/>
            <a:r>
              <a:rPr lang="en-US" altLang="en-US" sz="1200" b="1" dirty="0" smtClean="0">
                <a:solidFill>
                  <a:srgbClr val="1F497D"/>
                </a:solidFill>
                <a:cs typeface="Arial" charset="0"/>
              </a:rPr>
              <a:t>–High Charity Costs</a:t>
            </a:r>
          </a:p>
          <a:p>
            <a:r>
              <a:rPr lang="en-US" altLang="en-US" sz="1200" b="1" dirty="0" smtClean="0">
                <a:solidFill>
                  <a:srgbClr val="1F497D"/>
                </a:solidFill>
                <a:cs typeface="Arial" charset="0"/>
              </a:rPr>
              <a:t>–Target Zip Codes/Census Tracts</a:t>
            </a:r>
            <a:endParaRPr lang="en-US" altLang="en-US" sz="1200" b="1" dirty="0">
              <a:solidFill>
                <a:srgbClr val="1F497D"/>
              </a:solidFill>
              <a:cs typeface="Arial" charset="0"/>
            </a:endParaRPr>
          </a:p>
        </p:txBody>
      </p:sp>
      <p:pic>
        <p:nvPicPr>
          <p:cNvPr id="94" name="Picture 2"/>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347671" y="2919290"/>
            <a:ext cx="888587" cy="102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5" name="Straight Arrow Connector 95"/>
          <p:cNvCxnSpPr>
            <a:cxnSpLocks noChangeShapeType="1"/>
          </p:cNvCxnSpPr>
          <p:nvPr/>
        </p:nvCxnSpPr>
        <p:spPr bwMode="auto">
          <a:xfrm flipH="1">
            <a:off x="6248400" y="3576638"/>
            <a:ext cx="978694" cy="543609"/>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0" name="Rectangle 75"/>
          <p:cNvSpPr>
            <a:spLocks noChangeArrowheads="1"/>
          </p:cNvSpPr>
          <p:nvPr/>
        </p:nvSpPr>
        <p:spPr bwMode="auto">
          <a:xfrm>
            <a:off x="108350" y="4528342"/>
            <a:ext cx="19050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1600" b="1" dirty="0" smtClean="0">
                <a:solidFill>
                  <a:srgbClr val="7030A0"/>
                </a:solidFill>
                <a:cs typeface="Arial" charset="0"/>
              </a:rPr>
              <a:t>Community Chaplains</a:t>
            </a:r>
          </a:p>
          <a:p>
            <a:pPr algn="l"/>
            <a:r>
              <a:rPr lang="en-US" altLang="en-US" sz="1600" b="1" dirty="0" smtClean="0">
                <a:solidFill>
                  <a:srgbClr val="1F497D"/>
                </a:solidFill>
                <a:cs typeface="Arial" charset="0"/>
              </a:rPr>
              <a:t>-</a:t>
            </a:r>
            <a:r>
              <a:rPr lang="en-US" altLang="en-US" sz="1200" b="1" dirty="0" smtClean="0">
                <a:solidFill>
                  <a:srgbClr val="1F497D"/>
                </a:solidFill>
                <a:cs typeface="Arial" charset="0"/>
              </a:rPr>
              <a:t>SNFs (WSNR)</a:t>
            </a:r>
          </a:p>
          <a:p>
            <a:pPr algn="l"/>
            <a:r>
              <a:rPr lang="en-US" altLang="en-US" sz="1200" b="1" dirty="0" smtClean="0">
                <a:solidFill>
                  <a:srgbClr val="1F497D"/>
                </a:solidFill>
                <a:cs typeface="Arial" charset="0"/>
              </a:rPr>
              <a:t>-Homeless</a:t>
            </a:r>
          </a:p>
          <a:p>
            <a:pPr algn="l"/>
            <a:r>
              <a:rPr lang="en-US" altLang="en-US" sz="1200" b="1" dirty="0" smtClean="0">
                <a:solidFill>
                  <a:srgbClr val="1F497D"/>
                </a:solidFill>
                <a:cs typeface="Arial" charset="0"/>
              </a:rPr>
              <a:t>-Clinic for underserved (DHP)</a:t>
            </a:r>
          </a:p>
          <a:p>
            <a:pPr algn="l"/>
            <a:r>
              <a:rPr lang="en-US" altLang="en-US" sz="1200" b="1" dirty="0" smtClean="0">
                <a:solidFill>
                  <a:srgbClr val="1F497D"/>
                </a:solidFill>
                <a:cs typeface="Arial" charset="0"/>
              </a:rPr>
              <a:t>-Dialysis centers</a:t>
            </a:r>
          </a:p>
          <a:p>
            <a:pPr algn="l"/>
            <a:endParaRPr lang="en-US" altLang="en-US" sz="2000" b="1" dirty="0">
              <a:solidFill>
                <a:srgbClr val="1F497D"/>
              </a:solidFill>
              <a:cs typeface="Arial" charset="0"/>
            </a:endParaRPr>
          </a:p>
        </p:txBody>
      </p:sp>
      <p:pic>
        <p:nvPicPr>
          <p:cNvPr id="101" name="Picture 7"/>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6208713" y="5041528"/>
            <a:ext cx="420506"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0"/>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640831" y="3019715"/>
            <a:ext cx="441958" cy="99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31"/>
          <p:cNvSpPr>
            <a:spLocks noChangeArrowheads="1"/>
          </p:cNvSpPr>
          <p:nvPr/>
        </p:nvSpPr>
        <p:spPr bwMode="auto">
          <a:xfrm>
            <a:off x="8012277" y="4456166"/>
            <a:ext cx="11578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3200" b="1" dirty="0" smtClean="0">
                <a:solidFill>
                  <a:srgbClr val="953735"/>
                </a:solidFill>
                <a:cs typeface="Arial" charset="0"/>
              </a:rPr>
              <a:t>1079</a:t>
            </a:r>
            <a:endParaRPr lang="en-US" altLang="en-US" sz="3200" b="1" dirty="0">
              <a:solidFill>
                <a:srgbClr val="953735"/>
              </a:solidFill>
              <a:cs typeface="Arial" charset="0"/>
            </a:endParaRPr>
          </a:p>
        </p:txBody>
      </p:sp>
      <p:sp>
        <p:nvSpPr>
          <p:cNvPr id="104" name="Rectangle 75"/>
          <p:cNvSpPr>
            <a:spLocks noChangeArrowheads="1"/>
          </p:cNvSpPr>
          <p:nvPr/>
        </p:nvSpPr>
        <p:spPr bwMode="auto">
          <a:xfrm>
            <a:off x="3640831" y="5139471"/>
            <a:ext cx="1905000" cy="1631216"/>
          </a:xfrm>
          <a:prstGeom prst="rect">
            <a:avLst/>
          </a:prstGeom>
          <a:solidFill>
            <a:srgbClr val="E1E478"/>
          </a:solidFill>
          <a:ln>
            <a:noFill/>
          </a:ln>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2000" b="1" dirty="0" smtClean="0">
                <a:solidFill>
                  <a:srgbClr val="1F497D"/>
                </a:solidFill>
                <a:cs typeface="Arial" charset="0"/>
              </a:rPr>
              <a:t>Community Roundtable</a:t>
            </a:r>
          </a:p>
          <a:p>
            <a:pPr algn="l"/>
            <a:r>
              <a:rPr lang="en-US" altLang="en-US" sz="1200" b="1" dirty="0" smtClean="0">
                <a:solidFill>
                  <a:srgbClr val="1F497D"/>
                </a:solidFill>
                <a:cs typeface="Arial" charset="0"/>
              </a:rPr>
              <a:t>-Nonprofit Partners</a:t>
            </a:r>
            <a:endParaRPr lang="en-US" altLang="en-US" sz="1200" b="1" dirty="0">
              <a:solidFill>
                <a:srgbClr val="1F497D"/>
              </a:solidFill>
              <a:cs typeface="Arial" charset="0"/>
            </a:endParaRPr>
          </a:p>
          <a:p>
            <a:pPr algn="l"/>
            <a:r>
              <a:rPr lang="en-US" altLang="en-US" sz="1200" b="1" dirty="0" smtClean="0">
                <a:solidFill>
                  <a:srgbClr val="1F497D"/>
                </a:solidFill>
                <a:cs typeface="Arial" charset="0"/>
              </a:rPr>
              <a:t>-Congregations</a:t>
            </a:r>
          </a:p>
          <a:p>
            <a:pPr algn="l"/>
            <a:r>
              <a:rPr lang="en-US" altLang="en-US" sz="1200" b="1" dirty="0" smtClean="0">
                <a:solidFill>
                  <a:srgbClr val="1F497D"/>
                </a:solidFill>
                <a:cs typeface="Arial" charset="0"/>
              </a:rPr>
              <a:t>-Connectors</a:t>
            </a:r>
          </a:p>
          <a:p>
            <a:pPr algn="l"/>
            <a:r>
              <a:rPr lang="en-US" altLang="en-US" sz="1200" b="1" dirty="0" smtClean="0">
                <a:solidFill>
                  <a:srgbClr val="1F497D"/>
                </a:solidFill>
                <a:cs typeface="Arial" charset="0"/>
              </a:rPr>
              <a:t>-Supporters of Health</a:t>
            </a:r>
          </a:p>
          <a:p>
            <a:pPr algn="l"/>
            <a:r>
              <a:rPr lang="en-US" altLang="en-US" sz="1200" b="1" dirty="0" smtClean="0">
                <a:solidFill>
                  <a:srgbClr val="1F497D"/>
                </a:solidFill>
                <a:cs typeface="Arial" charset="0"/>
              </a:rPr>
              <a:t>-Hospital departments</a:t>
            </a:r>
          </a:p>
        </p:txBody>
      </p:sp>
      <p:sp>
        <p:nvSpPr>
          <p:cNvPr id="106" name="Rectangle 75"/>
          <p:cNvSpPr>
            <a:spLocks noChangeArrowheads="1"/>
          </p:cNvSpPr>
          <p:nvPr/>
        </p:nvSpPr>
        <p:spPr bwMode="auto">
          <a:xfrm>
            <a:off x="244667" y="134799"/>
            <a:ext cx="18454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1200" b="1" dirty="0" smtClean="0">
                <a:solidFill>
                  <a:srgbClr val="1F497D"/>
                </a:solidFill>
                <a:cs typeface="Arial" charset="0"/>
              </a:rPr>
              <a:t>Alignment by denomination, county, or local ministerial affiliation</a:t>
            </a:r>
          </a:p>
          <a:p>
            <a:pPr algn="l"/>
            <a:r>
              <a:rPr lang="en-US" altLang="en-US" sz="1200" b="1" dirty="0" smtClean="0">
                <a:solidFill>
                  <a:srgbClr val="1F497D"/>
                </a:solidFill>
                <a:cs typeface="Arial" charset="0"/>
              </a:rPr>
              <a:t>– Network Builders</a:t>
            </a:r>
            <a:endParaRPr lang="en-US" altLang="en-US" sz="1200" b="1" dirty="0">
              <a:solidFill>
                <a:srgbClr val="1F497D"/>
              </a:solidFill>
              <a:cs typeface="Arial" charset="0"/>
            </a:endParaRPr>
          </a:p>
          <a:p>
            <a:pPr marL="171450" indent="-171450" algn="l">
              <a:buFontTx/>
              <a:buChar char="-"/>
            </a:pPr>
            <a:r>
              <a:rPr lang="en-US" altLang="en-US" sz="1200" b="1" dirty="0" smtClean="0">
                <a:solidFill>
                  <a:srgbClr val="1F497D"/>
                </a:solidFill>
                <a:cs typeface="Arial" charset="0"/>
              </a:rPr>
              <a:t>Patient Referral Pathway</a:t>
            </a:r>
          </a:p>
          <a:p>
            <a:pPr marL="171450" indent="-171450" algn="l">
              <a:buFontTx/>
              <a:buChar char="-"/>
            </a:pPr>
            <a:r>
              <a:rPr lang="en-US" altLang="en-US" sz="1200" b="1" dirty="0" smtClean="0">
                <a:solidFill>
                  <a:srgbClr val="1F497D"/>
                </a:solidFill>
                <a:cs typeface="Arial" charset="0"/>
              </a:rPr>
              <a:t>Build capacity of congregations</a:t>
            </a:r>
          </a:p>
        </p:txBody>
      </p:sp>
      <p:sp>
        <p:nvSpPr>
          <p:cNvPr id="108" name="Rectangle 84"/>
          <p:cNvSpPr>
            <a:spLocks noChangeArrowheads="1"/>
          </p:cNvSpPr>
          <p:nvPr/>
        </p:nvSpPr>
        <p:spPr bwMode="auto">
          <a:xfrm>
            <a:off x="1882756" y="3742677"/>
            <a:ext cx="10030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1400" b="1" dirty="0" smtClean="0">
                <a:solidFill>
                  <a:schemeClr val="tx2"/>
                </a:solidFill>
                <a:cs typeface="Arial" charset="0"/>
              </a:rPr>
              <a:t>Full-time staff</a:t>
            </a:r>
            <a:endParaRPr lang="en-US" altLang="en-US" sz="1400" b="1" dirty="0">
              <a:solidFill>
                <a:schemeClr val="tx2"/>
              </a:solidFill>
              <a:cs typeface="Arial" charset="0"/>
            </a:endParaRPr>
          </a:p>
        </p:txBody>
      </p:sp>
      <p:sp>
        <p:nvSpPr>
          <p:cNvPr id="109" name="Rectangle 84"/>
          <p:cNvSpPr>
            <a:spLocks noChangeArrowheads="1"/>
          </p:cNvSpPr>
          <p:nvPr/>
        </p:nvSpPr>
        <p:spPr bwMode="auto">
          <a:xfrm>
            <a:off x="2961289" y="2218176"/>
            <a:ext cx="10030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1200" b="1" dirty="0" smtClean="0">
                <a:solidFill>
                  <a:schemeClr val="tx2"/>
                </a:solidFill>
                <a:cs typeface="Arial" charset="0"/>
              </a:rPr>
              <a:t>Part-time contract staff</a:t>
            </a:r>
            <a:endParaRPr lang="en-US" altLang="en-US" sz="1200" b="1" dirty="0">
              <a:solidFill>
                <a:schemeClr val="tx2"/>
              </a:solidFill>
              <a:cs typeface="Arial" charset="0"/>
            </a:endParaRPr>
          </a:p>
        </p:txBody>
      </p:sp>
      <p:sp>
        <p:nvSpPr>
          <p:cNvPr id="110" name="Rectangle 75"/>
          <p:cNvSpPr>
            <a:spLocks noChangeArrowheads="1"/>
          </p:cNvSpPr>
          <p:nvPr/>
        </p:nvSpPr>
        <p:spPr bwMode="auto">
          <a:xfrm>
            <a:off x="5995289" y="743410"/>
            <a:ext cx="12678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1200" b="1" dirty="0" smtClean="0">
                <a:solidFill>
                  <a:srgbClr val="1F497D"/>
                </a:solidFill>
                <a:cs typeface="Arial" charset="0"/>
              </a:rPr>
              <a:t>Coordinate volunteer follow up and response</a:t>
            </a:r>
            <a:endParaRPr lang="en-US" altLang="en-US" sz="1200" b="1" dirty="0">
              <a:solidFill>
                <a:srgbClr val="1F497D"/>
              </a:solidFill>
              <a:cs typeface="Arial" charset="0"/>
            </a:endParaRPr>
          </a:p>
        </p:txBody>
      </p:sp>
      <p:sp>
        <p:nvSpPr>
          <p:cNvPr id="86" name="Rectangle 31"/>
          <p:cNvSpPr>
            <a:spLocks noChangeArrowheads="1"/>
          </p:cNvSpPr>
          <p:nvPr/>
        </p:nvSpPr>
        <p:spPr bwMode="auto">
          <a:xfrm>
            <a:off x="332465" y="2483117"/>
            <a:ext cx="7283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3600" b="1" dirty="0" smtClean="0">
                <a:solidFill>
                  <a:srgbClr val="953735"/>
                </a:solidFill>
                <a:cs typeface="Arial" charset="0"/>
              </a:rPr>
              <a:t>3+ </a:t>
            </a:r>
            <a:endParaRPr lang="en-US" altLang="en-US" sz="3600" b="1" dirty="0">
              <a:solidFill>
                <a:srgbClr val="953735"/>
              </a:solidFill>
              <a:cs typeface="Arial" charset="0"/>
            </a:endParaRPr>
          </a:p>
        </p:txBody>
      </p:sp>
      <p:sp>
        <p:nvSpPr>
          <p:cNvPr id="90" name="Rectangle 31"/>
          <p:cNvSpPr>
            <a:spLocks noChangeArrowheads="1"/>
          </p:cNvSpPr>
          <p:nvPr/>
        </p:nvSpPr>
        <p:spPr bwMode="auto">
          <a:xfrm>
            <a:off x="5586714" y="2727721"/>
            <a:ext cx="9931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l"/>
            <a:r>
              <a:rPr lang="en-US" altLang="en-US" sz="3600" b="1" dirty="0" smtClean="0">
                <a:solidFill>
                  <a:srgbClr val="953735"/>
                </a:solidFill>
                <a:cs typeface="Arial" charset="0"/>
              </a:rPr>
              <a:t>346 </a:t>
            </a:r>
            <a:endParaRPr lang="en-US" altLang="en-US" sz="3600" b="1" dirty="0">
              <a:solidFill>
                <a:srgbClr val="953735"/>
              </a:solidFill>
              <a:cs typeface="Arial" charset="0"/>
            </a:endParaRPr>
          </a:p>
        </p:txBody>
      </p:sp>
      <p:pic>
        <p:nvPicPr>
          <p:cNvPr id="92" name="Picture 7"/>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478049" y="4625665"/>
            <a:ext cx="4445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34811" y="5713724"/>
            <a:ext cx="1897767" cy="646331"/>
          </a:xfrm>
          <a:prstGeom prst="rect">
            <a:avLst/>
          </a:prstGeom>
          <a:noFill/>
        </p:spPr>
        <p:txBody>
          <a:bodyPr wrap="square" rtlCol="0">
            <a:spAutoFit/>
          </a:bodyPr>
          <a:lstStyle/>
          <a:p>
            <a:r>
              <a:rPr lang="en-US" dirty="0" smtClean="0">
                <a:latin typeface="Arial Black" panose="020B0A04020102020204" pitchFamily="34" charset="0"/>
              </a:rPr>
              <a:t>7 </a:t>
            </a:r>
            <a:r>
              <a:rPr lang="en-US" dirty="0" err="1" smtClean="0">
                <a:latin typeface="Arial Black" panose="020B0A04020102020204" pitchFamily="34" charset="0"/>
              </a:rPr>
              <a:t>FaithHealth</a:t>
            </a:r>
            <a:r>
              <a:rPr lang="en-US" dirty="0" smtClean="0">
                <a:latin typeface="Arial Black" panose="020B0A04020102020204" pitchFamily="34" charset="0"/>
              </a:rPr>
              <a:t> Fellows</a:t>
            </a:r>
            <a:endParaRPr lang="en-US" dirty="0">
              <a:latin typeface="Arial Black" panose="020B0A04020102020204" pitchFamily="34" charset="0"/>
            </a:endParaRPr>
          </a:p>
        </p:txBody>
      </p:sp>
      <p:pic>
        <p:nvPicPr>
          <p:cNvPr id="91" name="Picture 90" descr="C:\Users\tcutts\AppData\Local\Microsoft\Windows\Temporary Internet Files\Content.IE5\2US9Z9DS\christian-symbols[1].png"/>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8251825" y="107483"/>
            <a:ext cx="665480" cy="502920"/>
          </a:xfrm>
          <a:prstGeom prst="rect">
            <a:avLst/>
          </a:prstGeom>
          <a:noFill/>
          <a:ln>
            <a:noFill/>
          </a:ln>
        </p:spPr>
      </p:pic>
      <p:sp>
        <p:nvSpPr>
          <p:cNvPr id="2" name="TextBox 1"/>
          <p:cNvSpPr txBox="1"/>
          <p:nvPr/>
        </p:nvSpPr>
        <p:spPr>
          <a:xfrm>
            <a:off x="5638806" y="282750"/>
            <a:ext cx="2982114" cy="400110"/>
          </a:xfrm>
          <a:prstGeom prst="rect">
            <a:avLst/>
          </a:prstGeom>
          <a:noFill/>
        </p:spPr>
        <p:txBody>
          <a:bodyPr wrap="square" rtlCol="0">
            <a:spAutoFit/>
          </a:bodyPr>
          <a:lstStyle/>
          <a:p>
            <a:pPr algn="ctr"/>
            <a:r>
              <a:rPr lang="en-US" sz="2000" b="1" dirty="0" smtClean="0"/>
              <a:t>2024  Visiting Clergy</a:t>
            </a:r>
            <a:endParaRPr lang="en-US" sz="2000" b="1" dirty="0"/>
          </a:p>
        </p:txBody>
      </p:sp>
    </p:spTree>
    <p:extLst>
      <p:ext uri="{BB962C8B-B14F-4D97-AF65-F5344CB8AC3E}">
        <p14:creationId xmlns:p14="http://schemas.microsoft.com/office/powerpoint/2010/main" val="401837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FaithHealth:Forsyth County and WFBMC</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1880224"/>
              </p:ext>
            </p:extLst>
          </p:nvPr>
        </p:nvGraphicFramePr>
        <p:xfrm>
          <a:off x="549275" y="1600200"/>
          <a:ext cx="8042272" cy="2956560"/>
        </p:xfrm>
        <a:graphic>
          <a:graphicData uri="http://schemas.openxmlformats.org/drawingml/2006/table">
            <a:tbl>
              <a:tblPr firstRow="1" bandRow="1">
                <a:tableStyleId>{5C22544A-7EE6-4342-B048-85BDC9FD1C3A}</a:tableStyleId>
              </a:tblPr>
              <a:tblGrid>
                <a:gridCol w="904771">
                  <a:extLst>
                    <a:ext uri="{9D8B030D-6E8A-4147-A177-3AD203B41FA5}">
                      <a16:colId xmlns:a16="http://schemas.microsoft.com/office/drawing/2014/main" xmlns="" val="20000"/>
                    </a:ext>
                  </a:extLst>
                </a:gridCol>
                <a:gridCol w="734518">
                  <a:extLst>
                    <a:ext uri="{9D8B030D-6E8A-4147-A177-3AD203B41FA5}">
                      <a16:colId xmlns:a16="http://schemas.microsoft.com/office/drawing/2014/main" xmlns="" val="20001"/>
                    </a:ext>
                  </a:extLst>
                </a:gridCol>
                <a:gridCol w="1259174">
                  <a:extLst>
                    <a:ext uri="{9D8B030D-6E8A-4147-A177-3AD203B41FA5}">
                      <a16:colId xmlns:a16="http://schemas.microsoft.com/office/drawing/2014/main" xmlns="" val="20002"/>
                    </a:ext>
                  </a:extLst>
                </a:gridCol>
                <a:gridCol w="1122673">
                  <a:extLst>
                    <a:ext uri="{9D8B030D-6E8A-4147-A177-3AD203B41FA5}">
                      <a16:colId xmlns:a16="http://schemas.microsoft.com/office/drawing/2014/main" xmlns="" val="20003"/>
                    </a:ext>
                  </a:extLst>
                </a:gridCol>
                <a:gridCol w="1005284">
                  <a:extLst>
                    <a:ext uri="{9D8B030D-6E8A-4147-A177-3AD203B41FA5}">
                      <a16:colId xmlns:a16="http://schemas.microsoft.com/office/drawing/2014/main" xmlns="" val="20004"/>
                    </a:ext>
                  </a:extLst>
                </a:gridCol>
                <a:gridCol w="915046">
                  <a:extLst>
                    <a:ext uri="{9D8B030D-6E8A-4147-A177-3AD203B41FA5}">
                      <a16:colId xmlns:a16="http://schemas.microsoft.com/office/drawing/2014/main" xmlns="" val="20005"/>
                    </a:ext>
                  </a:extLst>
                </a:gridCol>
                <a:gridCol w="1095522">
                  <a:extLst>
                    <a:ext uri="{9D8B030D-6E8A-4147-A177-3AD203B41FA5}">
                      <a16:colId xmlns:a16="http://schemas.microsoft.com/office/drawing/2014/main" xmlns="" val="20006"/>
                    </a:ext>
                  </a:extLst>
                </a:gridCol>
                <a:gridCol w="1005284">
                  <a:extLst>
                    <a:ext uri="{9D8B030D-6E8A-4147-A177-3AD203B41FA5}">
                      <a16:colId xmlns:a16="http://schemas.microsoft.com/office/drawing/2014/main" xmlns="" val="20007"/>
                    </a:ext>
                  </a:extLst>
                </a:gridCol>
              </a:tblGrid>
              <a:tr h="370840">
                <a:tc>
                  <a:txBody>
                    <a:bodyPr/>
                    <a:lstStyle/>
                    <a:p>
                      <a:r>
                        <a:rPr lang="en-US" sz="1400" dirty="0" smtClean="0"/>
                        <a:t>Number of Beds </a:t>
                      </a:r>
                      <a:endParaRPr lang="en-US" sz="1400" dirty="0"/>
                    </a:p>
                  </a:txBody>
                  <a:tcPr/>
                </a:tc>
                <a:tc>
                  <a:txBody>
                    <a:bodyPr/>
                    <a:lstStyle/>
                    <a:p>
                      <a:r>
                        <a:rPr lang="en-US" sz="1400" dirty="0" smtClean="0"/>
                        <a:t>Level</a:t>
                      </a:r>
                      <a:r>
                        <a:rPr lang="en-US" sz="1400" baseline="0" dirty="0" smtClean="0"/>
                        <a:t> of Care</a:t>
                      </a:r>
                      <a:endParaRPr lang="en-US" sz="1400" dirty="0"/>
                    </a:p>
                  </a:txBody>
                  <a:tcPr/>
                </a:tc>
                <a:tc>
                  <a:txBody>
                    <a:bodyPr/>
                    <a:lstStyle/>
                    <a:p>
                      <a:r>
                        <a:rPr lang="en-US" sz="1400" dirty="0" smtClean="0"/>
                        <a:t>Competitors</a:t>
                      </a:r>
                      <a:r>
                        <a:rPr lang="en-US" sz="1400" baseline="0" dirty="0" smtClean="0"/>
                        <a:t> in Catchment Area </a:t>
                      </a:r>
                      <a:endParaRPr lang="en-US" sz="1400" dirty="0"/>
                    </a:p>
                  </a:txBody>
                  <a:tcPr/>
                </a:tc>
                <a:tc>
                  <a:txBody>
                    <a:bodyPr/>
                    <a:lstStyle/>
                    <a:p>
                      <a:r>
                        <a:rPr lang="en-US" sz="1400" dirty="0" smtClean="0"/>
                        <a:t>Payor</a:t>
                      </a:r>
                      <a:r>
                        <a:rPr lang="en-US" sz="1400" baseline="0" dirty="0" smtClean="0"/>
                        <a:t> Mix-2012</a:t>
                      </a:r>
                      <a:endParaRPr lang="en-US" sz="1400" dirty="0"/>
                    </a:p>
                  </a:txBody>
                  <a:tcPr/>
                </a:tc>
                <a:tc>
                  <a:txBody>
                    <a:bodyPr/>
                    <a:lstStyle/>
                    <a:p>
                      <a:r>
                        <a:rPr lang="en-US" sz="1400" dirty="0" smtClean="0"/>
                        <a:t>Self-Pay</a:t>
                      </a:r>
                      <a:r>
                        <a:rPr lang="en-US" sz="1400" baseline="0" dirty="0" smtClean="0"/>
                        <a:t> in 2012</a:t>
                      </a:r>
                      <a:endParaRPr lang="en-US" sz="1400" dirty="0"/>
                    </a:p>
                  </a:txBody>
                  <a:tcPr/>
                </a:tc>
                <a:tc>
                  <a:txBody>
                    <a:bodyPr/>
                    <a:lstStyle/>
                    <a:p>
                      <a:r>
                        <a:rPr lang="en-US" sz="1400" dirty="0" smtClean="0"/>
                        <a:t>Population</a:t>
                      </a:r>
                      <a:endParaRPr lang="en-US" sz="1400" dirty="0"/>
                    </a:p>
                  </a:txBody>
                  <a:tcPr/>
                </a:tc>
                <a:tc>
                  <a:txBody>
                    <a:bodyPr/>
                    <a:lstStyle/>
                    <a:p>
                      <a:r>
                        <a:rPr lang="en-US" sz="1400" dirty="0" smtClean="0"/>
                        <a:t># Congregations</a:t>
                      </a:r>
                      <a:endParaRPr lang="en-US" sz="1400" dirty="0"/>
                    </a:p>
                  </a:txBody>
                  <a:tcPr/>
                </a:tc>
                <a:tc>
                  <a:txBody>
                    <a:bodyPr/>
                    <a:lstStyle/>
                    <a:p>
                      <a:r>
                        <a:rPr lang="en-US" sz="1400" dirty="0" smtClean="0"/>
                        <a:t>% Penetration of Partner Congregations</a:t>
                      </a:r>
                      <a:endParaRPr lang="en-US" sz="1400" dirty="0"/>
                    </a:p>
                  </a:txBody>
                  <a:tcPr/>
                </a:tc>
                <a:extLst>
                  <a:ext uri="{0D108BD9-81ED-4DB2-BD59-A6C34878D82A}">
                    <a16:rowId xmlns:a16="http://schemas.microsoft.com/office/drawing/2014/main" xmlns="" val="10000"/>
                  </a:ext>
                </a:extLst>
              </a:tr>
              <a:tr h="370840">
                <a:tc>
                  <a:txBody>
                    <a:bodyPr/>
                    <a:lstStyle/>
                    <a:p>
                      <a:r>
                        <a:rPr lang="en-US" sz="1400" dirty="0" smtClean="0"/>
                        <a:t>1,104</a:t>
                      </a:r>
                      <a:endParaRPr lang="en-US" sz="1400" dirty="0"/>
                    </a:p>
                  </a:txBody>
                  <a:tcPr/>
                </a:tc>
                <a:tc>
                  <a:txBody>
                    <a:bodyPr/>
                    <a:lstStyle/>
                    <a:p>
                      <a:r>
                        <a:rPr lang="en-US" sz="1400" dirty="0" smtClean="0"/>
                        <a:t>Tertiary</a:t>
                      </a:r>
                      <a:endParaRPr lang="en-US" sz="1400" dirty="0"/>
                    </a:p>
                  </a:txBody>
                  <a:tcPr/>
                </a:tc>
                <a:tc>
                  <a:txBody>
                    <a:bodyPr/>
                    <a:lstStyle/>
                    <a:p>
                      <a:r>
                        <a:rPr lang="en-US" sz="1400" dirty="0" smtClean="0"/>
                        <a:t>1 in county </a:t>
                      </a:r>
                      <a:endParaRPr lang="en-US" sz="1400" dirty="0"/>
                    </a:p>
                  </a:txBody>
                  <a:tcPr/>
                </a:tc>
                <a:tc>
                  <a:txBody>
                    <a:bodyPr/>
                    <a:lstStyle/>
                    <a:p>
                      <a:r>
                        <a:rPr lang="en-US" sz="1400" kern="1200" dirty="0" smtClean="0">
                          <a:solidFill>
                            <a:schemeClr val="dk1"/>
                          </a:solidFill>
                          <a:effectLst/>
                          <a:latin typeface="+mn-lt"/>
                          <a:ea typeface="+mn-ea"/>
                          <a:cs typeface="+mn-cs"/>
                        </a:rPr>
                        <a:t>42% Medicare,</a:t>
                      </a:r>
                      <a:r>
                        <a:rPr lang="en-US" sz="1400" kern="1200" baseline="0" dirty="0" smtClean="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17% Medicaid, 29% 3</a:t>
                      </a:r>
                      <a:r>
                        <a:rPr lang="en-US" sz="1400" kern="1200" baseline="30000" dirty="0" smtClean="0">
                          <a:solidFill>
                            <a:schemeClr val="dk1"/>
                          </a:solidFill>
                          <a:effectLst/>
                          <a:latin typeface="+mn-lt"/>
                          <a:ea typeface="+mn-ea"/>
                          <a:cs typeface="+mn-cs"/>
                        </a:rPr>
                        <a:t>rd</a:t>
                      </a:r>
                      <a:r>
                        <a:rPr lang="en-US" sz="1400" kern="1200" dirty="0" smtClean="0">
                          <a:solidFill>
                            <a:schemeClr val="dk1"/>
                          </a:solidFill>
                          <a:effectLst/>
                          <a:latin typeface="+mn-lt"/>
                          <a:ea typeface="+mn-ea"/>
                          <a:cs typeface="+mn-cs"/>
                        </a:rPr>
                        <a:t> party, 7% Self-pay</a:t>
                      </a:r>
                      <a:endParaRPr lang="en-US" sz="1400" dirty="0"/>
                    </a:p>
                  </a:txBody>
                  <a:tcPr/>
                </a:tc>
                <a:tc>
                  <a:txBody>
                    <a:bodyPr/>
                    <a:lstStyle/>
                    <a:p>
                      <a:r>
                        <a:rPr lang="en-US" sz="1400" dirty="0" smtClean="0"/>
                        <a:t>$60,073,940</a:t>
                      </a:r>
                      <a:endParaRPr lang="en-US" sz="1400" dirty="0"/>
                    </a:p>
                  </a:txBody>
                  <a:tcPr/>
                </a:tc>
                <a:tc>
                  <a:txBody>
                    <a:bodyPr/>
                    <a:lstStyle/>
                    <a:p>
                      <a:r>
                        <a:rPr lang="en-US" sz="1400" dirty="0" smtClean="0"/>
                        <a:t>358,137</a:t>
                      </a:r>
                      <a:endParaRPr lang="en-US" sz="1400" dirty="0"/>
                    </a:p>
                  </a:txBody>
                  <a:tcPr/>
                </a:tc>
                <a:tc>
                  <a:txBody>
                    <a:bodyPr/>
                    <a:lstStyle/>
                    <a:p>
                      <a:r>
                        <a:rPr lang="en-US" sz="1400" dirty="0" smtClean="0"/>
                        <a:t>89</a:t>
                      </a:r>
                      <a:endParaRPr lang="en-US" sz="1400" dirty="0"/>
                    </a:p>
                  </a:txBody>
                  <a:tcPr/>
                </a:tc>
                <a:tc>
                  <a:txBody>
                    <a:bodyPr/>
                    <a:lstStyle/>
                    <a:p>
                      <a:r>
                        <a:rPr lang="en-US" sz="1400" dirty="0" smtClean="0"/>
                        <a:t>20%</a:t>
                      </a:r>
                      <a:endParaRPr lang="en-US" sz="1400" dirty="0"/>
                    </a:p>
                  </a:txBody>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549275" y="4861675"/>
            <a:ext cx="7050738" cy="646331"/>
          </a:xfrm>
          <a:prstGeom prst="rect">
            <a:avLst/>
          </a:prstGeom>
          <a:noFill/>
        </p:spPr>
        <p:txBody>
          <a:bodyPr wrap="square" rtlCol="0">
            <a:spAutoFit/>
          </a:bodyPr>
          <a:lstStyle/>
          <a:p>
            <a:r>
              <a:rPr lang="en-US" dirty="0" smtClean="0"/>
              <a:t>Forsyth County is  mostly urban (only 7% Rural)  and 45.7%  unchurched</a:t>
            </a:r>
            <a:endParaRPr lang="en-US" dirty="0"/>
          </a:p>
        </p:txBody>
      </p:sp>
      <p:pic>
        <p:nvPicPr>
          <p:cNvPr id="6" name="Picture 5" descr="cid:image001.png@01D1E35A.B9E5770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962731" y="5373304"/>
            <a:ext cx="2628816" cy="926284"/>
          </a:xfrm>
          <a:prstGeom prst="rect">
            <a:avLst/>
          </a:prstGeom>
          <a:noFill/>
          <a:ln>
            <a:noFill/>
          </a:ln>
        </p:spPr>
      </p:pic>
    </p:spTree>
    <p:extLst>
      <p:ext uri="{BB962C8B-B14F-4D97-AF65-F5344CB8AC3E}">
        <p14:creationId xmlns:p14="http://schemas.microsoft.com/office/powerpoint/2010/main" val="1386647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618117"/>
          </a:xfrm>
        </p:spPr>
        <p:txBody>
          <a:bodyPr/>
          <a:lstStyle/>
          <a:p>
            <a:r>
              <a:rPr lang="en-US" sz="3600" dirty="0" smtClean="0"/>
              <a:t>FaithHealth North Carolina Way: WFBMC Network Growth</a:t>
            </a:r>
            <a:br>
              <a:rPr lang="en-US" sz="3600" dirty="0" smtClean="0"/>
            </a:br>
            <a:endParaRPr lang="en-US" sz="3600" dirty="0"/>
          </a:p>
        </p:txBody>
      </p:sp>
      <p:sp>
        <p:nvSpPr>
          <p:cNvPr id="3" name="Content Placeholder 2"/>
          <p:cNvSpPr>
            <a:spLocks noGrp="1"/>
          </p:cNvSpPr>
          <p:nvPr>
            <p:ph idx="1"/>
          </p:nvPr>
        </p:nvSpPr>
        <p:spPr/>
        <p:txBody>
          <a:bodyPr>
            <a:normAutofit/>
          </a:bodyPr>
          <a:lstStyle/>
          <a:p>
            <a:pPr marL="349250" lvl="1" indent="0">
              <a:buNone/>
            </a:pPr>
            <a:endParaRPr lang="en-US" dirty="0" smtClean="0"/>
          </a:p>
          <a:p>
            <a:pPr marL="349250" lvl="1" indent="0">
              <a:buNone/>
            </a:pPr>
            <a:endParaRPr lang="en-US" dirty="0"/>
          </a:p>
        </p:txBody>
      </p:sp>
      <p:graphicFrame>
        <p:nvGraphicFramePr>
          <p:cNvPr id="4" name="Chart 3"/>
          <p:cNvGraphicFramePr/>
          <p:nvPr>
            <p:extLst>
              <p:ext uri="{D42A27DB-BD31-4B8C-83A1-F6EECF244321}">
                <p14:modId xmlns:p14="http://schemas.microsoft.com/office/powerpoint/2010/main" val="159733250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id:image001.png@01D1E35A.B9E5770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977725" y="5544139"/>
            <a:ext cx="2628816" cy="926284"/>
          </a:xfrm>
          <a:prstGeom prst="rect">
            <a:avLst/>
          </a:prstGeom>
          <a:noFill/>
          <a:ln>
            <a:noFill/>
          </a:ln>
        </p:spPr>
      </p:pic>
    </p:spTree>
    <p:extLst>
      <p:ext uri="{BB962C8B-B14F-4D97-AF65-F5344CB8AC3E}">
        <p14:creationId xmlns:p14="http://schemas.microsoft.com/office/powerpoint/2010/main" val="3398278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618117"/>
          </a:xfrm>
        </p:spPr>
        <p:txBody>
          <a:bodyPr/>
          <a:lstStyle/>
          <a:p>
            <a:r>
              <a:rPr lang="en-US" sz="3600" dirty="0" smtClean="0"/>
              <a:t>FaithHealth: WFBMC Connector Growth*</a:t>
            </a:r>
            <a:endParaRPr lang="en-US" sz="3600" dirty="0"/>
          </a:p>
        </p:txBody>
      </p:sp>
      <p:sp>
        <p:nvSpPr>
          <p:cNvPr id="3" name="Content Placeholder 2"/>
          <p:cNvSpPr>
            <a:spLocks noGrp="1"/>
          </p:cNvSpPr>
          <p:nvPr>
            <p:ph idx="1"/>
          </p:nvPr>
        </p:nvSpPr>
        <p:spPr/>
        <p:txBody>
          <a:bodyPr>
            <a:normAutofit/>
          </a:bodyPr>
          <a:lstStyle/>
          <a:p>
            <a:pPr marL="349250" lvl="1" indent="0">
              <a:buNone/>
            </a:pPr>
            <a:r>
              <a:rPr lang="en-US" dirty="0" smtClean="0"/>
              <a:t>12 Connectors (Forsyth, Yadkin, Davie)</a:t>
            </a:r>
            <a:endParaRPr lang="en-US" dirty="0"/>
          </a:p>
          <a:p>
            <a:pPr marL="349250" lvl="1" indent="0">
              <a:buNone/>
            </a:pPr>
            <a:r>
              <a:rPr lang="en-US" dirty="0" smtClean="0"/>
              <a:t>103 Congregations (89-Forsyth, 5-Yadkin, 9-Davie )</a:t>
            </a:r>
          </a:p>
          <a:p>
            <a:pPr marL="349250" lvl="1" indent="0">
              <a:buNone/>
            </a:pPr>
            <a:r>
              <a:rPr lang="en-US" dirty="0" smtClean="0"/>
              <a:t>54 Unique Volunteers</a:t>
            </a:r>
          </a:p>
          <a:p>
            <a:pPr marL="349250" lvl="1" indent="0">
              <a:buNone/>
            </a:pPr>
            <a:r>
              <a:rPr lang="en-US" dirty="0" smtClean="0"/>
              <a:t>2107 Volunteer training hours, 599 Participants</a:t>
            </a:r>
          </a:p>
          <a:p>
            <a:pPr marL="349250" lvl="1" indent="0">
              <a:buNone/>
            </a:pPr>
            <a:r>
              <a:rPr lang="en-US" dirty="0" smtClean="0"/>
              <a:t>811 Hours of Volunteer Caregiving Provided </a:t>
            </a:r>
          </a:p>
          <a:p>
            <a:pPr marL="349250" lvl="1" indent="0">
              <a:buNone/>
            </a:pPr>
            <a:r>
              <a:rPr lang="en-US" dirty="0" smtClean="0"/>
              <a:t>961 Caregiving Encounters </a:t>
            </a:r>
          </a:p>
          <a:p>
            <a:pPr marL="349250" lvl="1" indent="0">
              <a:buNone/>
            </a:pPr>
            <a:r>
              <a:rPr lang="en-US" dirty="0" smtClean="0"/>
              <a:t>Top Needs: Support, transportation, food, medication</a:t>
            </a:r>
          </a:p>
          <a:p>
            <a:pPr marL="349250" lvl="1" indent="0">
              <a:buNone/>
            </a:pPr>
            <a:r>
              <a:rPr lang="en-US" dirty="0" smtClean="0"/>
              <a:t> assistance</a:t>
            </a:r>
          </a:p>
          <a:p>
            <a:pPr marL="349250" lvl="1" indent="0">
              <a:buNone/>
            </a:pPr>
            <a:r>
              <a:rPr lang="en-US" sz="1600" dirty="0" smtClean="0"/>
              <a:t>*Cumulative count through Dec. 30, 2016 </a:t>
            </a:r>
            <a:endParaRPr lang="en-US" sz="1600" dirty="0"/>
          </a:p>
        </p:txBody>
      </p:sp>
      <p:pic>
        <p:nvPicPr>
          <p:cNvPr id="5" name="Picture 4" descr="cid:image001.png@01D1E35A.B9E5770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893982" y="5088491"/>
            <a:ext cx="2628816" cy="926284"/>
          </a:xfrm>
          <a:prstGeom prst="rect">
            <a:avLst/>
          </a:prstGeom>
          <a:noFill/>
          <a:ln>
            <a:noFill/>
          </a:ln>
        </p:spPr>
      </p:pic>
    </p:spTree>
    <p:extLst>
      <p:ext uri="{BB962C8B-B14F-4D97-AF65-F5344CB8AC3E}">
        <p14:creationId xmlns:p14="http://schemas.microsoft.com/office/powerpoint/2010/main" val="182472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FaithHealth: WFBMC and Forsyth County, FY12-15 Self-Pay Costs</a:t>
            </a:r>
            <a:endParaRPr lang="en-US" sz="3600" b="1" dirty="0"/>
          </a:p>
        </p:txBody>
      </p:sp>
      <p:sp>
        <p:nvSpPr>
          <p:cNvPr id="3" name="Content Placeholder 2"/>
          <p:cNvSpPr>
            <a:spLocks noGrp="1"/>
          </p:cNvSpPr>
          <p:nvPr>
            <p:ph idx="1"/>
          </p:nvPr>
        </p:nvSpPr>
        <p:spPr>
          <a:xfrm>
            <a:off x="549275" y="1607697"/>
            <a:ext cx="8042276" cy="4343400"/>
          </a:xfrm>
        </p:spPr>
        <p:txBody>
          <a:bodyPr/>
          <a:lstStyle/>
          <a:p>
            <a:pPr marL="349250" lvl="1" indent="0">
              <a:buNone/>
            </a:pPr>
            <a:endParaRPr lang="en-US" dirty="0"/>
          </a:p>
        </p:txBody>
      </p:sp>
      <p:pic>
        <p:nvPicPr>
          <p:cNvPr id="4" name="Picture 3"/>
          <p:cNvPicPr/>
          <p:nvPr/>
        </p:nvPicPr>
        <p:blipFill>
          <a:blip r:embed="rId2"/>
          <a:stretch>
            <a:fillRect/>
          </a:stretch>
        </p:blipFill>
        <p:spPr>
          <a:xfrm>
            <a:off x="744147" y="1727619"/>
            <a:ext cx="7680326" cy="4034850"/>
          </a:xfrm>
          <a:prstGeom prst="rect">
            <a:avLst/>
          </a:prstGeom>
        </p:spPr>
      </p:pic>
    </p:spTree>
    <p:extLst>
      <p:ext uri="{BB962C8B-B14F-4D97-AF65-F5344CB8AC3E}">
        <p14:creationId xmlns:p14="http://schemas.microsoft.com/office/powerpoint/2010/main" val="1372038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618117"/>
          </a:xfrm>
        </p:spPr>
        <p:txBody>
          <a:bodyPr/>
          <a:lstStyle/>
          <a:p>
            <a:r>
              <a:rPr lang="en-US" sz="3600" b="1" dirty="0" smtClean="0"/>
              <a:t>FaithHealth: WFBMC FY12-16 Self-Pay Costs, 5 Target Zips in Forsyth County</a:t>
            </a:r>
            <a:endParaRPr lang="en-US" sz="3600" b="1" dirty="0"/>
          </a:p>
        </p:txBody>
      </p:sp>
      <p:sp>
        <p:nvSpPr>
          <p:cNvPr id="3" name="Content Placeholder 2"/>
          <p:cNvSpPr>
            <a:spLocks noGrp="1"/>
          </p:cNvSpPr>
          <p:nvPr>
            <p:ph idx="1"/>
          </p:nvPr>
        </p:nvSpPr>
        <p:spPr/>
        <p:txBody>
          <a:bodyPr/>
          <a:lstStyle/>
          <a:p>
            <a:pPr marL="349250" lvl="1" indent="0">
              <a:buNone/>
            </a:pPr>
            <a:endParaRPr lang="en-US" dirty="0" smtClean="0"/>
          </a:p>
          <a:p>
            <a:pPr marL="349250" lvl="1" indent="0">
              <a:buNone/>
            </a:pPr>
            <a:endParaRPr lang="en-US" dirty="0"/>
          </a:p>
          <a:p>
            <a:pPr marL="349250" lvl="1" indent="0">
              <a:buNone/>
            </a:pPr>
            <a:endParaRPr lang="en-US" dirty="0" smtClean="0"/>
          </a:p>
          <a:p>
            <a:pPr marL="349250" lvl="1" indent="0">
              <a:buNone/>
            </a:pPr>
            <a:endParaRPr lang="en-US" dirty="0"/>
          </a:p>
          <a:p>
            <a:pPr marL="349250" lvl="1" indent="0">
              <a:buNone/>
            </a:pPr>
            <a:r>
              <a:rPr lang="en-US" dirty="0" smtClean="0"/>
              <a:t>: </a:t>
            </a:r>
            <a:endParaRPr lang="en-US" dirty="0"/>
          </a:p>
        </p:txBody>
      </p:sp>
      <p:graphicFrame>
        <p:nvGraphicFramePr>
          <p:cNvPr id="5" name="Table 4"/>
          <p:cNvGraphicFramePr>
            <a:graphicFrameLocks noGrp="1"/>
          </p:cNvGraphicFramePr>
          <p:nvPr/>
        </p:nvGraphicFramePr>
        <p:xfrm>
          <a:off x="549275" y="2084220"/>
          <a:ext cx="8042274" cy="4952700"/>
        </p:xfrm>
        <a:graphic>
          <a:graphicData uri="http://schemas.openxmlformats.org/drawingml/2006/table">
            <a:tbl>
              <a:tblPr firstRow="1" bandRow="1">
                <a:tableStyleId>{5C22544A-7EE6-4342-B048-85BDC9FD1C3A}</a:tableStyleId>
              </a:tblPr>
              <a:tblGrid>
                <a:gridCol w="1320181">
                  <a:extLst>
                    <a:ext uri="{9D8B030D-6E8A-4147-A177-3AD203B41FA5}">
                      <a16:colId xmlns:a16="http://schemas.microsoft.com/office/drawing/2014/main" xmlns="" val="20000"/>
                    </a:ext>
                  </a:extLst>
                </a:gridCol>
                <a:gridCol w="1323746">
                  <a:extLst>
                    <a:ext uri="{9D8B030D-6E8A-4147-A177-3AD203B41FA5}">
                      <a16:colId xmlns:a16="http://schemas.microsoft.com/office/drawing/2014/main" xmlns="" val="20001"/>
                    </a:ext>
                  </a:extLst>
                </a:gridCol>
                <a:gridCol w="1382912">
                  <a:extLst>
                    <a:ext uri="{9D8B030D-6E8A-4147-A177-3AD203B41FA5}">
                      <a16:colId xmlns:a16="http://schemas.microsoft.com/office/drawing/2014/main" xmlns="" val="20002"/>
                    </a:ext>
                  </a:extLst>
                </a:gridCol>
                <a:gridCol w="1252462">
                  <a:extLst>
                    <a:ext uri="{9D8B030D-6E8A-4147-A177-3AD203B41FA5}">
                      <a16:colId xmlns:a16="http://schemas.microsoft.com/office/drawing/2014/main" xmlns="" val="20003"/>
                    </a:ext>
                  </a:extLst>
                </a:gridCol>
                <a:gridCol w="1224661">
                  <a:extLst>
                    <a:ext uri="{9D8B030D-6E8A-4147-A177-3AD203B41FA5}">
                      <a16:colId xmlns:a16="http://schemas.microsoft.com/office/drawing/2014/main" xmlns="" val="20004"/>
                    </a:ext>
                  </a:extLst>
                </a:gridCol>
                <a:gridCol w="1538312">
                  <a:extLst>
                    <a:ext uri="{9D8B030D-6E8A-4147-A177-3AD203B41FA5}">
                      <a16:colId xmlns:a16="http://schemas.microsoft.com/office/drawing/2014/main" xmlns="" val="20005"/>
                    </a:ext>
                  </a:extLst>
                </a:gridCol>
              </a:tblGrid>
              <a:tr h="1322507">
                <a:tc>
                  <a:txBody>
                    <a:bodyPr/>
                    <a:lstStyle/>
                    <a:p>
                      <a:pPr marL="0" marR="0">
                        <a:lnSpc>
                          <a:spcPct val="115000"/>
                        </a:lnSpc>
                        <a:spcBef>
                          <a:spcPts val="0"/>
                        </a:spcBef>
                        <a:spcAft>
                          <a:spcPts val="0"/>
                        </a:spcAft>
                      </a:pPr>
                      <a:r>
                        <a:rPr lang="en-US" sz="1800" kern="1200">
                          <a:effectLst/>
                        </a:rPr>
                        <a:t>Fiscal Year</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Unique Patients (N)</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Total Cost ($)*</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Total Cost Per Encoun-</a:t>
                      </a:r>
                      <a:endParaRPr lang="en-US" sz="1100">
                        <a:effectLst/>
                      </a:endParaRPr>
                    </a:p>
                    <a:p>
                      <a:pPr marL="0" marR="0">
                        <a:lnSpc>
                          <a:spcPct val="115000"/>
                        </a:lnSpc>
                        <a:spcBef>
                          <a:spcPts val="0"/>
                        </a:spcBef>
                        <a:spcAft>
                          <a:spcPts val="0"/>
                        </a:spcAft>
                      </a:pPr>
                      <a:r>
                        <a:rPr lang="en-US" sz="1800" kern="1200">
                          <a:effectLst/>
                        </a:rPr>
                        <a:t>ter ($)</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Variable Cost Per </a:t>
                      </a:r>
                      <a:endParaRPr lang="en-US" sz="1100">
                        <a:effectLst/>
                      </a:endParaRPr>
                    </a:p>
                    <a:p>
                      <a:pPr marL="0" marR="0">
                        <a:lnSpc>
                          <a:spcPct val="115000"/>
                        </a:lnSpc>
                        <a:spcBef>
                          <a:spcPts val="0"/>
                        </a:spcBef>
                        <a:spcAft>
                          <a:spcPts val="0"/>
                        </a:spcAft>
                      </a:pPr>
                      <a:r>
                        <a:rPr lang="en-US" sz="1800" kern="1200">
                          <a:effectLst/>
                        </a:rPr>
                        <a:t>Encoun-</a:t>
                      </a:r>
                      <a:endParaRPr lang="en-US" sz="1100">
                        <a:effectLst/>
                      </a:endParaRPr>
                    </a:p>
                    <a:p>
                      <a:pPr marL="0" marR="0">
                        <a:lnSpc>
                          <a:spcPct val="115000"/>
                        </a:lnSpc>
                        <a:spcBef>
                          <a:spcPts val="0"/>
                        </a:spcBef>
                        <a:spcAft>
                          <a:spcPts val="0"/>
                        </a:spcAft>
                      </a:pPr>
                      <a:r>
                        <a:rPr lang="en-US" sz="1800" kern="1200">
                          <a:effectLst/>
                        </a:rPr>
                        <a:t>ter ($) </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Total Population</a:t>
                      </a:r>
                      <a:endParaRPr lang="en-US" sz="1100">
                        <a:effectLst/>
                        <a:latin typeface="Calibri"/>
                        <a:ea typeface="Calibri"/>
                        <a:cs typeface="Times New Roman"/>
                      </a:endParaRPr>
                    </a:p>
                  </a:txBody>
                  <a:tcPr marL="89359" marR="89359" marT="44679" marB="44679"/>
                </a:tc>
                <a:extLst>
                  <a:ext uri="{0D108BD9-81ED-4DB2-BD59-A6C34878D82A}">
                    <a16:rowId xmlns:a16="http://schemas.microsoft.com/office/drawing/2014/main" xmlns="" val="10000"/>
                  </a:ext>
                </a:extLst>
              </a:tr>
              <a:tr h="397646">
                <a:tc>
                  <a:txBody>
                    <a:bodyPr/>
                    <a:lstStyle/>
                    <a:p>
                      <a:pPr marL="0" marR="0">
                        <a:lnSpc>
                          <a:spcPct val="115000"/>
                        </a:lnSpc>
                        <a:spcBef>
                          <a:spcPts val="0"/>
                        </a:spcBef>
                        <a:spcAft>
                          <a:spcPts val="0"/>
                        </a:spcAft>
                      </a:pPr>
                      <a:r>
                        <a:rPr lang="en-US" sz="1800" kern="1200">
                          <a:effectLst/>
                        </a:rPr>
                        <a:t>FY12</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11,661</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18,552,721</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490</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202</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175,551</a:t>
                      </a:r>
                      <a:endParaRPr lang="en-US" sz="1100">
                        <a:effectLst/>
                        <a:latin typeface="Calibri"/>
                        <a:ea typeface="Calibri"/>
                        <a:cs typeface="Times New Roman"/>
                      </a:endParaRPr>
                    </a:p>
                  </a:txBody>
                  <a:tcPr marL="89359" marR="89359" marT="44679" marB="44679"/>
                </a:tc>
                <a:extLst>
                  <a:ext uri="{0D108BD9-81ED-4DB2-BD59-A6C34878D82A}">
                    <a16:rowId xmlns:a16="http://schemas.microsoft.com/office/drawing/2014/main" xmlns="" val="10001"/>
                  </a:ext>
                </a:extLst>
              </a:tr>
              <a:tr h="397646">
                <a:tc>
                  <a:txBody>
                    <a:bodyPr/>
                    <a:lstStyle/>
                    <a:p>
                      <a:pPr marL="0" marR="0">
                        <a:lnSpc>
                          <a:spcPct val="115000"/>
                        </a:lnSpc>
                        <a:spcBef>
                          <a:spcPts val="0"/>
                        </a:spcBef>
                        <a:spcAft>
                          <a:spcPts val="0"/>
                        </a:spcAft>
                      </a:pPr>
                      <a:r>
                        <a:rPr lang="en-US" sz="1800" kern="1200">
                          <a:effectLst/>
                        </a:rPr>
                        <a:t>FY13</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13,456</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19,954,359</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492</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201</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176,938</a:t>
                      </a:r>
                      <a:endParaRPr lang="en-US" sz="1100">
                        <a:effectLst/>
                        <a:latin typeface="Calibri"/>
                        <a:ea typeface="Calibri"/>
                        <a:cs typeface="Times New Roman"/>
                      </a:endParaRPr>
                    </a:p>
                  </a:txBody>
                  <a:tcPr marL="89359" marR="89359" marT="44679" marB="44679"/>
                </a:tc>
                <a:extLst>
                  <a:ext uri="{0D108BD9-81ED-4DB2-BD59-A6C34878D82A}">
                    <a16:rowId xmlns:a16="http://schemas.microsoft.com/office/drawing/2014/main" xmlns="" val="10002"/>
                  </a:ext>
                </a:extLst>
              </a:tr>
              <a:tr h="397646">
                <a:tc>
                  <a:txBody>
                    <a:bodyPr/>
                    <a:lstStyle/>
                    <a:p>
                      <a:pPr marL="0" marR="0">
                        <a:lnSpc>
                          <a:spcPct val="115000"/>
                        </a:lnSpc>
                        <a:spcBef>
                          <a:spcPts val="0"/>
                        </a:spcBef>
                        <a:spcAft>
                          <a:spcPts val="0"/>
                        </a:spcAft>
                      </a:pPr>
                      <a:r>
                        <a:rPr lang="en-US" sz="1800" kern="1200">
                          <a:effectLst/>
                        </a:rPr>
                        <a:t>FY14</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12,510</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17,924,637</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461</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193</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178,324</a:t>
                      </a:r>
                      <a:endParaRPr lang="en-US" sz="1100">
                        <a:effectLst/>
                        <a:latin typeface="Calibri"/>
                        <a:ea typeface="Calibri"/>
                        <a:cs typeface="Times New Roman"/>
                      </a:endParaRPr>
                    </a:p>
                  </a:txBody>
                  <a:tcPr marL="89359" marR="89359" marT="44679" marB="44679"/>
                </a:tc>
                <a:extLst>
                  <a:ext uri="{0D108BD9-81ED-4DB2-BD59-A6C34878D82A}">
                    <a16:rowId xmlns:a16="http://schemas.microsoft.com/office/drawing/2014/main" xmlns="" val="10003"/>
                  </a:ext>
                </a:extLst>
              </a:tr>
              <a:tr h="397646">
                <a:tc>
                  <a:txBody>
                    <a:bodyPr/>
                    <a:lstStyle/>
                    <a:p>
                      <a:pPr marL="0" marR="0">
                        <a:lnSpc>
                          <a:spcPct val="115000"/>
                        </a:lnSpc>
                        <a:spcBef>
                          <a:spcPts val="0"/>
                        </a:spcBef>
                        <a:spcAft>
                          <a:spcPts val="0"/>
                        </a:spcAft>
                      </a:pPr>
                      <a:r>
                        <a:rPr lang="en-US" sz="1800" kern="1200">
                          <a:effectLst/>
                        </a:rPr>
                        <a:t>FY15</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12,218</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17,512,262</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489</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200</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179,722</a:t>
                      </a:r>
                      <a:endParaRPr lang="en-US" sz="1100">
                        <a:effectLst/>
                        <a:latin typeface="Calibri"/>
                        <a:ea typeface="Calibri"/>
                        <a:cs typeface="Times New Roman"/>
                      </a:endParaRPr>
                    </a:p>
                  </a:txBody>
                  <a:tcPr marL="89359" marR="89359" marT="44679" marB="44679"/>
                </a:tc>
                <a:extLst>
                  <a:ext uri="{0D108BD9-81ED-4DB2-BD59-A6C34878D82A}">
                    <a16:rowId xmlns:a16="http://schemas.microsoft.com/office/drawing/2014/main" xmlns="" val="10004"/>
                  </a:ext>
                </a:extLst>
              </a:tr>
              <a:tr h="397646">
                <a:tc>
                  <a:txBody>
                    <a:bodyPr/>
                    <a:lstStyle/>
                    <a:p>
                      <a:pPr marL="0" marR="0">
                        <a:lnSpc>
                          <a:spcPct val="115000"/>
                        </a:lnSpc>
                        <a:spcBef>
                          <a:spcPts val="0"/>
                        </a:spcBef>
                        <a:spcAft>
                          <a:spcPts val="0"/>
                        </a:spcAft>
                      </a:pPr>
                      <a:r>
                        <a:rPr lang="en-US" sz="1800" kern="1200">
                          <a:effectLst/>
                        </a:rPr>
                        <a:t>FY16</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12,212</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16,654,021</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500</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a:effectLst/>
                        </a:rPr>
                        <a:t>178</a:t>
                      </a:r>
                      <a:endParaRPr lang="en-US" sz="1100">
                        <a:effectLst/>
                        <a:latin typeface="Calibri"/>
                        <a:ea typeface="Calibri"/>
                        <a:cs typeface="Times New Roman"/>
                      </a:endParaRPr>
                    </a:p>
                  </a:txBody>
                  <a:tcPr marL="89359" marR="89359" marT="44679" marB="44679"/>
                </a:tc>
                <a:tc>
                  <a:txBody>
                    <a:bodyPr/>
                    <a:lstStyle/>
                    <a:p>
                      <a:pPr marL="0" marR="0">
                        <a:lnSpc>
                          <a:spcPct val="115000"/>
                        </a:lnSpc>
                        <a:spcBef>
                          <a:spcPts val="0"/>
                        </a:spcBef>
                        <a:spcAft>
                          <a:spcPts val="0"/>
                        </a:spcAft>
                      </a:pPr>
                      <a:r>
                        <a:rPr lang="en-US" sz="1800" kern="1200" dirty="0">
                          <a:effectLst/>
                        </a:rPr>
                        <a:t>177,634</a:t>
                      </a:r>
                      <a:endParaRPr lang="en-US" sz="1100" dirty="0">
                        <a:effectLst/>
                        <a:latin typeface="Calibri"/>
                        <a:ea typeface="Calibri"/>
                        <a:cs typeface="Times New Roman"/>
                      </a:endParaRPr>
                    </a:p>
                  </a:txBody>
                  <a:tcPr marL="89359" marR="89359" marT="44679" marB="44679"/>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754179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618117"/>
          </a:xfrm>
        </p:spPr>
        <p:txBody>
          <a:bodyPr/>
          <a:lstStyle/>
          <a:p>
            <a:r>
              <a:rPr lang="en-US" sz="3600" b="1" dirty="0" smtClean="0"/>
              <a:t>FaithHealth: WFBMC Media, Peer and Other Organizational  Recognition</a:t>
            </a:r>
            <a:endParaRPr lang="en-US" sz="3600" b="1" dirty="0"/>
          </a:p>
        </p:txBody>
      </p:sp>
      <p:sp>
        <p:nvSpPr>
          <p:cNvPr id="3" name="Content Placeholder 2"/>
          <p:cNvSpPr>
            <a:spLocks noGrp="1"/>
          </p:cNvSpPr>
          <p:nvPr>
            <p:ph idx="1"/>
          </p:nvPr>
        </p:nvSpPr>
        <p:spPr>
          <a:xfrm>
            <a:off x="549275" y="1450300"/>
            <a:ext cx="8042276" cy="4343400"/>
          </a:xfrm>
        </p:spPr>
        <p:txBody>
          <a:bodyPr>
            <a:normAutofit lnSpcReduction="10000"/>
          </a:bodyPr>
          <a:lstStyle/>
          <a:p>
            <a:pPr marL="349250" lvl="1" indent="0">
              <a:buNone/>
            </a:pPr>
            <a:endParaRPr lang="en-US" dirty="0"/>
          </a:p>
          <a:p>
            <a:pPr marL="349250" lvl="1" indent="0">
              <a:buNone/>
            </a:pPr>
            <a:r>
              <a:rPr lang="en-US" b="1" dirty="0" smtClean="0"/>
              <a:t>Institute of Medicine:</a:t>
            </a:r>
          </a:p>
          <a:p>
            <a:pPr marL="349250" lvl="1" indent="0">
              <a:buNone/>
            </a:pPr>
            <a:r>
              <a:rPr lang="en-US" dirty="0" smtClean="0"/>
              <a:t>	Population Health Management Roundtable Member; </a:t>
            </a:r>
          </a:p>
          <a:p>
            <a:pPr marL="349250" lvl="1" indent="0">
              <a:buNone/>
            </a:pPr>
            <a:r>
              <a:rPr lang="en-US" dirty="0"/>
              <a:t>	</a:t>
            </a:r>
            <a:r>
              <a:rPr lang="en-US" dirty="0" smtClean="0"/>
              <a:t>Discussion Paper published in Dec. 2015 </a:t>
            </a:r>
          </a:p>
          <a:p>
            <a:pPr marL="349250" lvl="1" indent="0">
              <a:buNone/>
            </a:pPr>
            <a:r>
              <a:rPr lang="en-US" b="1" dirty="0" smtClean="0"/>
              <a:t>Stakeholder Health:</a:t>
            </a:r>
          </a:p>
          <a:p>
            <a:pPr marL="349250" lvl="1" indent="0">
              <a:buNone/>
            </a:pPr>
            <a:r>
              <a:rPr lang="en-US" b="1" dirty="0"/>
              <a:t>	</a:t>
            </a:r>
            <a:r>
              <a:rPr lang="en-US" dirty="0" smtClean="0"/>
              <a:t>Many sites featured in  recently published book, supported by RWJF:  </a:t>
            </a:r>
            <a:r>
              <a:rPr lang="en-US" i="1" dirty="0" smtClean="0"/>
              <a:t>Stakeholder Heath: Insights from New Systems of Health </a:t>
            </a:r>
          </a:p>
          <a:p>
            <a:pPr marL="349250" lvl="1" indent="0">
              <a:buNone/>
            </a:pPr>
            <a:r>
              <a:rPr lang="en-US" b="1" dirty="0" smtClean="0"/>
              <a:t>Media:</a:t>
            </a:r>
          </a:p>
          <a:p>
            <a:pPr marL="349250" lvl="1" indent="0">
              <a:buNone/>
            </a:pPr>
            <a:r>
              <a:rPr lang="en-US" dirty="0" smtClean="0"/>
              <a:t>	Numerous articles published in local  newspapers, radio interviews locally, interviews with local and national groups, write ups in various PHM white papers </a:t>
            </a:r>
          </a:p>
          <a:p>
            <a:pPr marL="349250" lvl="1" indent="0">
              <a:buNone/>
            </a:pPr>
            <a:endParaRPr lang="en-US" dirty="0" smtClean="0"/>
          </a:p>
        </p:txBody>
      </p:sp>
      <p:pic>
        <p:nvPicPr>
          <p:cNvPr id="5" name="Picture 4" descr="cid:image001.png@01D1E35A.B9E5770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962735" y="5771216"/>
            <a:ext cx="2628816" cy="926284"/>
          </a:xfrm>
          <a:prstGeom prst="rect">
            <a:avLst/>
          </a:prstGeom>
          <a:noFill/>
          <a:ln>
            <a:noFill/>
          </a:ln>
        </p:spPr>
      </p:pic>
    </p:spTree>
    <p:extLst>
      <p:ext uri="{BB962C8B-B14F-4D97-AF65-F5344CB8AC3E}">
        <p14:creationId xmlns:p14="http://schemas.microsoft.com/office/powerpoint/2010/main" val="2527878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618117"/>
          </a:xfrm>
        </p:spPr>
        <p:txBody>
          <a:bodyPr/>
          <a:lstStyle/>
          <a:p>
            <a:r>
              <a:rPr lang="en-US" sz="3600" b="1" dirty="0" smtClean="0"/>
              <a:t>WFBMC Continued Allocation of Resources</a:t>
            </a:r>
            <a:r>
              <a:rPr lang="en-US" sz="3600" dirty="0" smtClean="0"/>
              <a:t/>
            </a:r>
            <a:br>
              <a:rPr lang="en-US" sz="3600" dirty="0" smtClean="0"/>
            </a:br>
            <a:endParaRPr lang="en-US" sz="3600" dirty="0"/>
          </a:p>
        </p:txBody>
      </p:sp>
      <p:sp>
        <p:nvSpPr>
          <p:cNvPr id="3" name="Content Placeholder 2"/>
          <p:cNvSpPr>
            <a:spLocks noGrp="1"/>
          </p:cNvSpPr>
          <p:nvPr>
            <p:ph idx="1"/>
          </p:nvPr>
        </p:nvSpPr>
        <p:spPr>
          <a:xfrm>
            <a:off x="549275" y="1450300"/>
            <a:ext cx="8042276" cy="4343400"/>
          </a:xfrm>
        </p:spPr>
        <p:txBody>
          <a:bodyPr>
            <a:normAutofit lnSpcReduction="10000"/>
          </a:bodyPr>
          <a:lstStyle/>
          <a:p>
            <a:pPr lvl="1"/>
            <a:r>
              <a:rPr lang="en-US" dirty="0" smtClean="0"/>
              <a:t>Director of Community Engagement and 6 Supporters of Health Positions transferred from Foundation funded to regular staff positions in operational budget (FY16)</a:t>
            </a:r>
          </a:p>
          <a:p>
            <a:pPr lvl="1"/>
            <a:endParaRPr lang="en-US" dirty="0" smtClean="0"/>
          </a:p>
          <a:p>
            <a:pPr lvl="1"/>
            <a:endParaRPr lang="en-US" dirty="0"/>
          </a:p>
          <a:p>
            <a:pPr lvl="1"/>
            <a:r>
              <a:rPr lang="en-US" dirty="0" smtClean="0"/>
              <a:t>WF Foundation allocation to </a:t>
            </a:r>
            <a:r>
              <a:rPr lang="en-US" dirty="0" err="1" smtClean="0"/>
              <a:t>FaithHealth</a:t>
            </a:r>
            <a:r>
              <a:rPr lang="en-US" dirty="0" smtClean="0"/>
              <a:t> approved by the Board on November 1, 2016 for another 5 year funding cycle, starting in FY17</a:t>
            </a:r>
          </a:p>
          <a:p>
            <a:pPr lvl="1"/>
            <a:endParaRPr lang="en-US" dirty="0" smtClean="0"/>
          </a:p>
          <a:p>
            <a:pPr lvl="1"/>
            <a:endParaRPr lang="en-US" dirty="0"/>
          </a:p>
          <a:p>
            <a:pPr lvl="1"/>
            <a:r>
              <a:rPr lang="en-US" dirty="0" smtClean="0"/>
              <a:t>Work continues to attract grant funding</a:t>
            </a:r>
          </a:p>
          <a:p>
            <a:pPr marL="349250" lvl="1" indent="0">
              <a:buNone/>
            </a:pPr>
            <a:endParaRPr lang="en-US" dirty="0"/>
          </a:p>
          <a:p>
            <a:pPr marL="349250" lvl="1" indent="0">
              <a:buNone/>
            </a:pPr>
            <a:endParaRPr lang="en-US" dirty="0" smtClean="0"/>
          </a:p>
          <a:p>
            <a:pPr marL="349250" lvl="1" indent="0">
              <a:buNone/>
            </a:pPr>
            <a:endParaRPr lang="en-US" dirty="0"/>
          </a:p>
          <a:p>
            <a:pPr marL="349250" lvl="1" indent="0">
              <a:buNone/>
            </a:pPr>
            <a:endParaRPr lang="en-US" dirty="0" smtClean="0"/>
          </a:p>
        </p:txBody>
      </p:sp>
      <p:pic>
        <p:nvPicPr>
          <p:cNvPr id="5" name="Picture 4" descr="cid:image001.png@01D1E35A.B9E5770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215380" y="5746017"/>
            <a:ext cx="2628816" cy="926284"/>
          </a:xfrm>
          <a:prstGeom prst="rect">
            <a:avLst/>
          </a:prstGeom>
          <a:noFill/>
          <a:ln>
            <a:noFill/>
          </a:ln>
        </p:spPr>
      </p:pic>
    </p:spTree>
    <p:extLst>
      <p:ext uri="{BB962C8B-B14F-4D97-AF65-F5344CB8AC3E}">
        <p14:creationId xmlns:p14="http://schemas.microsoft.com/office/powerpoint/2010/main" val="324844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3001"/>
            <a:ext cx="4724400" cy="172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subTitle" idx="1"/>
          </p:nvPr>
        </p:nvSpPr>
        <p:spPr>
          <a:xfrm>
            <a:off x="1371600" y="3429000"/>
            <a:ext cx="6019800" cy="1752600"/>
          </a:xfrm>
          <a:prstGeom prst="rect">
            <a:avLst/>
          </a:prstGeom>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accent4">
                    <a:lumMod val="50000"/>
                  </a:schemeClr>
                </a:solidFill>
                <a:effectLst/>
                <a:uLnTx/>
                <a:uFillTx/>
                <a:latin typeface="CG Times" pitchFamily="18" charset="0"/>
              </a:rPr>
              <a:t>Partnered with and Changing Lives Through</a:t>
            </a:r>
            <a:r>
              <a:rPr kumimoji="0" lang="en-US" sz="1800" b="0" i="0" u="none" strike="noStrike" kern="0" cap="none" spc="0" normalizeH="0" baseline="0" noProof="0" dirty="0" smtClean="0">
                <a:ln>
                  <a:noFill/>
                </a:ln>
                <a:solidFill>
                  <a:schemeClr val="accent4">
                    <a:lumMod val="50000"/>
                  </a:schemeClr>
                </a:solidFill>
                <a:effectLst/>
                <a:uLnTx/>
                <a:uFillTx/>
                <a:latin typeface="CG Times" pitchFamily="18" charset="0"/>
              </a:rPr>
              <a:t/>
            </a:r>
            <a:br>
              <a:rPr kumimoji="0" lang="en-US" sz="1800" b="0" i="0" u="none" strike="noStrike" kern="0" cap="none" spc="0" normalizeH="0" baseline="0" noProof="0" dirty="0" smtClean="0">
                <a:ln>
                  <a:noFill/>
                </a:ln>
                <a:solidFill>
                  <a:schemeClr val="accent4">
                    <a:lumMod val="50000"/>
                  </a:schemeClr>
                </a:solidFill>
                <a:effectLst/>
                <a:uLnTx/>
                <a:uFillTx/>
                <a:latin typeface="CG Times" pitchFamily="18" charset="0"/>
              </a:rPr>
            </a:br>
            <a:r>
              <a:rPr kumimoji="0" lang="en-US" sz="1800" b="0" i="0" u="none" strike="noStrike" kern="0" cap="none" spc="0" normalizeH="0" baseline="0" noProof="0" dirty="0">
                <a:ln>
                  <a:noFill/>
                </a:ln>
                <a:solidFill>
                  <a:sysClr val="windowText" lastClr="000000"/>
                </a:solidFill>
                <a:effectLst/>
                <a:uLnTx/>
                <a:uFillTx/>
                <a:latin typeface="CG Times" pitchFamily="18" charset="0"/>
              </a:rPr>
              <a:t/>
            </a:r>
            <a:br>
              <a:rPr kumimoji="0" lang="en-US" sz="1800" b="0" i="0" u="none" strike="noStrike" kern="0" cap="none" spc="0" normalizeH="0" baseline="0" noProof="0" dirty="0">
                <a:ln>
                  <a:noFill/>
                </a:ln>
                <a:solidFill>
                  <a:sysClr val="windowText" lastClr="000000"/>
                </a:solidFill>
                <a:effectLst/>
                <a:uLnTx/>
                <a:uFillTx/>
                <a:latin typeface="CG Times" pitchFamily="18" charset="0"/>
              </a:rPr>
            </a:br>
            <a:r>
              <a:rPr kumimoji="0" lang="en-US" sz="6600" b="0" i="0" u="none" strike="noStrike" kern="0" cap="none" spc="0" normalizeH="0" baseline="0" noProof="0" dirty="0" smtClean="0">
                <a:ln>
                  <a:noFill/>
                </a:ln>
                <a:solidFill>
                  <a:schemeClr val="accent4">
                    <a:lumMod val="50000"/>
                  </a:schemeClr>
                </a:solidFill>
                <a:effectLst/>
                <a:uLnTx/>
                <a:uFillTx/>
                <a:latin typeface="CG Times" pitchFamily="18" charset="0"/>
              </a:rPr>
              <a:t>FaithHealth</a:t>
            </a:r>
            <a:r>
              <a:rPr kumimoji="0" lang="en-US" sz="6600" b="1" i="0" u="none" strike="noStrike" kern="0" cap="none" spc="0" normalizeH="0" baseline="0" noProof="0" dirty="0" smtClean="0">
                <a:ln>
                  <a:noFill/>
                </a:ln>
                <a:solidFill>
                  <a:srgbClr val="AE8A1E"/>
                </a:solidFill>
                <a:effectLst/>
                <a:uLnTx/>
                <a:uFillTx/>
                <a:latin typeface="CG Times" pitchFamily="18" charset="0"/>
              </a:rPr>
              <a:t>NC</a:t>
            </a:r>
            <a:r>
              <a:rPr kumimoji="0" lang="en-US" sz="7200" b="1" i="0" u="none" strike="noStrike" kern="0" cap="none" spc="0" normalizeH="0" baseline="0" noProof="0" dirty="0" smtClean="0">
                <a:ln>
                  <a:noFill/>
                </a:ln>
                <a:solidFill>
                  <a:srgbClr val="AE8A1E"/>
                </a:solidFill>
                <a:effectLst/>
                <a:uLnTx/>
                <a:uFillTx/>
                <a:latin typeface="CG Times" pitchFamily="18" charset="0"/>
              </a:rPr>
              <a:t/>
            </a:r>
            <a:br>
              <a:rPr kumimoji="0" lang="en-US" sz="7200" b="1" i="0" u="none" strike="noStrike" kern="0" cap="none" spc="0" normalizeH="0" baseline="0" noProof="0" dirty="0" smtClean="0">
                <a:ln>
                  <a:noFill/>
                </a:ln>
                <a:solidFill>
                  <a:srgbClr val="AE8A1E"/>
                </a:solidFill>
                <a:effectLst/>
                <a:uLnTx/>
                <a:uFillTx/>
                <a:latin typeface="CG Times" pitchFamily="18" charset="0"/>
              </a:rPr>
            </a:br>
            <a:endParaRPr kumimoji="0" lang="en-US" sz="1800" b="1" i="0" u="none" strike="noStrike" kern="0" cap="none" spc="0" normalizeH="0" baseline="0" noProof="0" dirty="0">
              <a:ln>
                <a:noFill/>
              </a:ln>
              <a:solidFill>
                <a:srgbClr val="AE8A1E"/>
              </a:solidFill>
              <a:effectLst/>
              <a:uLnTx/>
              <a:uFillTx/>
              <a:latin typeface="CG Times" pitchFamily="18" charset="0"/>
            </a:endParaRPr>
          </a:p>
        </p:txBody>
      </p:sp>
    </p:spTree>
    <p:extLst>
      <p:ext uri="{BB962C8B-B14F-4D97-AF65-F5344CB8AC3E}">
        <p14:creationId xmlns:p14="http://schemas.microsoft.com/office/powerpoint/2010/main" val="3390355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76200"/>
            <a:ext cx="71628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77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1794"/>
          </a:xfrm>
        </p:spPr>
        <p:txBody>
          <a:bodyPr/>
          <a:lstStyle/>
          <a:p>
            <a:r>
              <a:rPr lang="en-US" dirty="0" smtClean="0"/>
              <a:t>Presenters</a:t>
            </a:r>
            <a:endParaRPr lang="en-US" dirty="0"/>
          </a:p>
        </p:txBody>
      </p:sp>
      <p:sp>
        <p:nvSpPr>
          <p:cNvPr id="3" name="Content Placeholder 2"/>
          <p:cNvSpPr>
            <a:spLocks noGrp="1"/>
          </p:cNvSpPr>
          <p:nvPr>
            <p:ph idx="1"/>
          </p:nvPr>
        </p:nvSpPr>
        <p:spPr>
          <a:xfrm>
            <a:off x="549275" y="959370"/>
            <a:ext cx="8042276" cy="5516381"/>
          </a:xfrm>
        </p:spPr>
        <p:txBody>
          <a:bodyPr>
            <a:normAutofit lnSpcReduction="10000"/>
          </a:bodyPr>
          <a:lstStyle/>
          <a:p>
            <a:r>
              <a:rPr lang="en-US" sz="1800" b="1" dirty="0" smtClean="0"/>
              <a:t>Gary </a:t>
            </a:r>
            <a:r>
              <a:rPr lang="en-US" sz="1800" b="1" dirty="0"/>
              <a:t>Gunderson, MDiv, DMin</a:t>
            </a:r>
            <a:r>
              <a:rPr lang="en-US" sz="1800" dirty="0"/>
              <a:t>, VP of Faith Health, Wake Forest Baptist Medical Center (WFBMC)</a:t>
            </a:r>
          </a:p>
          <a:p>
            <a:r>
              <a:rPr lang="en-US" sz="1800" b="1" dirty="0" smtClean="0"/>
              <a:t>Teresa Cutts, PhD</a:t>
            </a:r>
            <a:r>
              <a:rPr lang="en-US" sz="1800" dirty="0" smtClean="0"/>
              <a:t>, Faculty, Wake Forest School of Medicine (WFSOM), Winston Salem </a:t>
            </a:r>
          </a:p>
          <a:p>
            <a:r>
              <a:rPr lang="en-US" sz="1800" b="1" dirty="0" smtClean="0"/>
              <a:t>Jeremy Moseley, MPH</a:t>
            </a:r>
            <a:r>
              <a:rPr lang="en-US" sz="1800" dirty="0" smtClean="0"/>
              <a:t>, Director of Community Engagement, WFBMC</a:t>
            </a:r>
          </a:p>
          <a:p>
            <a:r>
              <a:rPr lang="en-US" sz="1800" b="1" dirty="0" smtClean="0"/>
              <a:t>Renee Rutherford, RN</a:t>
            </a:r>
            <a:r>
              <a:rPr lang="en-US" sz="1800" dirty="0" smtClean="0"/>
              <a:t>, FaithHealth and Readmissions Coordinator, Wilkes Regional Medical Center, North Wilkesboro</a:t>
            </a:r>
          </a:p>
          <a:p>
            <a:r>
              <a:rPr lang="en-US" sz="1800" b="1" dirty="0" smtClean="0"/>
              <a:t>Barry Morris, </a:t>
            </a:r>
            <a:r>
              <a:rPr lang="en-US" sz="1800" b="1" dirty="0" err="1" smtClean="0"/>
              <a:t>MDiv</a:t>
            </a:r>
            <a:r>
              <a:rPr lang="en-US" sz="1800" b="1" dirty="0" smtClean="0"/>
              <a:t>, BCC</a:t>
            </a:r>
            <a:r>
              <a:rPr lang="en-US" sz="1800" dirty="0" smtClean="0"/>
              <a:t>, Chaplain, Randolph FaithHealth, Randolph Hospital, Asheboro</a:t>
            </a:r>
          </a:p>
          <a:p>
            <a:r>
              <a:rPr lang="en-US" sz="1800" b="1" dirty="0" smtClean="0"/>
              <a:t>Lisa Marisiddaiah, RN, BSN, FCN</a:t>
            </a:r>
            <a:r>
              <a:rPr lang="en-US" sz="1800" dirty="0" smtClean="0"/>
              <a:t>, Faith &amp; Health Ministry Manager, CaroMont Health, Gastonia</a:t>
            </a:r>
          </a:p>
          <a:p>
            <a:r>
              <a:rPr lang="en-US" sz="1800" b="1" dirty="0" smtClean="0"/>
              <a:t>Dean Carter, MDiv, Chaplain and Coordinator, Dept. of Pastoral Care</a:t>
            </a:r>
            <a:r>
              <a:rPr lang="en-US" sz="1800" dirty="0" smtClean="0"/>
              <a:t>, Southeastern Regional Health Center, Lumberton </a:t>
            </a:r>
          </a:p>
          <a:p>
            <a:r>
              <a:rPr lang="en-US" sz="1800" b="1" dirty="0" smtClean="0"/>
              <a:t>Beata Debinski, MHS</a:t>
            </a:r>
            <a:r>
              <a:rPr lang="en-US" sz="1800" dirty="0" smtClean="0"/>
              <a:t>, Data Analyst, WFSOM</a:t>
            </a:r>
          </a:p>
          <a:p>
            <a:endParaRPr lang="en-US" dirty="0" smtClean="0"/>
          </a:p>
          <a:p>
            <a:endParaRPr lang="en-US" dirty="0"/>
          </a:p>
        </p:txBody>
      </p:sp>
    </p:spTree>
    <p:extLst>
      <p:ext uri="{BB962C8B-B14F-4D97-AF65-F5344CB8AC3E}">
        <p14:creationId xmlns:p14="http://schemas.microsoft.com/office/powerpoint/2010/main" val="13602825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WRMC: Readmissions</a:t>
            </a:r>
            <a:endParaRPr lang="en-US" b="1" dirty="0"/>
          </a:p>
        </p:txBody>
      </p:sp>
      <p:graphicFrame>
        <p:nvGraphicFramePr>
          <p:cNvPr id="5" name="Content Placeholder 4"/>
          <p:cNvGraphicFramePr>
            <a:graphicFrameLocks noGrp="1"/>
          </p:cNvGraphicFramePr>
          <p:nvPr>
            <p:ph idx="1"/>
            <p:extLst/>
          </p:nvPr>
        </p:nvGraphicFramePr>
        <p:xfrm>
          <a:off x="549276" y="1600200"/>
          <a:ext cx="8042275"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5438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WRMC: Other Impacts</a:t>
            </a:r>
            <a:endParaRPr lang="en-US" b="1" dirty="0"/>
          </a:p>
        </p:txBody>
      </p:sp>
      <p:sp>
        <p:nvSpPr>
          <p:cNvPr id="3" name="Content Placeholder 2"/>
          <p:cNvSpPr>
            <a:spLocks noGrp="1"/>
          </p:cNvSpPr>
          <p:nvPr>
            <p:ph idx="1"/>
          </p:nvPr>
        </p:nvSpPr>
        <p:spPr/>
        <p:txBody>
          <a:bodyPr/>
          <a:lstStyle/>
          <a:p>
            <a:pPr marL="0" indent="0">
              <a:buNone/>
            </a:pPr>
            <a:r>
              <a:rPr lang="en-US" dirty="0">
                <a:solidFill>
                  <a:prstClr val="black"/>
                </a:solidFill>
              </a:rPr>
              <a:t>Other Impacts:</a:t>
            </a:r>
          </a:p>
          <a:p>
            <a:pPr marL="342900" indent="-342900">
              <a:buFontTx/>
              <a:buAutoNum type="arabicPeriod"/>
            </a:pPr>
            <a:r>
              <a:rPr lang="en-US" dirty="0">
                <a:solidFill>
                  <a:prstClr val="black"/>
                </a:solidFill>
              </a:rPr>
              <a:t>Improvement in “likely to recommend” score</a:t>
            </a:r>
          </a:p>
          <a:p>
            <a:pPr marL="342900" indent="-342900">
              <a:buFontTx/>
              <a:buAutoNum type="arabicPeriod"/>
            </a:pPr>
            <a:r>
              <a:rPr lang="en-US" dirty="0">
                <a:solidFill>
                  <a:prstClr val="black"/>
                </a:solidFill>
              </a:rPr>
              <a:t>Recognition of process improvement needs</a:t>
            </a:r>
          </a:p>
          <a:p>
            <a:pPr marL="342900" indent="-342900">
              <a:buFontTx/>
              <a:buAutoNum type="arabicPeriod"/>
            </a:pPr>
            <a:r>
              <a:rPr lang="en-US" dirty="0">
                <a:solidFill>
                  <a:prstClr val="black"/>
                </a:solidFill>
              </a:rPr>
              <a:t>Improvement in patients receiving timely follow up care</a:t>
            </a:r>
          </a:p>
          <a:p>
            <a:pPr marL="342900" indent="-342900">
              <a:buFontTx/>
              <a:buAutoNum type="arabicPeriod"/>
            </a:pPr>
            <a:r>
              <a:rPr lang="en-US" dirty="0">
                <a:solidFill>
                  <a:prstClr val="black"/>
                </a:solidFill>
              </a:rPr>
              <a:t>Improvement in discharge instructions</a:t>
            </a:r>
          </a:p>
          <a:p>
            <a:pPr marL="342900" indent="-342900">
              <a:buFontTx/>
              <a:buAutoNum type="arabicPeriod"/>
            </a:pPr>
            <a:r>
              <a:rPr lang="en-US" dirty="0">
                <a:solidFill>
                  <a:prstClr val="black"/>
                </a:solidFill>
              </a:rPr>
              <a:t>Improvement in medication compliance </a:t>
            </a:r>
          </a:p>
        </p:txBody>
      </p:sp>
    </p:spTree>
    <p:extLst>
      <p:ext uri="{BB962C8B-B14F-4D97-AF65-F5344CB8AC3E}">
        <p14:creationId xmlns:p14="http://schemas.microsoft.com/office/powerpoint/2010/main" val="3306832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WRMC: Services </a:t>
            </a:r>
            <a:r>
              <a:rPr lang="en-US" sz="4400" b="1" dirty="0"/>
              <a:t>Provided</a:t>
            </a:r>
            <a:br>
              <a:rPr lang="en-US" sz="4400" b="1" dirty="0"/>
            </a:br>
            <a:r>
              <a:rPr lang="en-US" sz="4400" b="1" dirty="0"/>
              <a:t>Q1 and </a:t>
            </a:r>
            <a:r>
              <a:rPr lang="en-US" sz="4400" b="1" dirty="0" smtClean="0"/>
              <a:t>Q3 </a:t>
            </a:r>
            <a:r>
              <a:rPr lang="en-US" sz="4400" b="1" dirty="0"/>
              <a:t>(Jan</a:t>
            </a:r>
            <a:r>
              <a:rPr lang="en-US" sz="4400" b="1" dirty="0" smtClean="0"/>
              <a:t>.-Sept.</a:t>
            </a:r>
            <a:r>
              <a:rPr lang="en-US" sz="4400" b="1" dirty="0"/>
              <a:t>,</a:t>
            </a:r>
            <a:r>
              <a:rPr lang="en-US" sz="4400" b="1" dirty="0" smtClean="0"/>
              <a:t> </a:t>
            </a:r>
            <a:r>
              <a:rPr lang="en-US" sz="4400" b="1" dirty="0"/>
              <a:t>2016)</a:t>
            </a:r>
          </a:p>
        </p:txBody>
      </p:sp>
      <p:sp>
        <p:nvSpPr>
          <p:cNvPr id="3" name="Content Placeholder 2"/>
          <p:cNvSpPr>
            <a:spLocks noGrp="1"/>
          </p:cNvSpPr>
          <p:nvPr>
            <p:ph idx="1"/>
          </p:nvPr>
        </p:nvSpPr>
        <p:spPr/>
        <p:txBody>
          <a:bodyPr>
            <a:normAutofit fontScale="92500" lnSpcReduction="10000"/>
          </a:bodyPr>
          <a:lstStyle/>
          <a:p>
            <a:pPr marL="285750" indent="-285750">
              <a:buFont typeface="Wingdings" pitchFamily="2" charset="2"/>
              <a:buChar char="§"/>
            </a:pPr>
            <a:r>
              <a:rPr lang="en-US" dirty="0" smtClean="0"/>
              <a:t>293 </a:t>
            </a:r>
            <a:r>
              <a:rPr lang="en-US" dirty="0"/>
              <a:t>patients received follow up phone calls/Coordination of care</a:t>
            </a:r>
          </a:p>
          <a:p>
            <a:pPr marL="285750" indent="-285750">
              <a:buFont typeface="Wingdings" pitchFamily="2" charset="2"/>
              <a:buChar char="§"/>
            </a:pPr>
            <a:r>
              <a:rPr lang="en-US" dirty="0" smtClean="0"/>
              <a:t>946 </a:t>
            </a:r>
            <a:r>
              <a:rPr lang="en-US" dirty="0"/>
              <a:t>documented phone calls</a:t>
            </a:r>
          </a:p>
          <a:p>
            <a:pPr marL="285750" indent="-285750">
              <a:buFont typeface="Wingdings" pitchFamily="2" charset="2"/>
              <a:buChar char="§"/>
            </a:pPr>
            <a:r>
              <a:rPr lang="en-US" dirty="0" smtClean="0"/>
              <a:t>77 </a:t>
            </a:r>
            <a:r>
              <a:rPr lang="en-US" dirty="0"/>
              <a:t>other referrals made to Wilkes FaithHealth</a:t>
            </a:r>
          </a:p>
          <a:p>
            <a:pPr marL="285750" indent="-285750">
              <a:buFont typeface="Wingdings" pitchFamily="2" charset="2"/>
              <a:buChar char="§"/>
            </a:pPr>
            <a:r>
              <a:rPr lang="en-US" dirty="0"/>
              <a:t>Volunteer Services: </a:t>
            </a:r>
          </a:p>
          <a:p>
            <a:pPr marL="742950" lvl="1" indent="-285750">
              <a:buFont typeface="Wingdings" pitchFamily="2" charset="2"/>
              <a:buChar char="§"/>
            </a:pPr>
            <a:r>
              <a:rPr lang="en-US" dirty="0"/>
              <a:t>Transportation to medical appointments: </a:t>
            </a:r>
            <a:r>
              <a:rPr lang="en-US" dirty="0" smtClean="0"/>
              <a:t>31</a:t>
            </a:r>
            <a:endParaRPr lang="en-US" dirty="0"/>
          </a:p>
          <a:p>
            <a:pPr marL="742950" lvl="1" indent="-285750">
              <a:buFont typeface="Wingdings" pitchFamily="2" charset="2"/>
              <a:buChar char="§"/>
            </a:pPr>
            <a:r>
              <a:rPr lang="en-US" dirty="0"/>
              <a:t>Transportation for errands/groceries: </a:t>
            </a:r>
            <a:r>
              <a:rPr lang="en-US" dirty="0" smtClean="0"/>
              <a:t>15</a:t>
            </a:r>
            <a:endParaRPr lang="en-US" dirty="0"/>
          </a:p>
          <a:p>
            <a:pPr marL="742950" lvl="1" indent="-285750">
              <a:buFont typeface="Wingdings" pitchFamily="2" charset="2"/>
              <a:buChar char="§"/>
            </a:pPr>
            <a:r>
              <a:rPr lang="en-US" dirty="0"/>
              <a:t>Pick up Rx’s: </a:t>
            </a:r>
            <a:r>
              <a:rPr lang="en-US" dirty="0" smtClean="0"/>
              <a:t>7</a:t>
            </a:r>
            <a:endParaRPr lang="en-US" dirty="0"/>
          </a:p>
          <a:p>
            <a:pPr marL="742950" lvl="1" indent="-285750">
              <a:buFont typeface="Wingdings" pitchFamily="2" charset="2"/>
              <a:buChar char="§"/>
            </a:pPr>
            <a:r>
              <a:rPr lang="en-US" dirty="0"/>
              <a:t>Home Visits: </a:t>
            </a:r>
            <a:r>
              <a:rPr lang="en-US" dirty="0" smtClean="0"/>
              <a:t>5</a:t>
            </a:r>
            <a:endParaRPr lang="en-US" dirty="0"/>
          </a:p>
          <a:p>
            <a:pPr marL="742950" lvl="1" indent="-285750">
              <a:buFont typeface="Wingdings" pitchFamily="2" charset="2"/>
              <a:buChar char="§"/>
            </a:pPr>
            <a:r>
              <a:rPr lang="en-US" dirty="0"/>
              <a:t>Phone Calls for social support: </a:t>
            </a:r>
            <a:r>
              <a:rPr lang="en-US" dirty="0" smtClean="0"/>
              <a:t>36</a:t>
            </a:r>
            <a:endParaRPr lang="en-US" dirty="0"/>
          </a:p>
          <a:p>
            <a:endParaRPr lang="en-US" dirty="0"/>
          </a:p>
        </p:txBody>
      </p:sp>
    </p:spTree>
    <p:extLst>
      <p:ext uri="{BB962C8B-B14F-4D97-AF65-F5344CB8AC3E}">
        <p14:creationId xmlns:p14="http://schemas.microsoft.com/office/powerpoint/2010/main" val="3723364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WRMC: Quarterly Volunteer Meeting/Support Group</a:t>
            </a:r>
            <a:endParaRPr lang="en-US" b="1" dirty="0"/>
          </a:p>
        </p:txBody>
      </p:sp>
      <p:sp>
        <p:nvSpPr>
          <p:cNvPr id="3" name="Content Placeholder 2"/>
          <p:cNvSpPr>
            <a:spLocks noGrp="1"/>
          </p:cNvSpPr>
          <p:nvPr>
            <p:ph idx="1"/>
          </p:nvPr>
        </p:nvSpPr>
        <p:spPr/>
        <p:txBody>
          <a:bodyPr>
            <a:normAutofit fontScale="25000" lnSpcReduction="20000"/>
          </a:bodyPr>
          <a:lstStyle/>
          <a:p>
            <a:pPr marL="0" indent="0">
              <a:buNone/>
            </a:pPr>
            <a:r>
              <a:rPr lang="en-US" sz="6400" dirty="0" smtClean="0"/>
              <a:t>Guest Speaker: Tim Murphy, Child and Family Advocate, SAFE</a:t>
            </a:r>
          </a:p>
          <a:p>
            <a:pPr marL="0" indent="0">
              <a:buNone/>
            </a:pPr>
            <a:r>
              <a:rPr lang="en-US" sz="6400" dirty="0" smtClean="0"/>
              <a:t>Topic: </a:t>
            </a:r>
            <a:r>
              <a:rPr lang="en-US" sz="6400" dirty="0" smtClean="0">
                <a:solidFill>
                  <a:schemeClr val="accent2">
                    <a:lumMod val="75000"/>
                  </a:schemeClr>
                </a:solidFill>
              </a:rPr>
              <a:t>Stewards of Children (a free program that will teach steps to take to prevent, recognize and react responsibly to child sexual abuse)</a:t>
            </a:r>
          </a:p>
          <a:p>
            <a:pPr marL="0" indent="0">
              <a:buNone/>
            </a:pPr>
            <a:endParaRPr lang="en-US" sz="6400" dirty="0" smtClean="0">
              <a:solidFill>
                <a:schemeClr val="accent2">
                  <a:lumMod val="75000"/>
                </a:schemeClr>
              </a:solidFill>
            </a:endParaRPr>
          </a:p>
          <a:p>
            <a:pPr marL="0" indent="0" algn="ctr">
              <a:buNone/>
            </a:pPr>
            <a:r>
              <a:rPr lang="en-US" sz="6400" b="1" dirty="0" smtClean="0">
                <a:solidFill>
                  <a:schemeClr val="accent1">
                    <a:lumMod val="75000"/>
                  </a:schemeClr>
                </a:solidFill>
              </a:rPr>
              <a:t>Thursday, February 16</a:t>
            </a:r>
            <a:r>
              <a:rPr lang="en-US" sz="6400" b="1" baseline="30000" dirty="0" smtClean="0">
                <a:solidFill>
                  <a:schemeClr val="accent1">
                    <a:lumMod val="75000"/>
                  </a:schemeClr>
                </a:solidFill>
              </a:rPr>
              <a:t>th</a:t>
            </a:r>
            <a:r>
              <a:rPr lang="en-US" sz="6400" b="1" dirty="0" smtClean="0">
                <a:solidFill>
                  <a:schemeClr val="accent1">
                    <a:lumMod val="75000"/>
                  </a:schemeClr>
                </a:solidFill>
              </a:rPr>
              <a:t> 6:00 pm – 8:00 pm</a:t>
            </a:r>
          </a:p>
          <a:p>
            <a:pPr marL="0" indent="0" algn="ctr">
              <a:buNone/>
            </a:pPr>
            <a:r>
              <a:rPr lang="en-US" sz="6400" dirty="0" smtClean="0"/>
              <a:t>Location: Wilkes Regional Medical Center Conference Room</a:t>
            </a:r>
          </a:p>
          <a:p>
            <a:pPr marL="0" indent="0" algn="ctr">
              <a:buNone/>
            </a:pPr>
            <a:endParaRPr lang="en-US" sz="4600" dirty="0"/>
          </a:p>
          <a:p>
            <a:pPr marL="0" indent="0">
              <a:buNone/>
            </a:pPr>
            <a:r>
              <a:rPr lang="en-US" sz="5600" dirty="0" smtClean="0"/>
              <a:t>For more information please contact:</a:t>
            </a:r>
          </a:p>
          <a:p>
            <a:pPr marL="457200" lvl="1" indent="0">
              <a:buNone/>
            </a:pPr>
            <a:r>
              <a:rPr lang="en-US" sz="5600" dirty="0" smtClean="0"/>
              <a:t>Renee Rutherford, RN</a:t>
            </a:r>
          </a:p>
          <a:p>
            <a:pPr marL="457200" lvl="1" indent="0">
              <a:buNone/>
            </a:pPr>
            <a:r>
              <a:rPr lang="en-US" sz="5600" dirty="0" smtClean="0"/>
              <a:t>FaithHealth/Readmissions Coordinator</a:t>
            </a:r>
          </a:p>
          <a:p>
            <a:pPr marL="457200" lvl="1" indent="0">
              <a:buNone/>
            </a:pPr>
            <a:r>
              <a:rPr lang="en-US" sz="5600" dirty="0" smtClean="0"/>
              <a:t>Wilkes Regional Medical Center</a:t>
            </a:r>
          </a:p>
          <a:p>
            <a:pPr marL="457200" lvl="1" indent="0">
              <a:buNone/>
            </a:pPr>
            <a:r>
              <a:rPr lang="en-US" sz="5600" dirty="0" smtClean="0"/>
              <a:t>336-651-8233</a:t>
            </a:r>
          </a:p>
          <a:p>
            <a:pPr marL="457200" lvl="1" indent="0">
              <a:buNone/>
            </a:pPr>
            <a:r>
              <a:rPr lang="en-US" sz="5600" dirty="0" smtClean="0"/>
              <a:t>rrutherford@wilkesregional.com</a:t>
            </a:r>
            <a:endParaRPr lang="en-US" sz="5600" dirty="0"/>
          </a:p>
        </p:txBody>
      </p:sp>
      <p:pic>
        <p:nvPicPr>
          <p:cNvPr id="3075" name="Picture 3" descr="C:\Users\rrutherford\AppData\Local\Microsoft\Windows\Temporary Internet Files\Content.IE5\WUWUBEV5\people[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6400" y="4114800"/>
            <a:ext cx="3200400" cy="118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983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Randolph-FaithHealth</a:t>
            </a:r>
            <a:endParaRPr lang="en-US" b="1" dirty="0"/>
          </a:p>
        </p:txBody>
      </p:sp>
      <p:sp>
        <p:nvSpPr>
          <p:cNvPr id="3" name="Content Placeholder 2"/>
          <p:cNvSpPr>
            <a:spLocks noGrp="1"/>
          </p:cNvSpPr>
          <p:nvPr>
            <p:ph idx="1"/>
          </p:nvPr>
        </p:nvSpPr>
        <p:spPr/>
        <p:txBody>
          <a:bodyPr>
            <a:normAutofit lnSpcReduction="10000"/>
          </a:bodyPr>
          <a:lstStyle/>
          <a:p>
            <a:r>
              <a:rPr lang="en-US" dirty="0" smtClean="0"/>
              <a:t>Making a difference in publicly insured and self-pay clients</a:t>
            </a:r>
          </a:p>
          <a:p>
            <a:r>
              <a:rPr lang="en-US" dirty="0" smtClean="0"/>
              <a:t>Collaborating with key stakeholders</a:t>
            </a:r>
          </a:p>
          <a:p>
            <a:r>
              <a:rPr lang="en-US" dirty="0" smtClean="0"/>
              <a:t>Avoiding cost</a:t>
            </a:r>
          </a:p>
          <a:p>
            <a:r>
              <a:rPr lang="en-US" dirty="0" smtClean="0"/>
              <a:t>Developing a community based network of caring</a:t>
            </a:r>
          </a:p>
          <a:p>
            <a:r>
              <a:rPr lang="en-US" dirty="0" smtClean="0"/>
              <a:t>Reducing unnecessary visits</a:t>
            </a:r>
          </a:p>
          <a:p>
            <a:r>
              <a:rPr lang="en-US" dirty="0" smtClean="0"/>
              <a:t>Getting patients (especially super-utilizers) to the right door, right time, ready to be treated, not alone.</a:t>
            </a:r>
            <a:endParaRPr lang="en-US" dirty="0"/>
          </a:p>
        </p:txBody>
      </p:sp>
      <p:sp>
        <p:nvSpPr>
          <p:cNvPr id="4" name="Slide Number Placeholder 3"/>
          <p:cNvSpPr>
            <a:spLocks noGrp="1"/>
          </p:cNvSpPr>
          <p:nvPr>
            <p:ph type="sldNum" sz="quarter" idx="12"/>
          </p:nvPr>
        </p:nvSpPr>
        <p:spPr/>
        <p:txBody>
          <a:bodyPr/>
          <a:lstStyle/>
          <a:p>
            <a:pPr>
              <a:defRPr/>
            </a:pPr>
            <a:fld id="{F04657FD-8707-4DE4-8296-3B992AFB1F1E}" type="slidenum">
              <a:rPr lang="en-US" smtClean="0"/>
              <a:pPr>
                <a:defRPr/>
              </a:pPr>
              <a:t>24</a:t>
            </a:fld>
            <a:endParaRPr lang="en-US" dirty="0"/>
          </a:p>
        </p:txBody>
      </p:sp>
    </p:spTree>
    <p:extLst>
      <p:ext uri="{BB962C8B-B14F-4D97-AF65-F5344CB8AC3E}">
        <p14:creationId xmlns:p14="http://schemas.microsoft.com/office/powerpoint/2010/main" val="309251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Randolph FaithHealth: Zip Codes of Visits</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06497359"/>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0813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48400" y="5638800"/>
            <a:ext cx="2470731" cy="461665"/>
          </a:xfrm>
          <a:prstGeom prst="rect">
            <a:avLst/>
          </a:prstGeom>
          <a:noFill/>
        </p:spPr>
        <p:txBody>
          <a:bodyPr wrap="square" rtlCol="0">
            <a:spAutoFit/>
          </a:bodyPr>
          <a:lstStyle/>
          <a:p>
            <a:endParaRPr lang="en-US" sz="2400" dirty="0"/>
          </a:p>
        </p:txBody>
      </p:sp>
      <p:graphicFrame>
        <p:nvGraphicFramePr>
          <p:cNvPr id="10" name="Table 9"/>
          <p:cNvGraphicFramePr>
            <a:graphicFrameLocks noGrp="1"/>
          </p:cNvGraphicFramePr>
          <p:nvPr/>
        </p:nvGraphicFramePr>
        <p:xfrm>
          <a:off x="6126608" y="1894832"/>
          <a:ext cx="279400" cy="3566160"/>
        </p:xfrm>
        <a:graphic>
          <a:graphicData uri="http://schemas.openxmlformats.org/drawingml/2006/table">
            <a:tbl>
              <a:tblPr/>
              <a:tblGrid>
                <a:gridCol w="25400">
                  <a:extLst>
                    <a:ext uri="{9D8B030D-6E8A-4147-A177-3AD203B41FA5}">
                      <a16:colId xmlns:a16="http://schemas.microsoft.com/office/drawing/2014/main" xmlns="" val="20000"/>
                    </a:ext>
                  </a:extLst>
                </a:gridCol>
                <a:gridCol w="25400">
                  <a:extLst>
                    <a:ext uri="{9D8B030D-6E8A-4147-A177-3AD203B41FA5}">
                      <a16:colId xmlns:a16="http://schemas.microsoft.com/office/drawing/2014/main" xmlns="" val="20001"/>
                    </a:ext>
                  </a:extLst>
                </a:gridCol>
                <a:gridCol w="25400">
                  <a:extLst>
                    <a:ext uri="{9D8B030D-6E8A-4147-A177-3AD203B41FA5}">
                      <a16:colId xmlns:a16="http://schemas.microsoft.com/office/drawing/2014/main" xmlns="" val="20002"/>
                    </a:ext>
                  </a:extLst>
                </a:gridCol>
                <a:gridCol w="25400">
                  <a:extLst>
                    <a:ext uri="{9D8B030D-6E8A-4147-A177-3AD203B41FA5}">
                      <a16:colId xmlns:a16="http://schemas.microsoft.com/office/drawing/2014/main" xmlns="" val="20003"/>
                    </a:ext>
                  </a:extLst>
                </a:gridCol>
                <a:gridCol w="25400">
                  <a:extLst>
                    <a:ext uri="{9D8B030D-6E8A-4147-A177-3AD203B41FA5}">
                      <a16:colId xmlns:a16="http://schemas.microsoft.com/office/drawing/2014/main" xmlns="" val="20004"/>
                    </a:ext>
                  </a:extLst>
                </a:gridCol>
                <a:gridCol w="25400">
                  <a:extLst>
                    <a:ext uri="{9D8B030D-6E8A-4147-A177-3AD203B41FA5}">
                      <a16:colId xmlns:a16="http://schemas.microsoft.com/office/drawing/2014/main" xmlns="" val="20005"/>
                    </a:ext>
                  </a:extLst>
                </a:gridCol>
                <a:gridCol w="25400">
                  <a:extLst>
                    <a:ext uri="{9D8B030D-6E8A-4147-A177-3AD203B41FA5}">
                      <a16:colId xmlns:a16="http://schemas.microsoft.com/office/drawing/2014/main" xmlns="" val="20006"/>
                    </a:ext>
                  </a:extLst>
                </a:gridCol>
                <a:gridCol w="25400">
                  <a:extLst>
                    <a:ext uri="{9D8B030D-6E8A-4147-A177-3AD203B41FA5}">
                      <a16:colId xmlns:a16="http://schemas.microsoft.com/office/drawing/2014/main" xmlns="" val="20007"/>
                    </a:ext>
                  </a:extLst>
                </a:gridCol>
                <a:gridCol w="25400">
                  <a:extLst>
                    <a:ext uri="{9D8B030D-6E8A-4147-A177-3AD203B41FA5}">
                      <a16:colId xmlns:a16="http://schemas.microsoft.com/office/drawing/2014/main" xmlns="" val="20008"/>
                    </a:ext>
                  </a:extLst>
                </a:gridCol>
                <a:gridCol w="25400">
                  <a:extLst>
                    <a:ext uri="{9D8B030D-6E8A-4147-A177-3AD203B41FA5}">
                      <a16:colId xmlns:a16="http://schemas.microsoft.com/office/drawing/2014/main" xmlns="" val="20009"/>
                    </a:ext>
                  </a:extLst>
                </a:gridCol>
                <a:gridCol w="25400">
                  <a:extLst>
                    <a:ext uri="{9D8B030D-6E8A-4147-A177-3AD203B41FA5}">
                      <a16:colId xmlns:a16="http://schemas.microsoft.com/office/drawing/2014/main" xmlns="" val="20010"/>
                    </a:ext>
                  </a:extLst>
                </a:gridCol>
              </a:tblGrid>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0"/>
                  </a:ext>
                </a:extLst>
              </a:tr>
              <a:tr h="34518">
                <a:tc>
                  <a:txBody>
                    <a:bodyPr/>
                    <a:lstStyle/>
                    <a:p>
                      <a:pPr algn="l" fontAlgn="b"/>
                      <a:endParaRPr lang="en-US" sz="600" b="0" i="0" u="none" strike="noStrike" dirty="0">
                        <a:solidFill>
                          <a:srgbClr val="000000"/>
                        </a:solidFill>
                        <a:latin typeface="Calibri"/>
                      </a:endParaRPr>
                    </a:p>
                  </a:txBody>
                  <a:tcPr marL="0" marR="0" marT="0" marB="0">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1"/>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2"/>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3"/>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4"/>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5"/>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6"/>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7"/>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8"/>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9"/>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0"/>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1"/>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2"/>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3"/>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4"/>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5"/>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6"/>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7"/>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8"/>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9"/>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0"/>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1"/>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2"/>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3"/>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4"/>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5"/>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6"/>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7"/>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8"/>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9"/>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0"/>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1"/>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2"/>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3"/>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4"/>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5"/>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6"/>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7"/>
                  </a:ext>
                </a:extLst>
              </a:tr>
              <a:tr h="34518">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8"/>
                  </a:ext>
                </a:extLst>
              </a:tr>
            </a:tbl>
          </a:graphicData>
        </a:graphic>
      </p:graphicFrame>
      <p:sp>
        <p:nvSpPr>
          <p:cNvPr id="11" name="Oval 10"/>
          <p:cNvSpPr/>
          <p:nvPr/>
        </p:nvSpPr>
        <p:spPr>
          <a:xfrm>
            <a:off x="838200" y="609600"/>
            <a:ext cx="914400" cy="914400"/>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smtClean="0">
                <a:solidFill>
                  <a:sysClr val="windowText" lastClr="000000"/>
                </a:solidFill>
              </a:rPr>
              <a:t>ED</a:t>
            </a:r>
            <a:endParaRPr lang="en-US" sz="1100" dirty="0">
              <a:solidFill>
                <a:sysClr val="windowText" lastClr="000000"/>
              </a:solidFill>
            </a:endParaRPr>
          </a:p>
          <a:p>
            <a:pPr algn="ctr"/>
            <a:r>
              <a:rPr lang="en-US" sz="1100" dirty="0">
                <a:solidFill>
                  <a:sysClr val="windowText" lastClr="000000"/>
                </a:solidFill>
              </a:rPr>
              <a:t>SW</a:t>
            </a:r>
            <a:endParaRPr lang="en-US" sz="1100" dirty="0"/>
          </a:p>
        </p:txBody>
      </p:sp>
      <p:sp>
        <p:nvSpPr>
          <p:cNvPr id="12" name="Oval 11"/>
          <p:cNvSpPr/>
          <p:nvPr/>
        </p:nvSpPr>
        <p:spPr>
          <a:xfrm>
            <a:off x="152400" y="1524000"/>
            <a:ext cx="1143000" cy="914400"/>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smtClean="0">
                <a:solidFill>
                  <a:sysClr val="windowText" lastClr="000000"/>
                </a:solidFill>
              </a:rPr>
              <a:t>ED </a:t>
            </a:r>
            <a:endParaRPr lang="en-US" sz="1100" dirty="0">
              <a:solidFill>
                <a:sysClr val="windowText" lastClr="000000"/>
              </a:solidFill>
            </a:endParaRPr>
          </a:p>
          <a:p>
            <a:pPr algn="ctr"/>
            <a:r>
              <a:rPr lang="en-US" sz="1100" dirty="0">
                <a:solidFill>
                  <a:sysClr val="windowText" lastClr="000000"/>
                </a:solidFill>
              </a:rPr>
              <a:t>RN</a:t>
            </a:r>
            <a:endParaRPr lang="en-US" sz="1100" dirty="0"/>
          </a:p>
        </p:txBody>
      </p:sp>
      <p:sp>
        <p:nvSpPr>
          <p:cNvPr id="13" name="Oval 12"/>
          <p:cNvSpPr/>
          <p:nvPr/>
        </p:nvSpPr>
        <p:spPr>
          <a:xfrm>
            <a:off x="304800" y="4495800"/>
            <a:ext cx="1219200" cy="975360"/>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ysClr val="windowText" lastClr="000000"/>
                </a:solidFill>
              </a:rPr>
              <a:t>SW </a:t>
            </a:r>
            <a:r>
              <a:rPr lang="en-US" sz="1000" dirty="0" smtClean="0">
                <a:solidFill>
                  <a:sysClr val="windowText" lastClr="000000"/>
                </a:solidFill>
              </a:rPr>
              <a:t>Supervisor</a:t>
            </a:r>
            <a:endParaRPr lang="en-US" sz="1000" dirty="0"/>
          </a:p>
        </p:txBody>
      </p:sp>
      <p:sp>
        <p:nvSpPr>
          <p:cNvPr id="14" name="Oval 13"/>
          <p:cNvSpPr/>
          <p:nvPr/>
        </p:nvSpPr>
        <p:spPr>
          <a:xfrm>
            <a:off x="2362200" y="228600"/>
            <a:ext cx="914400" cy="914400"/>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ysClr val="windowText" lastClr="000000"/>
                </a:solidFill>
              </a:rPr>
              <a:t>CAP CM</a:t>
            </a:r>
          </a:p>
        </p:txBody>
      </p:sp>
      <p:sp>
        <p:nvSpPr>
          <p:cNvPr id="15" name="Oval 14"/>
          <p:cNvSpPr/>
          <p:nvPr/>
        </p:nvSpPr>
        <p:spPr>
          <a:xfrm>
            <a:off x="4343400" y="228600"/>
            <a:ext cx="1114425" cy="1000125"/>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ysClr val="windowText" lastClr="000000"/>
                </a:solidFill>
              </a:rPr>
              <a:t>Resource Care Manager</a:t>
            </a:r>
          </a:p>
        </p:txBody>
      </p:sp>
      <p:sp>
        <p:nvSpPr>
          <p:cNvPr id="16" name="Oval 15"/>
          <p:cNvSpPr/>
          <p:nvPr/>
        </p:nvSpPr>
        <p:spPr>
          <a:xfrm>
            <a:off x="914400" y="5486400"/>
            <a:ext cx="1752600" cy="1009650"/>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ysClr val="windowText" lastClr="000000"/>
                </a:solidFill>
              </a:rPr>
              <a:t>Community Outreach Coordinator</a:t>
            </a:r>
          </a:p>
        </p:txBody>
      </p:sp>
      <p:sp>
        <p:nvSpPr>
          <p:cNvPr id="17" name="Oval 16"/>
          <p:cNvSpPr/>
          <p:nvPr/>
        </p:nvSpPr>
        <p:spPr>
          <a:xfrm>
            <a:off x="7086600" y="5181600"/>
            <a:ext cx="1714501" cy="762000"/>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smtClean="0">
                <a:solidFill>
                  <a:sysClr val="windowText" lastClr="000000"/>
                </a:solidFill>
              </a:rPr>
              <a:t>StayWell</a:t>
            </a:r>
            <a:endParaRPr lang="en-US" sz="1100" dirty="0">
              <a:solidFill>
                <a:sysClr val="windowText" lastClr="000000"/>
              </a:solidFill>
            </a:endParaRPr>
          </a:p>
        </p:txBody>
      </p:sp>
      <p:sp>
        <p:nvSpPr>
          <p:cNvPr id="18" name="Oval 17"/>
          <p:cNvSpPr/>
          <p:nvPr/>
        </p:nvSpPr>
        <p:spPr>
          <a:xfrm>
            <a:off x="7086600" y="533400"/>
            <a:ext cx="914400" cy="914400"/>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ysClr val="windowText" lastClr="000000"/>
                </a:solidFill>
              </a:rPr>
              <a:t>CAP CM</a:t>
            </a:r>
          </a:p>
        </p:txBody>
      </p:sp>
      <p:sp>
        <p:nvSpPr>
          <p:cNvPr id="19" name="Oval 18"/>
          <p:cNvSpPr/>
          <p:nvPr/>
        </p:nvSpPr>
        <p:spPr>
          <a:xfrm>
            <a:off x="7543800" y="1600200"/>
            <a:ext cx="914400" cy="1019175"/>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ysClr val="windowText" lastClr="000000"/>
                </a:solidFill>
              </a:rPr>
              <a:t>HIV CM</a:t>
            </a:r>
          </a:p>
        </p:txBody>
      </p:sp>
      <p:sp>
        <p:nvSpPr>
          <p:cNvPr id="20" name="Oval 19"/>
          <p:cNvSpPr/>
          <p:nvPr/>
        </p:nvSpPr>
        <p:spPr>
          <a:xfrm>
            <a:off x="4191000" y="5791200"/>
            <a:ext cx="1371600" cy="962025"/>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ysClr val="windowText" lastClr="000000"/>
                </a:solidFill>
              </a:rPr>
              <a:t>Care</a:t>
            </a:r>
            <a:endParaRPr lang="en-US" sz="1100" baseline="0" dirty="0">
              <a:solidFill>
                <a:sysClr val="windowText" lastClr="000000"/>
              </a:solidFill>
            </a:endParaRPr>
          </a:p>
          <a:p>
            <a:pPr algn="ctr"/>
            <a:r>
              <a:rPr lang="en-US" sz="1100" baseline="0" dirty="0">
                <a:solidFill>
                  <a:sysClr val="windowText" lastClr="000000"/>
                </a:solidFill>
              </a:rPr>
              <a:t>Transitions </a:t>
            </a:r>
            <a:r>
              <a:rPr lang="en-US" sz="1100" baseline="0" dirty="0" smtClean="0">
                <a:solidFill>
                  <a:sysClr val="windowText" lastClr="000000"/>
                </a:solidFill>
              </a:rPr>
              <a:t>RN and LPN</a:t>
            </a:r>
            <a:endParaRPr lang="en-US" sz="1100" dirty="0">
              <a:solidFill>
                <a:sysClr val="windowText" lastClr="000000"/>
              </a:solidFill>
            </a:endParaRPr>
          </a:p>
        </p:txBody>
      </p:sp>
      <p:sp>
        <p:nvSpPr>
          <p:cNvPr id="21" name="Rounded Rectangle 20"/>
          <p:cNvSpPr/>
          <p:nvPr/>
        </p:nvSpPr>
        <p:spPr>
          <a:xfrm flipH="1">
            <a:off x="2819400" y="3048000"/>
            <a:ext cx="2449831" cy="1076325"/>
          </a:xfrm>
          <a:prstGeom prst="roundRect">
            <a:avLst/>
          </a:prstGeom>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smtClean="0">
                <a:solidFill>
                  <a:sysClr val="windowText" lastClr="000000"/>
                </a:solidFill>
              </a:rPr>
              <a:t>RH</a:t>
            </a:r>
            <a:r>
              <a:rPr lang="en-US" sz="1100" baseline="0" dirty="0" smtClean="0">
                <a:solidFill>
                  <a:sysClr val="windowText" lastClr="000000"/>
                </a:solidFill>
              </a:rPr>
              <a:t> </a:t>
            </a:r>
            <a:r>
              <a:rPr lang="en-US" sz="1100" dirty="0" smtClean="0">
                <a:solidFill>
                  <a:sysClr val="windowText" lastClr="000000"/>
                </a:solidFill>
              </a:rPr>
              <a:t>FaithHealth</a:t>
            </a:r>
            <a:r>
              <a:rPr lang="en-US" sz="1100" baseline="0" dirty="0" smtClean="0">
                <a:solidFill>
                  <a:sysClr val="windowText" lastClr="000000"/>
                </a:solidFill>
              </a:rPr>
              <a:t> Patient</a:t>
            </a:r>
          </a:p>
          <a:p>
            <a:pPr algn="ctr"/>
            <a:r>
              <a:rPr lang="en-US" sz="1100" baseline="0" dirty="0" smtClean="0">
                <a:solidFill>
                  <a:sysClr val="windowText" lastClr="000000"/>
                </a:solidFill>
              </a:rPr>
              <a:t>(Super-Utilizer</a:t>
            </a:r>
            <a:r>
              <a:rPr lang="en-US" sz="1100" baseline="0" dirty="0">
                <a:solidFill>
                  <a:sysClr val="windowText" lastClr="000000"/>
                </a:solidFill>
              </a:rPr>
              <a:t>)</a:t>
            </a:r>
          </a:p>
          <a:p>
            <a:pPr algn="ctr"/>
            <a:r>
              <a:rPr lang="en-US" sz="1100" baseline="0" dirty="0">
                <a:solidFill>
                  <a:sysClr val="windowText" lastClr="000000"/>
                </a:solidFill>
              </a:rPr>
              <a:t>___________________</a:t>
            </a:r>
          </a:p>
          <a:p>
            <a:pPr algn="ctr"/>
            <a:r>
              <a:rPr lang="en-US" sz="1100" baseline="0" dirty="0">
                <a:solidFill>
                  <a:sysClr val="windowText" lastClr="000000"/>
                </a:solidFill>
              </a:rPr>
              <a:t>RH </a:t>
            </a:r>
            <a:r>
              <a:rPr lang="en-US" sz="1100" baseline="0" dirty="0" smtClean="0">
                <a:solidFill>
                  <a:sysClr val="windowText" lastClr="000000"/>
                </a:solidFill>
              </a:rPr>
              <a:t>FaithHealth</a:t>
            </a:r>
            <a:endParaRPr lang="en-US" sz="1100" baseline="0" dirty="0">
              <a:solidFill>
                <a:sysClr val="windowText" lastClr="000000"/>
              </a:solidFill>
            </a:endParaRPr>
          </a:p>
          <a:p>
            <a:pPr algn="ctr"/>
            <a:r>
              <a:rPr lang="en-US" sz="1100" baseline="0" dirty="0">
                <a:solidFill>
                  <a:sysClr val="windowText" lastClr="000000"/>
                </a:solidFill>
              </a:rPr>
              <a:t>Navigator</a:t>
            </a:r>
            <a:endParaRPr lang="en-US" sz="1100" dirty="0">
              <a:solidFill>
                <a:sysClr val="windowText" lastClr="000000"/>
              </a:solidFill>
            </a:endParaRPr>
          </a:p>
        </p:txBody>
      </p:sp>
      <p:sp>
        <p:nvSpPr>
          <p:cNvPr id="22" name="Rectangle 21"/>
          <p:cNvSpPr/>
          <p:nvPr/>
        </p:nvSpPr>
        <p:spPr>
          <a:xfrm>
            <a:off x="4114800" y="4572000"/>
            <a:ext cx="914400" cy="884663"/>
          </a:xfrm>
          <a:prstGeom prst="rect">
            <a:avLst/>
          </a:prstGeom>
          <a:solidFill>
            <a:schemeClr val="accent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smtClean="0">
                <a:solidFill>
                  <a:sysClr val="windowText" lastClr="000000"/>
                </a:solidFill>
              </a:rPr>
              <a:t>Doctors Offices</a:t>
            </a:r>
            <a:endParaRPr lang="en-US" sz="1100" dirty="0"/>
          </a:p>
        </p:txBody>
      </p:sp>
      <p:sp>
        <p:nvSpPr>
          <p:cNvPr id="23" name="Rectangle 22"/>
          <p:cNvSpPr/>
          <p:nvPr/>
        </p:nvSpPr>
        <p:spPr>
          <a:xfrm>
            <a:off x="2743200" y="5334000"/>
            <a:ext cx="1169669" cy="1219200"/>
          </a:xfrm>
          <a:prstGeom prst="rect">
            <a:avLst/>
          </a:prstGeom>
          <a:solidFill>
            <a:schemeClr val="accent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ysClr val="windowText" lastClr="000000"/>
                </a:solidFill>
              </a:rPr>
              <a:t>Faith Communities-</a:t>
            </a:r>
          </a:p>
          <a:p>
            <a:pPr algn="ctr"/>
            <a:r>
              <a:rPr lang="en-US" sz="1100" dirty="0">
                <a:solidFill>
                  <a:sysClr val="windowText" lastClr="000000"/>
                </a:solidFill>
              </a:rPr>
              <a:t>RH-FHNC</a:t>
            </a:r>
          </a:p>
          <a:p>
            <a:pPr algn="ctr"/>
            <a:r>
              <a:rPr lang="en-US" sz="1100" dirty="0" smtClean="0">
                <a:solidFill>
                  <a:sysClr val="windowText" lastClr="000000"/>
                </a:solidFill>
              </a:rPr>
              <a:t>volunteers</a:t>
            </a:r>
            <a:endParaRPr lang="en-US" sz="1100" dirty="0">
              <a:solidFill>
                <a:sysClr val="windowText" lastClr="000000"/>
              </a:solidFill>
            </a:endParaRPr>
          </a:p>
        </p:txBody>
      </p:sp>
      <p:sp>
        <p:nvSpPr>
          <p:cNvPr id="24" name="Rectangle 23"/>
          <p:cNvSpPr/>
          <p:nvPr/>
        </p:nvSpPr>
        <p:spPr>
          <a:xfrm>
            <a:off x="2209800" y="1371600"/>
            <a:ext cx="1066800" cy="1371600"/>
          </a:xfrm>
          <a:prstGeom prst="rect">
            <a:avLst/>
          </a:prstGeom>
          <a:solidFill>
            <a:schemeClr val="accent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ysClr val="windowText" lastClr="000000"/>
                </a:solidFill>
              </a:rPr>
              <a:t>Health </a:t>
            </a:r>
          </a:p>
          <a:p>
            <a:pPr algn="ctr"/>
            <a:r>
              <a:rPr lang="en-US" sz="1100" dirty="0">
                <a:solidFill>
                  <a:sysClr val="windowText" lastClr="000000"/>
                </a:solidFill>
              </a:rPr>
              <a:t>Screenings	</a:t>
            </a:r>
          </a:p>
        </p:txBody>
      </p:sp>
      <p:sp>
        <p:nvSpPr>
          <p:cNvPr id="25" name="Rectangle 24"/>
          <p:cNvSpPr/>
          <p:nvPr/>
        </p:nvSpPr>
        <p:spPr>
          <a:xfrm>
            <a:off x="3733800" y="1371600"/>
            <a:ext cx="836294" cy="1219200"/>
          </a:xfrm>
          <a:prstGeom prst="rect">
            <a:avLst/>
          </a:prstGeom>
          <a:solidFill>
            <a:schemeClr val="accent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ysClr val="windowText" lastClr="000000"/>
                </a:solidFill>
              </a:rPr>
              <a:t>Wellness </a:t>
            </a:r>
            <a:r>
              <a:rPr lang="en-US" sz="1100" dirty="0" smtClean="0">
                <a:solidFill>
                  <a:sysClr val="windowText" lastClr="000000"/>
                </a:solidFill>
              </a:rPr>
              <a:t>Initiative</a:t>
            </a:r>
            <a:endParaRPr lang="en-US" sz="1100" dirty="0">
              <a:solidFill>
                <a:sysClr val="windowText" lastClr="000000"/>
              </a:solidFill>
            </a:endParaRPr>
          </a:p>
        </p:txBody>
      </p:sp>
      <p:sp>
        <p:nvSpPr>
          <p:cNvPr id="26" name="Oval 25"/>
          <p:cNvSpPr/>
          <p:nvPr/>
        </p:nvSpPr>
        <p:spPr>
          <a:xfrm>
            <a:off x="5943600" y="3200400"/>
            <a:ext cx="1295400" cy="1447800"/>
          </a:xfrm>
          <a:prstGeom prst="ellipse">
            <a:avLst/>
          </a:prstGeom>
          <a:solidFill>
            <a:srgbClr val="FFFF00"/>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ysClr val="windowText" lastClr="000000"/>
                </a:solidFill>
              </a:rPr>
              <a:t>Supporter of</a:t>
            </a:r>
            <a:r>
              <a:rPr lang="en-US" sz="1100" baseline="0" dirty="0">
                <a:solidFill>
                  <a:sysClr val="windowText" lastClr="000000"/>
                </a:solidFill>
              </a:rPr>
              <a:t> Health to the Latino Community</a:t>
            </a:r>
            <a:endParaRPr lang="en-US" sz="1100" dirty="0"/>
          </a:p>
        </p:txBody>
      </p:sp>
      <p:sp>
        <p:nvSpPr>
          <p:cNvPr id="27" name="Oval 26"/>
          <p:cNvSpPr/>
          <p:nvPr/>
        </p:nvSpPr>
        <p:spPr>
          <a:xfrm flipH="1">
            <a:off x="152400" y="3200400"/>
            <a:ext cx="1752600" cy="1193581"/>
          </a:xfrm>
          <a:prstGeom prst="ellipse">
            <a:avLst/>
          </a:prstGeom>
          <a:solidFill>
            <a:srgbClr val="FFFF00"/>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smtClean="0">
                <a:solidFill>
                  <a:sysClr val="windowText" lastClr="000000"/>
                </a:solidFill>
              </a:rPr>
              <a:t>Connector </a:t>
            </a:r>
            <a:r>
              <a:rPr lang="en-US" sz="1100" dirty="0">
                <a:solidFill>
                  <a:sysClr val="windowText" lastClr="000000"/>
                </a:solidFill>
              </a:rPr>
              <a:t>to the </a:t>
            </a:r>
            <a:r>
              <a:rPr lang="en-US" sz="1100" dirty="0" smtClean="0">
                <a:solidFill>
                  <a:sysClr val="windowText" lastClr="000000"/>
                </a:solidFill>
              </a:rPr>
              <a:t>African</a:t>
            </a:r>
            <a:r>
              <a:rPr lang="en-US" sz="1100" baseline="0" dirty="0" smtClean="0">
                <a:solidFill>
                  <a:sysClr val="windowText" lastClr="000000"/>
                </a:solidFill>
              </a:rPr>
              <a:t> </a:t>
            </a:r>
            <a:r>
              <a:rPr lang="en-US" sz="1100" baseline="0" dirty="0">
                <a:solidFill>
                  <a:sysClr val="windowText" lastClr="000000"/>
                </a:solidFill>
              </a:rPr>
              <a:t>American </a:t>
            </a:r>
            <a:r>
              <a:rPr lang="en-US" sz="1100" baseline="0" dirty="0" smtClean="0">
                <a:solidFill>
                  <a:sysClr val="windowText" lastClr="000000"/>
                </a:solidFill>
              </a:rPr>
              <a:t>Community</a:t>
            </a:r>
            <a:endParaRPr lang="en-US" sz="1100" baseline="0" dirty="0">
              <a:solidFill>
                <a:sysClr val="windowText" lastClr="000000"/>
              </a:solidFill>
            </a:endParaRPr>
          </a:p>
          <a:p>
            <a:pPr algn="ctr"/>
            <a:r>
              <a:rPr lang="en-US" sz="1100" baseline="0" dirty="0">
                <a:solidFill>
                  <a:sysClr val="windowText" lastClr="000000"/>
                </a:solidFill>
              </a:rPr>
              <a:t>Rosa Patterson</a:t>
            </a:r>
            <a:endParaRPr lang="en-US" sz="1100" dirty="0"/>
          </a:p>
        </p:txBody>
      </p:sp>
      <p:sp>
        <p:nvSpPr>
          <p:cNvPr id="28" name="Oval 27"/>
          <p:cNvSpPr/>
          <p:nvPr/>
        </p:nvSpPr>
        <p:spPr>
          <a:xfrm>
            <a:off x="2209800" y="4343400"/>
            <a:ext cx="1524000" cy="895350"/>
          </a:xfrm>
          <a:prstGeom prst="ellipse">
            <a:avLst/>
          </a:prstGeom>
          <a:solidFill>
            <a:srgbClr val="FFFF00"/>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ysClr val="windowText" lastClr="000000"/>
                </a:solidFill>
              </a:rPr>
              <a:t>C</a:t>
            </a:r>
            <a:r>
              <a:rPr lang="en-US" sz="1100" dirty="0" smtClean="0">
                <a:solidFill>
                  <a:sysClr val="windowText" lastClr="000000"/>
                </a:solidFill>
              </a:rPr>
              <a:t>onnector </a:t>
            </a:r>
            <a:r>
              <a:rPr lang="en-US" sz="1100" dirty="0">
                <a:solidFill>
                  <a:sysClr val="windowText" lastClr="000000"/>
                </a:solidFill>
              </a:rPr>
              <a:t>to churches &amp; community</a:t>
            </a:r>
            <a:r>
              <a:rPr lang="en-US" sz="1100" baseline="0" dirty="0">
                <a:solidFill>
                  <a:sysClr val="windowText" lastClr="000000"/>
                </a:solidFill>
              </a:rPr>
              <a:t> </a:t>
            </a:r>
            <a:r>
              <a:rPr lang="en-US" sz="1100" baseline="0" dirty="0" smtClean="0">
                <a:solidFill>
                  <a:sysClr val="windowText" lastClr="000000"/>
                </a:solidFill>
              </a:rPr>
              <a:t>resources</a:t>
            </a:r>
          </a:p>
          <a:p>
            <a:pPr algn="ctr"/>
            <a:r>
              <a:rPr lang="en-US" dirty="0" smtClean="0">
                <a:solidFill>
                  <a:sysClr val="windowText" lastClr="000000"/>
                </a:solidFill>
              </a:rPr>
              <a:t>Zoe Faircloth</a:t>
            </a:r>
            <a:endParaRPr lang="en-US" sz="1100" dirty="0"/>
          </a:p>
        </p:txBody>
      </p:sp>
      <p:sp>
        <p:nvSpPr>
          <p:cNvPr id="29" name="Rectangle 28"/>
          <p:cNvSpPr/>
          <p:nvPr/>
        </p:nvSpPr>
        <p:spPr>
          <a:xfrm>
            <a:off x="5257800" y="1371600"/>
            <a:ext cx="1428750" cy="1219200"/>
          </a:xfrm>
          <a:prstGeom prst="rect">
            <a:avLst/>
          </a:prstGeom>
          <a:solidFill>
            <a:schemeClr val="accent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ysClr val="windowText" lastClr="000000"/>
                </a:solidFill>
              </a:rPr>
              <a:t>Transportation-CARS-RCATS-FH Volunteers</a:t>
            </a:r>
            <a:endParaRPr lang="en-US" sz="1100" dirty="0"/>
          </a:p>
        </p:txBody>
      </p:sp>
      <p:sp>
        <p:nvSpPr>
          <p:cNvPr id="30" name="Rectangle 29"/>
          <p:cNvSpPr/>
          <p:nvPr/>
        </p:nvSpPr>
        <p:spPr>
          <a:xfrm>
            <a:off x="5562600" y="4953000"/>
            <a:ext cx="12192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ysClr val="windowText" lastClr="000000"/>
                </a:solidFill>
              </a:rPr>
              <a:t>Community Resources-CCOU-Soup</a:t>
            </a:r>
            <a:r>
              <a:rPr lang="en-US" sz="1100" baseline="0" dirty="0">
                <a:solidFill>
                  <a:sysClr val="windowText" lastClr="000000"/>
                </a:solidFill>
              </a:rPr>
              <a:t> Kitchen etc.</a:t>
            </a:r>
            <a:endParaRPr lang="en-US" sz="1100" dirty="0">
              <a:solidFill>
                <a:sysClr val="windowText" lastClr="000000"/>
              </a:solidFill>
            </a:endParaRPr>
          </a:p>
        </p:txBody>
      </p:sp>
      <p:sp>
        <p:nvSpPr>
          <p:cNvPr id="31" name="Oval 30"/>
          <p:cNvSpPr/>
          <p:nvPr/>
        </p:nvSpPr>
        <p:spPr>
          <a:xfrm>
            <a:off x="7467600" y="3276600"/>
            <a:ext cx="1447800" cy="1066800"/>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solidFill>
                  <a:sysClr val="windowText" lastClr="000000"/>
                </a:solidFill>
              </a:rPr>
              <a:t>Assistant</a:t>
            </a:r>
          </a:p>
          <a:p>
            <a:pPr algn="ctr"/>
            <a:r>
              <a:rPr lang="en-US" sz="1100" dirty="0" smtClean="0">
                <a:solidFill>
                  <a:sysClr val="windowText" lastClr="000000"/>
                </a:solidFill>
              </a:rPr>
              <a:t>Chaplain-follow up phone calls</a:t>
            </a:r>
            <a:endParaRPr lang="en-US" sz="1100" dirty="0">
              <a:solidFill>
                <a:sysClr val="windowText" lastClr="000000"/>
              </a:solidFill>
            </a:endParaRPr>
          </a:p>
        </p:txBody>
      </p:sp>
      <p:cxnSp>
        <p:nvCxnSpPr>
          <p:cNvPr id="38" name="Straight Arrow Connector 37"/>
          <p:cNvCxnSpPr>
            <a:endCxn id="21" idx="3"/>
          </p:cNvCxnSpPr>
          <p:nvPr/>
        </p:nvCxnSpPr>
        <p:spPr>
          <a:xfrm>
            <a:off x="1295400" y="1600200"/>
            <a:ext cx="1524000" cy="1985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hape 70"/>
          <p:cNvCxnSpPr>
            <a:stCxn id="14" idx="6"/>
          </p:cNvCxnSpPr>
          <p:nvPr/>
        </p:nvCxnSpPr>
        <p:spPr>
          <a:xfrm>
            <a:off x="3276600" y="685800"/>
            <a:ext cx="152400" cy="2362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5" idx="4"/>
          </p:cNvCxnSpPr>
          <p:nvPr/>
        </p:nvCxnSpPr>
        <p:spPr>
          <a:xfrm flipH="1">
            <a:off x="4724400" y="1228725"/>
            <a:ext cx="176213" cy="1819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24" idx="2"/>
          </p:cNvCxnSpPr>
          <p:nvPr/>
        </p:nvCxnSpPr>
        <p:spPr>
          <a:xfrm>
            <a:off x="2743200" y="2743200"/>
            <a:ext cx="228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25" idx="2"/>
          </p:cNvCxnSpPr>
          <p:nvPr/>
        </p:nvCxnSpPr>
        <p:spPr>
          <a:xfrm>
            <a:off x="4151947" y="2590800"/>
            <a:ext cx="39053"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5181600" y="26670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1219200" y="2209800"/>
            <a:ext cx="16002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28" idx="7"/>
          </p:cNvCxnSpPr>
          <p:nvPr/>
        </p:nvCxnSpPr>
        <p:spPr>
          <a:xfrm flipV="1">
            <a:off x="3510615" y="4114800"/>
            <a:ext cx="223185" cy="359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22" idx="0"/>
          </p:cNvCxnSpPr>
          <p:nvPr/>
        </p:nvCxnSpPr>
        <p:spPr>
          <a:xfrm flipV="1">
            <a:off x="4572000" y="4114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flipV="1">
            <a:off x="5181600" y="4114800"/>
            <a:ext cx="685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334000" y="35814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1905000" y="3810000"/>
            <a:ext cx="914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1447800" y="3962400"/>
            <a:ext cx="1371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3810000" y="4191000"/>
            <a:ext cx="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Elbow Connector 109"/>
          <p:cNvCxnSpPr/>
          <p:nvPr/>
        </p:nvCxnSpPr>
        <p:spPr>
          <a:xfrm rot="16200000" flipV="1">
            <a:off x="4267200" y="4876800"/>
            <a:ext cx="18288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flipV="1">
            <a:off x="5334000" y="3962400"/>
            <a:ext cx="2057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hape 119"/>
          <p:cNvCxnSpPr>
            <a:stCxn id="18" idx="4"/>
          </p:cNvCxnSpPr>
          <p:nvPr/>
        </p:nvCxnSpPr>
        <p:spPr>
          <a:xfrm rot="5400000">
            <a:off x="5600700" y="1181100"/>
            <a:ext cx="1676400" cy="2209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5334000" y="2362200"/>
            <a:ext cx="2209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Elbow Connector 123"/>
          <p:cNvCxnSpPr/>
          <p:nvPr/>
        </p:nvCxnSpPr>
        <p:spPr>
          <a:xfrm rot="10800000" flipV="1">
            <a:off x="5257800" y="3276600"/>
            <a:ext cx="2743200" cy="152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5" name="Elbow Connector 134"/>
          <p:cNvCxnSpPr>
            <a:stCxn id="16" idx="0"/>
          </p:cNvCxnSpPr>
          <p:nvPr/>
        </p:nvCxnSpPr>
        <p:spPr>
          <a:xfrm rot="5400000" flipH="1" flipV="1">
            <a:off x="1771650" y="4133850"/>
            <a:ext cx="1371600" cy="1333500"/>
          </a:xfrm>
          <a:prstGeom prst="bentConnector3">
            <a:avLst>
              <a:gd name="adj1" fmla="val 85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17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Two cases impacted by the work of Care Continuum committee</a:t>
            </a:r>
            <a:endParaRPr lang="en-US" sz="4000" dirty="0"/>
          </a:p>
        </p:txBody>
      </p:sp>
      <p:sp>
        <p:nvSpPr>
          <p:cNvPr id="3" name="Content Placeholder 2"/>
          <p:cNvSpPr>
            <a:spLocks noGrp="1"/>
          </p:cNvSpPr>
          <p:nvPr>
            <p:ph idx="1"/>
          </p:nvPr>
        </p:nvSpPr>
        <p:spPr/>
        <p:txBody>
          <a:bodyPr>
            <a:normAutofit fontScale="92500" lnSpcReduction="10000"/>
          </a:bodyPr>
          <a:lstStyle/>
          <a:p>
            <a:r>
              <a:rPr lang="en-US" sz="2400" dirty="0" smtClean="0"/>
              <a:t>#1 Super-Utilizer from ED for 2015 was cancer center patient (40+) visits</a:t>
            </a:r>
          </a:p>
          <a:p>
            <a:pPr lvl="1"/>
            <a:r>
              <a:rPr lang="en-US" dirty="0" smtClean="0"/>
              <a:t>New process-Ask upon admission if patient is RCC patient. Shows up on NP census to follow up. Goal is to get them seen in the cancer center clinic.</a:t>
            </a:r>
          </a:p>
          <a:p>
            <a:r>
              <a:rPr lang="en-US" sz="2400" dirty="0" smtClean="0"/>
              <a:t>#1 Super-Utilizer for 2016 YTD (69 visits over 18 months)</a:t>
            </a:r>
          </a:p>
          <a:p>
            <a:pPr lvl="1"/>
            <a:r>
              <a:rPr lang="en-US" dirty="0" smtClean="0"/>
              <a:t>Multiple attempts by multidisciplinary staff to address caregivers insistence on bringing patient to ED</a:t>
            </a:r>
          </a:p>
          <a:p>
            <a:pPr lvl="1"/>
            <a:r>
              <a:rPr lang="en-US" dirty="0" smtClean="0"/>
              <a:t>Complaint by family resulted in a meeting with Case Management, Quality, and Spiritual Care- Process created to triage patient through ED case manager.</a:t>
            </a:r>
            <a:endParaRPr lang="en-US" dirty="0"/>
          </a:p>
        </p:txBody>
      </p:sp>
      <p:sp>
        <p:nvSpPr>
          <p:cNvPr id="4" name="Slide Number Placeholder 3"/>
          <p:cNvSpPr>
            <a:spLocks noGrp="1"/>
          </p:cNvSpPr>
          <p:nvPr>
            <p:ph type="sldNum" sz="quarter" idx="12"/>
          </p:nvPr>
        </p:nvSpPr>
        <p:spPr/>
        <p:txBody>
          <a:bodyPr/>
          <a:lstStyle/>
          <a:p>
            <a:pPr>
              <a:defRPr/>
            </a:pPr>
            <a:fld id="{F04657FD-8707-4DE4-8296-3B992AFB1F1E}" type="slidenum">
              <a:rPr lang="en-US" smtClean="0"/>
              <a:pPr>
                <a:defRPr/>
              </a:pPr>
              <a:t>27</a:t>
            </a:fld>
            <a:endParaRPr lang="en-US" dirty="0"/>
          </a:p>
        </p:txBody>
      </p:sp>
    </p:spTree>
    <p:extLst>
      <p:ext uri="{BB962C8B-B14F-4D97-AF65-F5344CB8AC3E}">
        <p14:creationId xmlns:p14="http://schemas.microsoft.com/office/powerpoint/2010/main" val="407148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872888106"/>
              </p:ext>
            </p:extLst>
          </p:nvPr>
        </p:nvGraphicFramePr>
        <p:xfrm>
          <a:off x="914400" y="1600200"/>
          <a:ext cx="6477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Super-Utilizer’s Galaxy</a:t>
            </a:r>
            <a:endParaRPr lang="en-US" dirty="0"/>
          </a:p>
        </p:txBody>
      </p:sp>
    </p:spTree>
    <p:extLst>
      <p:ext uri="{BB962C8B-B14F-4D97-AF65-F5344CB8AC3E}">
        <p14:creationId xmlns:p14="http://schemas.microsoft.com/office/powerpoint/2010/main" val="1727493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a:lstStyle/>
          <a:p>
            <a:pPr algn="ctr"/>
            <a:r>
              <a:rPr lang="en-US" dirty="0"/>
              <a:t>Can’t Pay for </a:t>
            </a:r>
            <a:r>
              <a:rPr lang="en-US" dirty="0" smtClean="0"/>
              <a:t>Rx</a:t>
            </a:r>
            <a:endParaRPr lang="en-US" dirty="0"/>
          </a:p>
        </p:txBody>
      </p:sp>
      <p:graphicFrame>
        <p:nvGraphicFramePr>
          <p:cNvPr id="5" name="Diagram 4"/>
          <p:cNvGraphicFramePr/>
          <p:nvPr>
            <p:extLst>
              <p:ext uri="{D42A27DB-BD31-4B8C-83A1-F6EECF244321}">
                <p14:modId xmlns:p14="http://schemas.microsoft.com/office/powerpoint/2010/main" val="1613017548"/>
              </p:ext>
            </p:extLst>
          </p:nvPr>
        </p:nvGraphicFramePr>
        <p:xfrm>
          <a:off x="1554480" y="1554480"/>
          <a:ext cx="6400800" cy="5074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6"/>
          <p:cNvSpPr txBox="1">
            <a:spLocks/>
          </p:cNvSpPr>
          <p:nvPr/>
        </p:nvSpPr>
        <p:spPr>
          <a:xfrm>
            <a:off x="304800" y="990600"/>
            <a:ext cx="8382000" cy="9144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5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56168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normAutofit fontScale="92500"/>
          </a:bodyPr>
          <a:lstStyle/>
          <a:p>
            <a:r>
              <a:rPr lang="en-US" dirty="0" smtClean="0"/>
              <a:t>Review the history of the grant work, the assumptions driving the work, share the umbrella structure of the growing FaithHealth network and some specifications of the efforts in the field</a:t>
            </a:r>
          </a:p>
          <a:p>
            <a:r>
              <a:rPr lang="en-US" dirty="0" smtClean="0"/>
              <a:t>Hear about field site work from select sites and high level data points (WFBMC, WRMC, Southeastern, Randolph, CaroMont)</a:t>
            </a:r>
          </a:p>
          <a:p>
            <a:r>
              <a:rPr lang="en-US" dirty="0" smtClean="0"/>
              <a:t>Preview the quantitative and qualitative standardized reporting that we have analyzed to date as well as the standardized metric platform for comparing charity care costs and readmissions across sites</a:t>
            </a:r>
          </a:p>
        </p:txBody>
      </p:sp>
    </p:spTree>
    <p:extLst>
      <p:ext uri="{BB962C8B-B14F-4D97-AF65-F5344CB8AC3E}">
        <p14:creationId xmlns:p14="http://schemas.microsoft.com/office/powerpoint/2010/main" val="343336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Study </a:t>
            </a:r>
            <a:endParaRPr lang="en-US" dirty="0"/>
          </a:p>
        </p:txBody>
      </p:sp>
      <p:sp>
        <p:nvSpPr>
          <p:cNvPr id="3" name="Content Placeholder 2"/>
          <p:cNvSpPr>
            <a:spLocks noGrp="1"/>
          </p:cNvSpPr>
          <p:nvPr>
            <p:ph idx="1"/>
          </p:nvPr>
        </p:nvSpPr>
        <p:spPr/>
        <p:txBody>
          <a:bodyPr/>
          <a:lstStyle/>
          <a:p>
            <a:r>
              <a:rPr lang="en-US" dirty="0" smtClean="0"/>
              <a:t>38 Year old Male with kidney disease</a:t>
            </a:r>
          </a:p>
          <a:p>
            <a:r>
              <a:rPr lang="en-US" dirty="0" smtClean="0"/>
              <a:t>Living with mom in camper on “friends” property</a:t>
            </a:r>
          </a:p>
          <a:p>
            <a:r>
              <a:rPr lang="en-US" dirty="0" smtClean="0"/>
              <a:t>No access to toilet facilities at night</a:t>
            </a:r>
          </a:p>
          <a:p>
            <a:r>
              <a:rPr lang="en-US" dirty="0" smtClean="0"/>
              <a:t>Water came from garden hose</a:t>
            </a:r>
          </a:p>
          <a:p>
            <a:r>
              <a:rPr lang="en-US" dirty="0" smtClean="0"/>
              <a:t>Couldn’t pay for catheters, washed and reused old catheters</a:t>
            </a:r>
          </a:p>
          <a:p>
            <a:r>
              <a:rPr lang="en-US" dirty="0" smtClean="0"/>
              <a:t>Recurrent infections turning into sepsis</a:t>
            </a:r>
            <a:endParaRPr lang="en-US" dirty="0"/>
          </a:p>
        </p:txBody>
      </p:sp>
    </p:spTree>
    <p:extLst>
      <p:ext uri="{BB962C8B-B14F-4D97-AF65-F5344CB8AC3E}">
        <p14:creationId xmlns:p14="http://schemas.microsoft.com/office/powerpoint/2010/main" val="13834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a:xfrm>
            <a:off x="304800" y="914400"/>
            <a:ext cx="8382000" cy="9144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5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Title 4"/>
          <p:cNvSpPr>
            <a:spLocks noGrp="1"/>
          </p:cNvSpPr>
          <p:nvPr>
            <p:ph type="title"/>
          </p:nvPr>
        </p:nvSpPr>
        <p:spPr>
          <a:xfrm>
            <a:off x="140917" y="30627"/>
            <a:ext cx="8858992" cy="1590595"/>
          </a:xfrm>
        </p:spPr>
        <p:txBody>
          <a:bodyPr>
            <a:normAutofit fontScale="90000"/>
          </a:bodyPr>
          <a:lstStyle/>
          <a:p>
            <a:r>
              <a:rPr lang="en-US" sz="4000" dirty="0" smtClean="0"/>
              <a:t>Reduction in Cost/Charges from Pre-Post Six Months of </a:t>
            </a:r>
            <a:r>
              <a:rPr lang="en-US" sz="4000" dirty="0" err="1" smtClean="0"/>
              <a:t>FaithHealthNC</a:t>
            </a:r>
            <a:r>
              <a:rPr lang="en-US" sz="4000" dirty="0" smtClean="0"/>
              <a:t> intervention</a:t>
            </a:r>
            <a:endParaRPr lang="en-US" sz="4000" dirty="0"/>
          </a:p>
        </p:txBody>
      </p:sp>
      <p:sp>
        <p:nvSpPr>
          <p:cNvPr id="2" name="Content Placeholder 1"/>
          <p:cNvSpPr>
            <a:spLocks noGrp="1"/>
          </p:cNvSpPr>
          <p:nvPr>
            <p:ph idx="1"/>
          </p:nvPr>
        </p:nvSpPr>
        <p:spPr/>
        <p:txBody>
          <a:bodyPr/>
          <a:lstStyle/>
          <a:p>
            <a:pPr marL="0" indent="0">
              <a:buNone/>
            </a:pPr>
            <a:r>
              <a:rPr lang="en-US" dirty="0" smtClean="0"/>
              <a:t>Before Intervention, 4/22/15 to 9/22/15</a:t>
            </a:r>
          </a:p>
          <a:p>
            <a:r>
              <a:rPr lang="en-US" b="1" dirty="0" smtClean="0"/>
              <a:t>$30, 486.25.  </a:t>
            </a:r>
            <a:r>
              <a:rPr lang="en-US" dirty="0" smtClean="0"/>
              <a:t>Includes inpatient costs, donations for catheters, housing, cost of FH navigator hours.</a:t>
            </a:r>
          </a:p>
          <a:p>
            <a:pPr marL="0" indent="0">
              <a:buNone/>
            </a:pPr>
            <a:r>
              <a:rPr lang="en-US" dirty="0" smtClean="0"/>
              <a:t>After Intervention, 9/22/15 to 4/22/16</a:t>
            </a:r>
          </a:p>
          <a:p>
            <a:r>
              <a:rPr lang="en-US" b="1" dirty="0" smtClean="0"/>
              <a:t>$1,283.58.  </a:t>
            </a:r>
            <a:r>
              <a:rPr lang="en-US" dirty="0" smtClean="0"/>
              <a:t>Includes inpatient costs ($0), catheters, cost of FH Connector and Navigator hours</a:t>
            </a:r>
          </a:p>
          <a:p>
            <a:pPr marL="0" indent="0">
              <a:buNone/>
            </a:pPr>
            <a:r>
              <a:rPr lang="en-US" b="1" dirty="0" smtClean="0"/>
              <a:t>FOR A TOTAL ROI OF $29,202.67!</a:t>
            </a:r>
            <a:endParaRPr lang="en-US" b="1" dirty="0"/>
          </a:p>
        </p:txBody>
      </p:sp>
      <p:pic>
        <p:nvPicPr>
          <p:cNvPr id="8" name="Picture 2"/>
          <p:cNvPicPr>
            <a:picLocks noChangeArrowheads="1"/>
          </p:cNvPicPr>
          <p:nvPr/>
        </p:nvPicPr>
        <p:blipFill>
          <a:blip r:embed="rId2" cstate="print"/>
          <a:srcRect/>
          <a:stretch>
            <a:fillRect/>
          </a:stretch>
        </p:blipFill>
        <p:spPr bwMode="auto">
          <a:xfrm>
            <a:off x="5966085" y="4661939"/>
            <a:ext cx="1780082" cy="1738859"/>
          </a:xfrm>
          <a:prstGeom prst="rect">
            <a:avLst/>
          </a:prstGeom>
          <a:noFill/>
          <a:ln w="9525">
            <a:noFill/>
            <a:miter lim="800000"/>
            <a:headEnd/>
            <a:tailEnd/>
          </a:ln>
          <a:effectLst/>
        </p:spPr>
      </p:pic>
    </p:spTree>
    <p:extLst>
      <p:ext uri="{BB962C8B-B14F-4D97-AF65-F5344CB8AC3E}">
        <p14:creationId xmlns:p14="http://schemas.microsoft.com/office/powerpoint/2010/main" val="223785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a:t>We have 41 trained volunteers from 17 </a:t>
            </a:r>
            <a:r>
              <a:rPr lang="en-US" sz="2800" dirty="0" smtClean="0"/>
              <a:t>churches, but find that case management is how we are currently helping this population.</a:t>
            </a:r>
            <a:endParaRPr lang="en-US" sz="2800" dirty="0"/>
          </a:p>
        </p:txBody>
      </p:sp>
      <p:pic>
        <p:nvPicPr>
          <p:cNvPr id="3" name="yiv4464768346FC91B217-D12B-4F09-AFB4-5FEFFFDEB27E" descr="cid:FC91B217-D12B-4F09-AFB4-5FEFFFDEB27E"/>
          <p:cNvPicPr/>
          <p:nvPr/>
        </p:nvPicPr>
        <p:blipFill>
          <a:blip r:embed="rId2" r:link="rId3" cstate="print"/>
          <a:srcRect/>
          <a:stretch>
            <a:fillRect/>
          </a:stretch>
        </p:blipFill>
        <p:spPr bwMode="auto">
          <a:xfrm>
            <a:off x="2057400" y="2057400"/>
            <a:ext cx="5724525" cy="4248150"/>
          </a:xfrm>
          <a:prstGeom prst="rect">
            <a:avLst/>
          </a:prstGeom>
          <a:noFill/>
          <a:ln w="9525">
            <a:noFill/>
            <a:miter lim="800000"/>
            <a:headEnd/>
            <a:tailEnd/>
          </a:ln>
        </p:spPr>
      </p:pic>
    </p:spTree>
    <p:extLst>
      <p:ext uri="{BB962C8B-B14F-4D97-AF65-F5344CB8AC3E}">
        <p14:creationId xmlns:p14="http://schemas.microsoft.com/office/powerpoint/2010/main" val="207439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276600"/>
            <a:ext cx="7620000" cy="609600"/>
          </a:xfrm>
        </p:spPr>
        <p:txBody>
          <a:bodyPr>
            <a:normAutofit fontScale="90000"/>
          </a:bodyPr>
          <a:lstStyle/>
          <a:p>
            <a:pPr algn="ctr" eaLnBrk="1" hangingPunct="1">
              <a:defRPr/>
            </a:pPr>
            <a:r>
              <a:rPr lang="en-US" dirty="0" smtClean="0"/>
              <a:t>Expanding the FaithHealth-</a:t>
            </a:r>
            <a:r>
              <a:rPr lang="en-US" b="1" dirty="0" smtClean="0">
                <a:solidFill>
                  <a:srgbClr val="AE8A1E"/>
                </a:solidFill>
              </a:rPr>
              <a:t>Gaston</a:t>
            </a:r>
            <a:r>
              <a:rPr lang="en-US" dirty="0" smtClean="0"/>
              <a:t> Movement in Gaston County</a:t>
            </a:r>
            <a:endParaRPr lang="en-US" dirty="0"/>
          </a:p>
        </p:txBody>
      </p:sp>
      <p:sp>
        <p:nvSpPr>
          <p:cNvPr id="4" name="Text Placeholder 3"/>
          <p:cNvSpPr>
            <a:spLocks noGrp="1"/>
          </p:cNvSpPr>
          <p:nvPr>
            <p:ph type="body" sz="quarter" idx="12"/>
          </p:nvPr>
        </p:nvSpPr>
        <p:spPr>
          <a:xfrm>
            <a:off x="3429000" y="5562600"/>
            <a:ext cx="5715000" cy="1295400"/>
          </a:xfrm>
        </p:spPr>
        <p:txBody>
          <a:bodyPr>
            <a:normAutofit fontScale="55000" lnSpcReduction="20000"/>
          </a:bodyPr>
          <a:lstStyle/>
          <a:p>
            <a:pPr marL="0" indent="0" algn="ctr" eaLnBrk="1" hangingPunct="1"/>
            <a:r>
              <a:rPr lang="en-US" sz="1600" dirty="0" smtClean="0"/>
              <a:t>Presented by</a:t>
            </a:r>
          </a:p>
          <a:p>
            <a:pPr marL="0" indent="0" algn="ctr" eaLnBrk="1" hangingPunct="1"/>
            <a:r>
              <a:rPr lang="en-US" sz="1600" dirty="0" smtClean="0"/>
              <a:t>Lisa Marisiddaiah, RN,BSN,FCN  </a:t>
            </a:r>
          </a:p>
          <a:p>
            <a:pPr marL="0" indent="0" algn="ctr" eaLnBrk="1" hangingPunct="1"/>
            <a:r>
              <a:rPr lang="en-US" sz="1600" dirty="0" smtClean="0"/>
              <a:t>Faith &amp; Health Ministry Manager</a:t>
            </a:r>
          </a:p>
          <a:p>
            <a:pPr marL="0" indent="0" algn="ctr" eaLnBrk="1" hangingPunct="1"/>
            <a:r>
              <a:rPr lang="en-US" sz="1600" dirty="0" smtClean="0"/>
              <a:t>CaroMont Health</a:t>
            </a:r>
            <a:endParaRPr lang="en-US" dirty="0" smtClean="0"/>
          </a:p>
        </p:txBody>
      </p:sp>
    </p:spTree>
    <p:extLst>
      <p:ext uri="{BB962C8B-B14F-4D97-AF65-F5344CB8AC3E}">
        <p14:creationId xmlns:p14="http://schemas.microsoft.com/office/powerpoint/2010/main" val="29467181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FaithHealth-Gaston Overview</a:t>
            </a:r>
            <a:endParaRPr lang="en-US" dirty="0"/>
          </a:p>
        </p:txBody>
      </p:sp>
      <p:sp>
        <p:nvSpPr>
          <p:cNvPr id="3" name="Content Placeholder 2"/>
          <p:cNvSpPr>
            <a:spLocks noGrp="1"/>
          </p:cNvSpPr>
          <p:nvPr>
            <p:ph idx="1"/>
          </p:nvPr>
        </p:nvSpPr>
        <p:spPr>
          <a:xfrm>
            <a:off x="1066800" y="1371600"/>
            <a:ext cx="7620000" cy="4754563"/>
          </a:xfrm>
        </p:spPr>
        <p:txBody>
          <a:bodyPr/>
          <a:lstStyle/>
          <a:p>
            <a:r>
              <a:rPr lang="en-US" dirty="0" smtClean="0"/>
              <a:t>Purpose: To combine the caring strengths of faith communities, the expertise of the health care network and community resources, to help residents of Gaston County be healthier at home.   </a:t>
            </a:r>
          </a:p>
          <a:p>
            <a:endParaRPr lang="en-US" sz="2000" dirty="0" smtClean="0"/>
          </a:p>
          <a:p>
            <a:endParaRPr lang="en-US" dirty="0" smtClean="0"/>
          </a:p>
          <a:p>
            <a:endParaRPr lang="en-US" dirty="0" smtClean="0"/>
          </a:p>
        </p:txBody>
      </p:sp>
    </p:spTree>
    <p:extLst>
      <p:ext uri="{BB962C8B-B14F-4D97-AF65-F5344CB8AC3E}">
        <p14:creationId xmlns:p14="http://schemas.microsoft.com/office/powerpoint/2010/main" val="1621402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FaithHealth Gaston: The Opportunity</a:t>
            </a:r>
            <a:endParaRPr lang="en-US" dirty="0"/>
          </a:p>
        </p:txBody>
      </p:sp>
      <p:sp>
        <p:nvSpPr>
          <p:cNvPr id="3" name="Content Placeholder 2"/>
          <p:cNvSpPr>
            <a:spLocks noGrp="1"/>
          </p:cNvSpPr>
          <p:nvPr>
            <p:ph idx="1"/>
          </p:nvPr>
        </p:nvSpPr>
        <p:spPr>
          <a:xfrm>
            <a:off x="1066800" y="1371600"/>
            <a:ext cx="7620000" cy="4754563"/>
          </a:xfrm>
        </p:spPr>
        <p:txBody>
          <a:bodyPr>
            <a:normAutofit fontScale="70000" lnSpcReduction="20000"/>
          </a:bodyPr>
          <a:lstStyle/>
          <a:p>
            <a:pPr>
              <a:buFont typeface="Arial" pitchFamily="34" charset="0"/>
              <a:buChar char="•"/>
            </a:pPr>
            <a:r>
              <a:rPr lang="en-US" sz="2000" dirty="0" smtClean="0"/>
              <a:t>In 2014,  CaroMont Regional Medical Center’s patient population was:</a:t>
            </a:r>
          </a:p>
          <a:p>
            <a:pPr>
              <a:buFont typeface="Arial" pitchFamily="34" charset="0"/>
              <a:buChar char="•"/>
            </a:pPr>
            <a:r>
              <a:rPr lang="en-US" sz="2400" dirty="0" smtClean="0"/>
              <a:t>           </a:t>
            </a:r>
            <a:r>
              <a:rPr lang="en-US" sz="2000" dirty="0" smtClean="0"/>
              <a:t>8 % selfpay </a:t>
            </a:r>
          </a:p>
          <a:p>
            <a:pPr>
              <a:buFont typeface="Arial" pitchFamily="34" charset="0"/>
              <a:buChar char="•"/>
            </a:pPr>
            <a:r>
              <a:rPr lang="en-US" sz="2000" dirty="0" smtClean="0"/>
              <a:t>          15% Medicaid</a:t>
            </a:r>
          </a:p>
          <a:p>
            <a:pPr>
              <a:buFont typeface="Arial" pitchFamily="34" charset="0"/>
              <a:buChar char="•"/>
            </a:pPr>
            <a:r>
              <a:rPr lang="en-US" sz="2000" dirty="0" smtClean="0"/>
              <a:t>           28% Medicare</a:t>
            </a:r>
          </a:p>
          <a:p>
            <a:pPr>
              <a:buFont typeface="Arial" pitchFamily="34" charset="0"/>
              <a:buChar char="•"/>
            </a:pPr>
            <a:r>
              <a:rPr lang="en-US" sz="2000" dirty="0" smtClean="0"/>
              <a:t>This resulted in charges of  $43,610,729 </a:t>
            </a:r>
          </a:p>
          <a:p>
            <a:pPr>
              <a:buFont typeface="Arial" pitchFamily="34" charset="0"/>
              <a:buChar char="•"/>
            </a:pPr>
            <a:endParaRPr lang="en-US" sz="2000" dirty="0" smtClean="0"/>
          </a:p>
          <a:p>
            <a:pPr>
              <a:buFont typeface="Arial" pitchFamily="34" charset="0"/>
              <a:buChar char="•"/>
            </a:pPr>
            <a:r>
              <a:rPr lang="en-US" sz="2000" dirty="0" smtClean="0"/>
              <a:t>78% of those self pay patients lived in 4 Gaston County Zip Codes</a:t>
            </a:r>
          </a:p>
          <a:p>
            <a:pPr>
              <a:buFont typeface="Arial" pitchFamily="34" charset="0"/>
              <a:buChar char="•"/>
            </a:pPr>
            <a:endParaRPr lang="en-US" sz="2000" dirty="0" smtClean="0"/>
          </a:p>
          <a:p>
            <a:pPr>
              <a:buFont typeface="Arial" pitchFamily="34" charset="0"/>
              <a:buChar char="•"/>
            </a:pPr>
            <a:r>
              <a:rPr lang="en-US" sz="2000" dirty="0" smtClean="0"/>
              <a:t>We have 276 houses of worship in those 4 zip codes. </a:t>
            </a:r>
          </a:p>
          <a:p>
            <a:pPr>
              <a:buFont typeface="Arial" pitchFamily="34" charset="0"/>
              <a:buChar char="•"/>
            </a:pPr>
            <a:endParaRPr lang="en-US" sz="2000" dirty="0" smtClean="0"/>
          </a:p>
          <a:p>
            <a:pPr>
              <a:buFont typeface="Arial" pitchFamily="34" charset="0"/>
              <a:buChar char="•"/>
            </a:pPr>
            <a:r>
              <a:rPr lang="en-US" sz="2000" dirty="0" smtClean="0"/>
              <a:t>On January 5, 2015, 89% of our patients reported that they have an affiliation with a faith community</a:t>
            </a:r>
          </a:p>
          <a:p>
            <a:endParaRPr lang="en-US" dirty="0"/>
          </a:p>
        </p:txBody>
      </p:sp>
    </p:spTree>
    <p:extLst>
      <p:ext uri="{BB962C8B-B14F-4D97-AF65-F5344CB8AC3E}">
        <p14:creationId xmlns:p14="http://schemas.microsoft.com/office/powerpoint/2010/main" val="2002788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
            <a:ext cx="8915400" cy="1447800"/>
          </a:xfrm>
        </p:spPr>
        <p:txBody>
          <a:bodyPr>
            <a:normAutofit/>
          </a:bodyPr>
          <a:lstStyle/>
          <a:p>
            <a:pPr algn="ctr"/>
            <a:r>
              <a:rPr lang="en-US" sz="2400" b="1" dirty="0" smtClean="0"/>
              <a:t>Demographics of Gaston County: % of self pay patients</a:t>
            </a:r>
            <a:endParaRPr lang="en-US" sz="2400" b="1" dirty="0"/>
          </a:p>
        </p:txBody>
      </p:sp>
      <p:graphicFrame>
        <p:nvGraphicFramePr>
          <p:cNvPr id="3" name="Chart 2"/>
          <p:cNvGraphicFramePr/>
          <p:nvPr>
            <p:extLst>
              <p:ext uri="{D42A27DB-BD31-4B8C-83A1-F6EECF244321}">
                <p14:modId xmlns:p14="http://schemas.microsoft.com/office/powerpoint/2010/main" val="616715942"/>
              </p:ext>
            </p:extLst>
          </p:nvPr>
        </p:nvGraphicFramePr>
        <p:xfrm>
          <a:off x="2480872" y="2289748"/>
          <a:ext cx="4953000" cy="307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649946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  Developed the Infrastructure for FaithHealth-Gaston</a:t>
            </a:r>
            <a:r>
              <a:rPr lang="en-US" sz="3000" dirty="0" smtClean="0"/>
              <a:t/>
            </a:r>
            <a:br>
              <a:rPr lang="en-US" sz="3000" dirty="0" smtClean="0"/>
            </a:br>
            <a:endParaRPr lang="en-US" sz="3000" dirty="0"/>
          </a:p>
        </p:txBody>
      </p:sp>
      <p:sp>
        <p:nvSpPr>
          <p:cNvPr id="3" name="Content Placeholder 2"/>
          <p:cNvSpPr>
            <a:spLocks noGrp="1"/>
          </p:cNvSpPr>
          <p:nvPr>
            <p:ph idx="1"/>
          </p:nvPr>
        </p:nvSpPr>
        <p:spPr>
          <a:xfrm>
            <a:off x="1066800" y="1219200"/>
            <a:ext cx="7848600" cy="5257800"/>
          </a:xfrm>
        </p:spPr>
        <p:txBody>
          <a:bodyPr>
            <a:normAutofit fontScale="85000" lnSpcReduction="20000"/>
          </a:bodyPr>
          <a:lstStyle/>
          <a:p>
            <a:pPr marL="514350" indent="-514350">
              <a:buAutoNum type="arabicPeriod"/>
            </a:pPr>
            <a:r>
              <a:rPr lang="en-US" sz="2400" dirty="0" smtClean="0"/>
              <a:t>FaithHealth Connectors </a:t>
            </a:r>
            <a:r>
              <a:rPr lang="en-US" dirty="0" smtClean="0"/>
              <a:t>– </a:t>
            </a:r>
            <a:r>
              <a:rPr lang="en-US" sz="2000" dirty="0" smtClean="0"/>
              <a:t>Purpose is primarily to identify and connect with potential congregational partners, assist with  volunteer trainings, and facilitate ongoing support for clients.</a:t>
            </a:r>
          </a:p>
          <a:p>
            <a:pPr marL="914400" lvl="1" indent="-514350">
              <a:buFont typeface="Arial" pitchFamily="34" charset="0"/>
              <a:buChar char="•"/>
            </a:pPr>
            <a:r>
              <a:rPr lang="en-US" dirty="0" smtClean="0"/>
              <a:t>Wavey Williams, Community Outreach Pastor, Bethlehem Church</a:t>
            </a:r>
          </a:p>
          <a:p>
            <a:pPr marL="914400" lvl="1" indent="-514350">
              <a:buFont typeface="Arial" pitchFamily="34" charset="0"/>
              <a:buChar char="•"/>
            </a:pPr>
            <a:r>
              <a:rPr lang="en-US" dirty="0" smtClean="0"/>
              <a:t>Jaron Moss, Urban Outreach Pastor</a:t>
            </a:r>
          </a:p>
          <a:p>
            <a:pPr marL="914400" lvl="1" indent="-514350">
              <a:buFont typeface="Arial" pitchFamily="34" charset="0"/>
              <a:buChar char="•"/>
            </a:pPr>
            <a:r>
              <a:rPr lang="en-US" dirty="0" smtClean="0"/>
              <a:t>Angela Dreher, Community Coordinator, Outreach Management Services</a:t>
            </a:r>
          </a:p>
          <a:p>
            <a:pPr marL="514350" indent="-514350">
              <a:buFont typeface="+mj-lt"/>
              <a:buAutoNum type="arabicPeriod"/>
            </a:pPr>
            <a:r>
              <a:rPr lang="en-US" sz="2400" dirty="0" smtClean="0"/>
              <a:t>Faith Health Community Coordinator </a:t>
            </a:r>
            <a:r>
              <a:rPr lang="en-US" dirty="0" smtClean="0"/>
              <a:t>– </a:t>
            </a:r>
            <a:r>
              <a:rPr lang="en-US" sz="2000" dirty="0" smtClean="0"/>
              <a:t>Visits  patients referred  by case management while they are in the hospital, and determines needs after discharge.  Communicates with  FH-G community volunteers. </a:t>
            </a:r>
          </a:p>
          <a:p>
            <a:pPr marL="914400" lvl="1" indent="-514350">
              <a:buFont typeface="Arial" pitchFamily="34" charset="0"/>
              <a:buChar char="•"/>
            </a:pPr>
            <a:r>
              <a:rPr lang="en-US" dirty="0" smtClean="0"/>
              <a:t>Robin Burgess, CaroMont Health</a:t>
            </a:r>
          </a:p>
          <a:p>
            <a:pPr marL="514350" indent="-514350">
              <a:buFont typeface="+mj-lt"/>
              <a:buAutoNum type="arabicPeriod"/>
            </a:pPr>
            <a:r>
              <a:rPr lang="en-US" sz="2400" dirty="0" smtClean="0"/>
              <a:t>Supporters of Health </a:t>
            </a:r>
            <a:r>
              <a:rPr lang="en-US" dirty="0" smtClean="0"/>
              <a:t>– </a:t>
            </a:r>
            <a:r>
              <a:rPr lang="en-US" sz="2000" dirty="0" smtClean="0"/>
              <a:t>Identifies client needs and is responsible for connecting FH-G clients to community resources/partners.  (Funded through a CaroMont Health Foundation Grant)</a:t>
            </a:r>
          </a:p>
          <a:p>
            <a:pPr marL="914400" lvl="1" indent="-514350">
              <a:buFont typeface="Arial" pitchFamily="34" charset="0"/>
              <a:buChar char="•"/>
            </a:pPr>
            <a:r>
              <a:rPr lang="en-US" dirty="0" smtClean="0"/>
              <a:t>Tracy Garrett, RN, CaroMont Health </a:t>
            </a:r>
          </a:p>
          <a:p>
            <a:pPr marL="914400" lvl="1" indent="-514350">
              <a:buFont typeface="Arial" pitchFamily="34" charset="0"/>
              <a:buChar char="•"/>
            </a:pPr>
            <a:r>
              <a:rPr lang="en-US" dirty="0" smtClean="0"/>
              <a:t>2</a:t>
            </a:r>
            <a:r>
              <a:rPr lang="en-US" baseline="30000" dirty="0" smtClean="0"/>
              <a:t>nd</a:t>
            </a:r>
            <a:r>
              <a:rPr lang="en-US" dirty="0" smtClean="0"/>
              <a:t> position currently posted</a:t>
            </a:r>
          </a:p>
        </p:txBody>
      </p:sp>
    </p:spTree>
    <p:extLst>
      <p:ext uri="{BB962C8B-B14F-4D97-AF65-F5344CB8AC3E}">
        <p14:creationId xmlns:p14="http://schemas.microsoft.com/office/powerpoint/2010/main" val="3168298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Update through June, 2016</a:t>
            </a:r>
            <a:endParaRPr lang="en-US" b="1" dirty="0"/>
          </a:p>
        </p:txBody>
      </p:sp>
      <p:sp>
        <p:nvSpPr>
          <p:cNvPr id="4" name="Text Placeholder 3"/>
          <p:cNvSpPr>
            <a:spLocks noGrp="1"/>
          </p:cNvSpPr>
          <p:nvPr>
            <p:ph type="body" sz="quarter" idx="11"/>
          </p:nvPr>
        </p:nvSpPr>
        <p:spPr>
          <a:xfrm>
            <a:off x="1447800" y="1905000"/>
            <a:ext cx="7239000" cy="4267200"/>
          </a:xfrm>
        </p:spPr>
        <p:txBody>
          <a:bodyPr/>
          <a:lstStyle/>
          <a:p>
            <a:endParaRPr lang="en-US" dirty="0" smtClean="0"/>
          </a:p>
          <a:p>
            <a:r>
              <a:rPr lang="en-US" sz="2400" dirty="0" smtClean="0"/>
              <a:t>Soft launch the program on 5/1/16  </a:t>
            </a:r>
          </a:p>
          <a:p>
            <a:r>
              <a:rPr lang="en-US" sz="2400" dirty="0" smtClean="0"/>
              <a:t>Full launch on 8/1/16</a:t>
            </a:r>
          </a:p>
          <a:p>
            <a:endParaRPr lang="en-US" dirty="0" smtClean="0"/>
          </a:p>
          <a:p>
            <a:r>
              <a:rPr lang="en-US" dirty="0" smtClean="0"/>
              <a:t>147 Individuals interested in Volunteering with FaithHealth-Gaston</a:t>
            </a:r>
          </a:p>
          <a:p>
            <a:r>
              <a:rPr lang="en-US" dirty="0" smtClean="0"/>
              <a:t>10  FaithHealth-Gaston Trainings </a:t>
            </a:r>
          </a:p>
          <a:p>
            <a:r>
              <a:rPr lang="en-US" dirty="0" smtClean="0"/>
              <a:t>47 Trained  FaithHealth-Gaston Volunteers</a:t>
            </a:r>
          </a:p>
          <a:p>
            <a:r>
              <a:rPr lang="en-US" dirty="0" smtClean="0"/>
              <a:t>21 Trained Volunteer Transportation Service (VTS) volunteers</a:t>
            </a:r>
          </a:p>
          <a:p>
            <a:endParaRPr lang="en-US" dirty="0"/>
          </a:p>
        </p:txBody>
      </p:sp>
    </p:spTree>
    <p:extLst>
      <p:ext uri="{BB962C8B-B14F-4D97-AF65-F5344CB8AC3E}">
        <p14:creationId xmlns:p14="http://schemas.microsoft.com/office/powerpoint/2010/main" val="532752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stretch>
            <a:fillRect/>
          </a:stretch>
        </p:blipFill>
        <p:spPr>
          <a:xfrm>
            <a:off x="0" y="381000"/>
            <a:ext cx="9144000" cy="6096000"/>
          </a:xfrm>
          <a:prstGeom prst="rect">
            <a:avLst/>
          </a:prstGeom>
        </p:spPr>
      </p:pic>
    </p:spTree>
    <p:extLst>
      <p:ext uri="{BB962C8B-B14F-4D97-AF65-F5344CB8AC3E}">
        <p14:creationId xmlns:p14="http://schemas.microsoft.com/office/powerpoint/2010/main" val="42846919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Brief History: FaithHealth: The Right Group</a:t>
            </a:r>
            <a:endParaRPr lang="en-US" b="1" dirty="0"/>
          </a:p>
        </p:txBody>
      </p:sp>
      <p:sp>
        <p:nvSpPr>
          <p:cNvPr id="3" name="Content Placeholder 2"/>
          <p:cNvSpPr>
            <a:spLocks noGrp="1"/>
          </p:cNvSpPr>
          <p:nvPr>
            <p:ph idx="1"/>
          </p:nvPr>
        </p:nvSpPr>
        <p:spPr/>
        <p:txBody>
          <a:bodyPr>
            <a:normAutofit/>
          </a:bodyPr>
          <a:lstStyle/>
          <a:p>
            <a:r>
              <a:rPr lang="en-US" b="1" dirty="0" smtClean="0"/>
              <a:t>The Duke Endowment </a:t>
            </a:r>
            <a:r>
              <a:rPr lang="en-US" dirty="0" smtClean="0"/>
              <a:t>funded this effort, starting mid-2014; first FTF meeting was Nov. 2014</a:t>
            </a:r>
          </a:p>
          <a:p>
            <a:endParaRPr lang="en-US" dirty="0" smtClean="0"/>
          </a:p>
          <a:p>
            <a:r>
              <a:rPr lang="en-US" b="1" dirty="0" smtClean="0"/>
              <a:t>Grant Funding Intersects: </a:t>
            </a:r>
          </a:p>
          <a:p>
            <a:endParaRPr lang="en-US" b="1" dirty="0" smtClean="0"/>
          </a:p>
          <a:p>
            <a:r>
              <a:rPr lang="en-US" dirty="0" smtClean="0"/>
              <a:t>This grant is a “book end” grant to our</a:t>
            </a:r>
            <a:r>
              <a:rPr lang="en-US" b="1" dirty="0" smtClean="0"/>
              <a:t> Kate B. Reynolds Trust </a:t>
            </a:r>
            <a:r>
              <a:rPr lang="en-US" dirty="0" smtClean="0"/>
              <a:t>grant, training FaithHealth Fellows and funding Connectors in the field</a:t>
            </a:r>
          </a:p>
        </p:txBody>
      </p:sp>
    </p:spTree>
    <p:extLst>
      <p:ext uri="{BB962C8B-B14F-4D97-AF65-F5344CB8AC3E}">
        <p14:creationId xmlns:p14="http://schemas.microsoft.com/office/powerpoint/2010/main" val="1776864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148367"/>
            <a:ext cx="8591551" cy="1336956"/>
          </a:xfrm>
        </p:spPr>
        <p:txBody>
          <a:bodyPr/>
          <a:lstStyle/>
          <a:p>
            <a:r>
              <a:rPr lang="en-US" sz="4000" b="1" dirty="0" smtClean="0"/>
              <a:t>Outcomes through June 30, 2016</a:t>
            </a:r>
            <a:endParaRPr lang="en-US" sz="4000" b="1" dirty="0"/>
          </a:p>
        </p:txBody>
      </p:sp>
      <p:graphicFrame>
        <p:nvGraphicFramePr>
          <p:cNvPr id="5" name="Content Placeholder 4"/>
          <p:cNvGraphicFramePr>
            <a:graphicFrameLocks noGrp="1"/>
          </p:cNvGraphicFramePr>
          <p:nvPr>
            <p:ph idx="10"/>
          </p:nvPr>
        </p:nvGraphicFramePr>
        <p:xfrm>
          <a:off x="1143000" y="1259841"/>
          <a:ext cx="7620000" cy="52578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xmlns="" val="20000"/>
                    </a:ext>
                  </a:extLst>
                </a:gridCol>
                <a:gridCol w="2540000">
                  <a:extLst>
                    <a:ext uri="{9D8B030D-6E8A-4147-A177-3AD203B41FA5}">
                      <a16:colId xmlns:a16="http://schemas.microsoft.com/office/drawing/2014/main" xmlns="" val="20001"/>
                    </a:ext>
                  </a:extLst>
                </a:gridCol>
                <a:gridCol w="2540000">
                  <a:extLst>
                    <a:ext uri="{9D8B030D-6E8A-4147-A177-3AD203B41FA5}">
                      <a16:colId xmlns:a16="http://schemas.microsoft.com/office/drawing/2014/main" xmlns="" val="20002"/>
                    </a:ext>
                  </a:extLst>
                </a:gridCol>
              </a:tblGrid>
              <a:tr h="370840">
                <a:tc>
                  <a:txBody>
                    <a:bodyPr/>
                    <a:lstStyle/>
                    <a:p>
                      <a:r>
                        <a:rPr lang="en-US" dirty="0" smtClean="0"/>
                        <a:t>Metric</a:t>
                      </a:r>
                      <a:endParaRPr lang="en-US" dirty="0"/>
                    </a:p>
                  </a:txBody>
                  <a:tcPr/>
                </a:tc>
                <a:tc>
                  <a:txBody>
                    <a:bodyPr/>
                    <a:lstStyle/>
                    <a:p>
                      <a:r>
                        <a:rPr lang="en-US" dirty="0" smtClean="0"/>
                        <a:t>May 1 – May 30</a:t>
                      </a:r>
                      <a:endParaRPr lang="en-US" dirty="0"/>
                    </a:p>
                  </a:txBody>
                  <a:tcPr/>
                </a:tc>
                <a:tc>
                  <a:txBody>
                    <a:bodyPr/>
                    <a:lstStyle/>
                    <a:p>
                      <a:r>
                        <a:rPr lang="en-US" dirty="0" smtClean="0"/>
                        <a:t>June 1 – June 30</a:t>
                      </a:r>
                      <a:endParaRPr lang="en-US" dirty="0"/>
                    </a:p>
                  </a:txBody>
                  <a:tcPr/>
                </a:tc>
                <a:extLst>
                  <a:ext uri="{0D108BD9-81ED-4DB2-BD59-A6C34878D82A}">
                    <a16:rowId xmlns:a16="http://schemas.microsoft.com/office/drawing/2014/main" xmlns="" val="10000"/>
                  </a:ext>
                </a:extLst>
              </a:tr>
              <a:tr h="370840">
                <a:tc>
                  <a:txBody>
                    <a:bodyPr/>
                    <a:lstStyle/>
                    <a:p>
                      <a:r>
                        <a:rPr lang="en-US" dirty="0" smtClean="0"/>
                        <a:t>Clients Referred from Case Management</a:t>
                      </a:r>
                      <a:endParaRPr lang="en-US" dirty="0"/>
                    </a:p>
                  </a:txBody>
                  <a:tcPr/>
                </a:tc>
                <a:tc>
                  <a:txBody>
                    <a:bodyPr/>
                    <a:lstStyle/>
                    <a:p>
                      <a:r>
                        <a:rPr lang="en-US" dirty="0" smtClean="0"/>
                        <a:t>9</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xmlns="" val="10001"/>
                  </a:ext>
                </a:extLst>
              </a:tr>
              <a:tr h="370840">
                <a:tc>
                  <a:txBody>
                    <a:bodyPr/>
                    <a:lstStyle/>
                    <a:p>
                      <a:r>
                        <a:rPr lang="en-US" dirty="0" smtClean="0"/>
                        <a:t>% of eligible clients</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2"/>
                  </a:ext>
                </a:extLst>
              </a:tr>
              <a:tr h="370840">
                <a:tc>
                  <a:txBody>
                    <a:bodyPr/>
                    <a:lstStyle/>
                    <a:p>
                      <a:r>
                        <a:rPr lang="en-US" dirty="0" smtClean="0"/>
                        <a:t>Clients enrolled</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xmlns="" val="10003"/>
                  </a:ext>
                </a:extLst>
              </a:tr>
              <a:tr h="370840">
                <a:tc>
                  <a:txBody>
                    <a:bodyPr/>
                    <a:lstStyle/>
                    <a:p>
                      <a:r>
                        <a:rPr lang="en-US" baseline="0" dirty="0" smtClean="0"/>
                        <a:t>Client encounters</a:t>
                      </a:r>
                      <a:endParaRPr lang="en-US" dirty="0"/>
                    </a:p>
                  </a:txBody>
                  <a:tcPr/>
                </a:tc>
                <a:tc>
                  <a:txBody>
                    <a:bodyPr/>
                    <a:lstStyle/>
                    <a:p>
                      <a:r>
                        <a:rPr lang="en-US" dirty="0" smtClean="0"/>
                        <a:t>13</a:t>
                      </a:r>
                      <a:endParaRPr lang="en-US" dirty="0"/>
                    </a:p>
                  </a:txBody>
                  <a:tcPr/>
                </a:tc>
                <a:tc>
                  <a:txBody>
                    <a:bodyPr/>
                    <a:lstStyle/>
                    <a:p>
                      <a:r>
                        <a:rPr lang="en-US" dirty="0" smtClean="0"/>
                        <a:t>46</a:t>
                      </a:r>
                      <a:endParaRPr lang="en-US" dirty="0"/>
                    </a:p>
                  </a:txBody>
                  <a:tcPr/>
                </a:tc>
                <a:extLst>
                  <a:ext uri="{0D108BD9-81ED-4DB2-BD59-A6C34878D82A}">
                    <a16:rowId xmlns:a16="http://schemas.microsoft.com/office/drawing/2014/main" xmlns="" val="10004"/>
                  </a:ext>
                </a:extLst>
              </a:tr>
              <a:tr h="370840">
                <a:tc>
                  <a:txBody>
                    <a:bodyPr/>
                    <a:lstStyle/>
                    <a:p>
                      <a:r>
                        <a:rPr lang="en-US" dirty="0" smtClean="0"/>
                        <a:t>      Visits </a:t>
                      </a:r>
                      <a:endParaRPr lang="en-US" dirty="0"/>
                    </a:p>
                  </a:txBody>
                  <a:tcPr/>
                </a:tc>
                <a:tc>
                  <a:txBody>
                    <a:bodyPr/>
                    <a:lstStyle/>
                    <a:p>
                      <a:r>
                        <a:rPr lang="en-US" dirty="0" smtClean="0"/>
                        <a:t>2</a:t>
                      </a:r>
                      <a:endParaRPr lang="en-US" dirty="0"/>
                    </a:p>
                  </a:txBody>
                  <a:tcPr/>
                </a:tc>
                <a:tc>
                  <a:txBody>
                    <a:bodyPr/>
                    <a:lstStyle/>
                    <a:p>
                      <a:r>
                        <a:rPr lang="en-US" dirty="0" smtClean="0"/>
                        <a:t>14</a:t>
                      </a:r>
                      <a:endParaRPr lang="en-US" dirty="0"/>
                    </a:p>
                  </a:txBody>
                  <a:tcPr/>
                </a:tc>
                <a:extLst>
                  <a:ext uri="{0D108BD9-81ED-4DB2-BD59-A6C34878D82A}">
                    <a16:rowId xmlns:a16="http://schemas.microsoft.com/office/drawing/2014/main" xmlns="" val="10005"/>
                  </a:ext>
                </a:extLst>
              </a:tr>
              <a:tr h="370840">
                <a:tc>
                  <a:txBody>
                    <a:bodyPr/>
                    <a:lstStyle/>
                    <a:p>
                      <a:r>
                        <a:rPr lang="en-US" dirty="0" smtClean="0"/>
                        <a:t>      Transportation</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extLst>
                  <a:ext uri="{0D108BD9-81ED-4DB2-BD59-A6C34878D82A}">
                    <a16:rowId xmlns:a16="http://schemas.microsoft.com/office/drawing/2014/main" xmlns="" val="10006"/>
                  </a:ext>
                </a:extLst>
              </a:tr>
              <a:tr h="370840">
                <a:tc>
                  <a:txBody>
                    <a:bodyPr/>
                    <a:lstStyle/>
                    <a:p>
                      <a:r>
                        <a:rPr lang="en-US" dirty="0" smtClean="0"/>
                        <a:t>      Meals</a:t>
                      </a:r>
                      <a:r>
                        <a:rPr lang="en-US" baseline="0" dirty="0" smtClean="0"/>
                        <a:t> provided</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xmlns="" val="10007"/>
                  </a:ext>
                </a:extLst>
              </a:tr>
              <a:tr h="370840">
                <a:tc>
                  <a:txBody>
                    <a:bodyPr/>
                    <a:lstStyle/>
                    <a:p>
                      <a:r>
                        <a:rPr lang="en-US" dirty="0" smtClean="0"/>
                        <a:t>      Phone calls</a:t>
                      </a:r>
                      <a:endParaRPr lang="en-US" dirty="0"/>
                    </a:p>
                  </a:txBody>
                  <a:tcPr/>
                </a:tc>
                <a:tc>
                  <a:txBody>
                    <a:bodyPr/>
                    <a:lstStyle/>
                    <a:p>
                      <a:r>
                        <a:rPr lang="en-US" dirty="0" smtClean="0"/>
                        <a:t>8</a:t>
                      </a:r>
                      <a:endParaRPr lang="en-US" dirty="0"/>
                    </a:p>
                  </a:txBody>
                  <a:tcPr/>
                </a:tc>
                <a:tc>
                  <a:txBody>
                    <a:bodyPr/>
                    <a:lstStyle/>
                    <a:p>
                      <a:r>
                        <a:rPr lang="en-US" dirty="0" smtClean="0"/>
                        <a:t>25</a:t>
                      </a:r>
                      <a:endParaRPr lang="en-US" dirty="0"/>
                    </a:p>
                  </a:txBody>
                  <a:tcPr/>
                </a:tc>
                <a:extLst>
                  <a:ext uri="{0D108BD9-81ED-4DB2-BD59-A6C34878D82A}">
                    <a16:rowId xmlns:a16="http://schemas.microsoft.com/office/drawing/2014/main" xmlns="" val="10008"/>
                  </a:ext>
                </a:extLst>
              </a:tr>
              <a:tr h="370840">
                <a:tc>
                  <a:txBody>
                    <a:bodyPr/>
                    <a:lstStyle/>
                    <a:p>
                      <a:r>
                        <a:rPr lang="en-US" dirty="0" smtClean="0"/>
                        <a:t>       Errands</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xmlns="" val="10009"/>
                  </a:ext>
                </a:extLst>
              </a:tr>
              <a:tr h="370840">
                <a:tc>
                  <a:txBody>
                    <a:bodyPr/>
                    <a:lstStyle/>
                    <a:p>
                      <a:r>
                        <a:rPr lang="en-US" dirty="0" smtClean="0"/>
                        <a:t>      Handyman Services</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xmlns="" val="10010"/>
                  </a:ext>
                </a:extLst>
              </a:tr>
              <a:tr h="482282">
                <a:tc>
                  <a:txBody>
                    <a:bodyPr/>
                    <a:lstStyle/>
                    <a:p>
                      <a:r>
                        <a:rPr lang="en-US" dirty="0" smtClean="0"/>
                        <a:t>Readmissions within</a:t>
                      </a:r>
                      <a:r>
                        <a:rPr lang="en-US" baseline="0" dirty="0" smtClean="0"/>
                        <a:t> 30 days</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407636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152400"/>
            <a:ext cx="8382000" cy="1447800"/>
          </a:xfrm>
          <a:noFill/>
          <a:ln>
            <a:miter lim="800000"/>
            <a:headEnd/>
            <a:tailEnd/>
          </a:ln>
        </p:spPr>
        <p:txBody>
          <a:bodyPr vert="horz" wrap="square" lIns="64310" tIns="32155" rIns="64310" bIns="32155" numCol="1" anchor="t" anchorCtr="0" compatLnSpc="1">
            <a:prstTxWarp prst="textNoShape">
              <a:avLst/>
            </a:prstTxWarp>
            <a:normAutofit/>
          </a:bodyPr>
          <a:lstStyle/>
          <a:p>
            <a:pPr algn="ctr"/>
            <a:r>
              <a:rPr lang="en-US" sz="4000" dirty="0"/>
              <a:t/>
            </a:r>
            <a:br>
              <a:rPr lang="en-US" sz="4000" dirty="0"/>
            </a:br>
            <a:r>
              <a:rPr lang="en-US" sz="4000" dirty="0" smtClean="0"/>
              <a:t>Community </a:t>
            </a:r>
            <a:r>
              <a:rPr lang="en-US" sz="4000" dirty="0"/>
              <a:t>Partners</a:t>
            </a:r>
            <a:endParaRPr lang="en-US" sz="3400" dirty="0"/>
          </a:p>
        </p:txBody>
      </p:sp>
      <p:sp>
        <p:nvSpPr>
          <p:cNvPr id="6147" name="Rectangle 3"/>
          <p:cNvSpPr>
            <a:spLocks noGrp="1" noChangeArrowheads="1"/>
          </p:cNvSpPr>
          <p:nvPr>
            <p:ph idx="1"/>
          </p:nvPr>
        </p:nvSpPr>
        <p:spPr bwMode="auto">
          <a:xfrm>
            <a:off x="838200" y="914400"/>
            <a:ext cx="8686800" cy="5715000"/>
          </a:xfrm>
          <a:noFill/>
          <a:ln>
            <a:miter lim="800000"/>
            <a:headEnd/>
            <a:tailEnd/>
          </a:ln>
        </p:spPr>
        <p:txBody>
          <a:bodyPr vert="horz" wrap="square" lIns="64310" tIns="32155" rIns="64310" bIns="32155" numCol="1" anchor="t" anchorCtr="0" compatLnSpc="1">
            <a:prstTxWarp prst="textNoShape">
              <a:avLst/>
            </a:prstTxWarp>
            <a:normAutofit fontScale="62500" lnSpcReduction="20000"/>
          </a:bodyPr>
          <a:lstStyle/>
          <a:p>
            <a:pPr lvl="1">
              <a:buFont typeface="Arial" pitchFamily="34" charset="0"/>
              <a:buChar char="•"/>
            </a:pPr>
            <a:endParaRPr lang="en-US" sz="2400" b="1" dirty="0" smtClean="0"/>
          </a:p>
          <a:p>
            <a:pPr marL="349250" lvl="1" indent="0">
              <a:buNone/>
            </a:pPr>
            <a:endParaRPr lang="en-US" b="1" dirty="0" smtClean="0"/>
          </a:p>
          <a:p>
            <a:pPr lvl="1">
              <a:buFont typeface="Arial" pitchFamily="34" charset="0"/>
              <a:buChar char="•"/>
            </a:pPr>
            <a:r>
              <a:rPr lang="en-US" b="1" dirty="0" smtClean="0"/>
              <a:t>All About Seniors- Resource Guide</a:t>
            </a:r>
          </a:p>
          <a:p>
            <a:pPr lvl="1">
              <a:buFont typeface="Arial" pitchFamily="34" charset="0"/>
              <a:buChar char="•"/>
            </a:pPr>
            <a:r>
              <a:rPr lang="en-US" b="1" dirty="0" smtClean="0"/>
              <a:t>Brookdale Senior Living</a:t>
            </a:r>
          </a:p>
          <a:p>
            <a:pPr lvl="1">
              <a:buFont typeface="Arial" pitchFamily="34" charset="0"/>
              <a:buChar char="•"/>
            </a:pPr>
            <a:r>
              <a:rPr lang="en-US" b="1" dirty="0" smtClean="0"/>
              <a:t>CaroMont Health</a:t>
            </a:r>
          </a:p>
          <a:p>
            <a:pPr lvl="1">
              <a:buFont typeface="Arial" pitchFamily="34" charset="0"/>
              <a:buChar char="•"/>
            </a:pPr>
            <a:r>
              <a:rPr lang="en-US" b="1" dirty="0" smtClean="0"/>
              <a:t>CaroMont </a:t>
            </a:r>
            <a:r>
              <a:rPr lang="en-US" b="1" dirty="0"/>
              <a:t>Regional Medical </a:t>
            </a:r>
            <a:r>
              <a:rPr lang="en-US" b="1" dirty="0" smtClean="0"/>
              <a:t>Center </a:t>
            </a:r>
          </a:p>
          <a:p>
            <a:pPr lvl="1">
              <a:buFont typeface="Arial" pitchFamily="34" charset="0"/>
              <a:buChar char="•"/>
            </a:pPr>
            <a:r>
              <a:rPr lang="en-US" b="1" dirty="0" smtClean="0"/>
              <a:t>CaroMont Health Foundation</a:t>
            </a:r>
          </a:p>
          <a:p>
            <a:pPr lvl="1">
              <a:buFont typeface="Arial" pitchFamily="34" charset="0"/>
              <a:buChar char="•"/>
            </a:pPr>
            <a:r>
              <a:rPr lang="en-US" b="1" dirty="0" smtClean="0"/>
              <a:t>Community Foundation of Gaston County</a:t>
            </a:r>
            <a:endParaRPr lang="en-US" b="1" dirty="0"/>
          </a:p>
          <a:p>
            <a:pPr lvl="1">
              <a:buFont typeface="Arial" pitchFamily="34" charset="0"/>
              <a:buChar char="•"/>
            </a:pPr>
            <a:r>
              <a:rPr lang="en-US" b="1" dirty="0"/>
              <a:t>Community Health </a:t>
            </a:r>
            <a:r>
              <a:rPr lang="en-US" b="1" dirty="0" smtClean="0"/>
              <a:t>Partners </a:t>
            </a:r>
          </a:p>
          <a:p>
            <a:pPr lvl="1">
              <a:buFont typeface="Arial" pitchFamily="34" charset="0"/>
              <a:buChar char="•"/>
            </a:pPr>
            <a:r>
              <a:rPr lang="en-US" b="1" dirty="0" smtClean="0"/>
              <a:t>Department of Health and Human Services </a:t>
            </a:r>
          </a:p>
          <a:p>
            <a:pPr lvl="1">
              <a:buFont typeface="Arial" pitchFamily="34" charset="0"/>
              <a:buChar char="•"/>
            </a:pPr>
            <a:r>
              <a:rPr lang="en-US" b="1" dirty="0" smtClean="0"/>
              <a:t>Dignity Memorial</a:t>
            </a:r>
          </a:p>
          <a:p>
            <a:pPr lvl="1">
              <a:buFont typeface="Arial" pitchFamily="34" charset="0"/>
              <a:buChar char="•"/>
            </a:pPr>
            <a:r>
              <a:rPr lang="en-US" b="1" dirty="0" smtClean="0"/>
              <a:t>Faith Communities</a:t>
            </a:r>
            <a:endParaRPr lang="en-US" b="1" dirty="0"/>
          </a:p>
          <a:p>
            <a:pPr lvl="1">
              <a:buFont typeface="Arial" pitchFamily="34" charset="0"/>
              <a:buChar char="•"/>
            </a:pPr>
            <a:r>
              <a:rPr lang="en-US" b="1" dirty="0"/>
              <a:t>Gaston Faith </a:t>
            </a:r>
            <a:r>
              <a:rPr lang="en-US" b="1" dirty="0" smtClean="0"/>
              <a:t>Network</a:t>
            </a:r>
            <a:endParaRPr lang="en-US" b="1" dirty="0"/>
          </a:p>
          <a:p>
            <a:pPr lvl="1">
              <a:buFont typeface="Arial" pitchFamily="34" charset="0"/>
              <a:buChar char="•"/>
            </a:pPr>
            <a:r>
              <a:rPr lang="en-US" b="1" dirty="0"/>
              <a:t>Gaston Citizens &amp; Clergy </a:t>
            </a:r>
            <a:r>
              <a:rPr lang="en-US" b="1" dirty="0" smtClean="0"/>
              <a:t>Coalition</a:t>
            </a:r>
            <a:endParaRPr lang="en-US" b="1" dirty="0"/>
          </a:p>
          <a:p>
            <a:pPr lvl="1">
              <a:buFont typeface="Arial" pitchFamily="34" charset="0"/>
              <a:buChar char="•"/>
            </a:pPr>
            <a:r>
              <a:rPr lang="en-US" b="1" dirty="0"/>
              <a:t>Gaston Community Healthcare </a:t>
            </a:r>
            <a:r>
              <a:rPr lang="en-US" b="1" dirty="0" smtClean="0"/>
              <a:t>Commission</a:t>
            </a:r>
            <a:endParaRPr lang="en-US" b="1" dirty="0"/>
          </a:p>
          <a:p>
            <a:pPr lvl="1">
              <a:buFont typeface="Arial" pitchFamily="34" charset="0"/>
              <a:buChar char="•"/>
            </a:pPr>
            <a:r>
              <a:rPr lang="en-US" b="1" dirty="0"/>
              <a:t>Gaston Family Health </a:t>
            </a:r>
            <a:r>
              <a:rPr lang="en-US" b="1" dirty="0" smtClean="0"/>
              <a:t>Services</a:t>
            </a:r>
          </a:p>
          <a:p>
            <a:pPr lvl="1">
              <a:buFont typeface="Arial" pitchFamily="34" charset="0"/>
              <a:buChar char="•"/>
            </a:pPr>
            <a:r>
              <a:rPr lang="en-US" b="1" dirty="0" smtClean="0"/>
              <a:t>Gaston Together</a:t>
            </a:r>
          </a:p>
          <a:p>
            <a:pPr lvl="1">
              <a:buFont typeface="Arial" pitchFamily="34" charset="0"/>
              <a:buChar char="•"/>
            </a:pPr>
            <a:r>
              <a:rPr lang="en-US" b="1" dirty="0" smtClean="0"/>
              <a:t>HealthNet Gaston</a:t>
            </a:r>
          </a:p>
          <a:p>
            <a:pPr lvl="1">
              <a:buFont typeface="Arial" pitchFamily="34" charset="0"/>
              <a:buChar char="•"/>
            </a:pPr>
            <a:r>
              <a:rPr lang="en-US" b="1" dirty="0" smtClean="0"/>
              <a:t>Partners Behavioral Health</a:t>
            </a:r>
          </a:p>
          <a:p>
            <a:pPr lvl="1">
              <a:buFont typeface="Arial" pitchFamily="34" charset="0"/>
              <a:buChar char="•"/>
            </a:pPr>
            <a:r>
              <a:rPr lang="en-US" b="1" dirty="0" smtClean="0"/>
              <a:t>Phoenix Counseling Center</a:t>
            </a:r>
          </a:p>
          <a:p>
            <a:pPr lvl="1">
              <a:buFont typeface="Arial" pitchFamily="34" charset="0"/>
              <a:buChar char="•"/>
            </a:pPr>
            <a:r>
              <a:rPr lang="en-US" b="1" dirty="0" smtClean="0"/>
              <a:t>Stress Free Homecare</a:t>
            </a:r>
          </a:p>
          <a:p>
            <a:pPr lvl="1">
              <a:buFont typeface="Arial" pitchFamily="34" charset="0"/>
              <a:buChar char="•"/>
            </a:pPr>
            <a:r>
              <a:rPr lang="en-US" b="1" dirty="0" smtClean="0"/>
              <a:t>United Way</a:t>
            </a:r>
          </a:p>
          <a:p>
            <a:pPr lvl="1">
              <a:buFont typeface="Arial" pitchFamily="34" charset="0"/>
              <a:buChar char="•"/>
            </a:pPr>
            <a:r>
              <a:rPr lang="en-US" b="1" dirty="0" smtClean="0"/>
              <a:t>Volunteer Transportation Service (Centralina AAA)</a:t>
            </a:r>
            <a:endParaRPr lang="en-US" b="1" dirty="0"/>
          </a:p>
          <a:p>
            <a:pPr lvl="1"/>
            <a:endParaRPr lang="en-US" sz="1900" dirty="0"/>
          </a:p>
          <a:p>
            <a:pPr lvl="1"/>
            <a:endParaRPr lang="en-US" sz="1900" dirty="0"/>
          </a:p>
          <a:p>
            <a:pPr algn="ctr">
              <a:buFontTx/>
              <a:buNone/>
            </a:pPr>
            <a:endParaRPr lang="en-US" dirty="0" smtClean="0"/>
          </a:p>
          <a:p>
            <a:pPr algn="ctr">
              <a:buFontTx/>
              <a:buNone/>
            </a:pPr>
            <a:endParaRPr lang="en-US" dirty="0" smtClean="0"/>
          </a:p>
        </p:txBody>
      </p:sp>
    </p:spTree>
    <p:extLst>
      <p:ext uri="{BB962C8B-B14F-4D97-AF65-F5344CB8AC3E}">
        <p14:creationId xmlns:p14="http://schemas.microsoft.com/office/powerpoint/2010/main" val="69655582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CaroMont Health Foundation </a:t>
            </a:r>
            <a:endParaRPr lang="en-US" dirty="0"/>
          </a:p>
        </p:txBody>
      </p:sp>
      <p:sp>
        <p:nvSpPr>
          <p:cNvPr id="3" name="Content Placeholder 2"/>
          <p:cNvSpPr>
            <a:spLocks noGrp="1"/>
          </p:cNvSpPr>
          <p:nvPr>
            <p:ph idx="1"/>
          </p:nvPr>
        </p:nvSpPr>
        <p:spPr>
          <a:xfrm>
            <a:off x="1066800" y="1447800"/>
            <a:ext cx="8077200" cy="4678363"/>
          </a:xfrm>
        </p:spPr>
        <p:txBody>
          <a:bodyPr>
            <a:normAutofit/>
          </a:bodyPr>
          <a:lstStyle/>
          <a:p>
            <a:r>
              <a:rPr lang="en-US" sz="2400" dirty="0" smtClean="0"/>
              <a:t>Grant -  Awarded $44,500   July 1, 2016 through June 30, 2017</a:t>
            </a:r>
          </a:p>
          <a:p>
            <a:pPr lvl="1">
              <a:buFont typeface="Arial" pitchFamily="34" charset="0"/>
              <a:buChar char="•"/>
            </a:pPr>
            <a:r>
              <a:rPr lang="en-US" sz="2400" dirty="0" smtClean="0"/>
              <a:t>Stipend for 2 Supporters of Health</a:t>
            </a:r>
          </a:p>
          <a:p>
            <a:pPr lvl="1">
              <a:buFont typeface="Arial" pitchFamily="34" charset="0"/>
              <a:buChar char="•"/>
            </a:pPr>
            <a:r>
              <a:rPr lang="en-US" sz="2400" dirty="0" smtClean="0"/>
              <a:t>Equipment (Ipads)</a:t>
            </a:r>
          </a:p>
          <a:p>
            <a:pPr lvl="1">
              <a:buFont typeface="Arial" pitchFamily="34" charset="0"/>
              <a:buChar char="•"/>
            </a:pPr>
            <a:r>
              <a:rPr lang="en-US" sz="2400" dirty="0" smtClean="0"/>
              <a:t>Back-up transportation through Transport Services</a:t>
            </a:r>
          </a:p>
          <a:p>
            <a:pPr lvl="1">
              <a:buFont typeface="Arial" pitchFamily="34" charset="0"/>
              <a:buChar char="•"/>
            </a:pPr>
            <a:r>
              <a:rPr lang="en-US" sz="2400" dirty="0" smtClean="0"/>
              <a:t>Taxi Vouchers</a:t>
            </a:r>
            <a:endParaRPr lang="en-US" sz="3200" dirty="0" smtClean="0"/>
          </a:p>
          <a:p>
            <a:r>
              <a:rPr lang="en-US" dirty="0" smtClean="0"/>
              <a:t>Employee Giving Campaign:</a:t>
            </a:r>
          </a:p>
          <a:p>
            <a:r>
              <a:rPr lang="en-US" dirty="0" smtClean="0"/>
              <a:t>	</a:t>
            </a:r>
            <a:r>
              <a:rPr lang="en-US" sz="2400" dirty="0" smtClean="0">
                <a:solidFill>
                  <a:schemeClr val="tx1">
                    <a:lumMod val="75000"/>
                    <a:lumOff val="25000"/>
                  </a:schemeClr>
                </a:solidFill>
                <a:latin typeface="Arial" pitchFamily="34" charset="0"/>
              </a:rPr>
              <a:t>Designated contributions totaling $9,638 to FaithHealth-Gaston through Foundation fundraising</a:t>
            </a:r>
          </a:p>
          <a:p>
            <a:endParaRPr lang="en-US" dirty="0" smtClean="0">
              <a:solidFill>
                <a:schemeClr val="tx1"/>
              </a:solidFill>
            </a:endParaRPr>
          </a:p>
          <a:p>
            <a:endParaRPr lang="en-US" dirty="0"/>
          </a:p>
        </p:txBody>
      </p:sp>
    </p:spTree>
    <p:extLst>
      <p:ext uri="{BB962C8B-B14F-4D97-AF65-F5344CB8AC3E}">
        <p14:creationId xmlns:p14="http://schemas.microsoft.com/office/powerpoint/2010/main" val="2889988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04683" y="4721628"/>
            <a:ext cx="6461760" cy="947651"/>
          </a:xfrm>
        </p:spPr>
        <p:txBody>
          <a:bodyPr>
            <a:noAutofit/>
          </a:bodyPr>
          <a:lstStyle/>
          <a:p>
            <a:pPr algn="ctr"/>
            <a:r>
              <a:rPr lang="en-US" sz="4000" b="1" i="1" dirty="0" smtClean="0">
                <a:solidFill>
                  <a:schemeClr val="accent1"/>
                </a:solidFill>
                <a:latin typeface="Garamond" pitchFamily="18" charset="0"/>
              </a:rPr>
              <a:t>“The Robeson Model”</a:t>
            </a:r>
          </a:p>
          <a:p>
            <a:pPr algn="ctr"/>
            <a:endParaRPr lang="en-US" sz="2800" b="1" dirty="0" smtClean="0">
              <a:latin typeface="Garamond"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00455"/>
            <a:ext cx="3124200" cy="1669982"/>
          </a:xfrm>
          <a:prstGeom prst="rect">
            <a:avLst/>
          </a:prstGeom>
          <a:no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085" y="685799"/>
            <a:ext cx="5944430" cy="1286055"/>
          </a:xfrm>
          <a:prstGeom prst="rect">
            <a:avLst/>
          </a:prstGeom>
        </p:spPr>
      </p:pic>
    </p:spTree>
    <p:extLst>
      <p:ext uri="{BB962C8B-B14F-4D97-AF65-F5344CB8AC3E}">
        <p14:creationId xmlns:p14="http://schemas.microsoft.com/office/powerpoint/2010/main" val="170204510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Palliative Care/Supportive Care</a:t>
            </a:r>
            <a:endParaRPr lang="en-US" dirty="0"/>
          </a:p>
        </p:txBody>
      </p:sp>
      <p:sp>
        <p:nvSpPr>
          <p:cNvPr id="3" name="Content Placeholder 2"/>
          <p:cNvSpPr>
            <a:spLocks noGrp="1"/>
          </p:cNvSpPr>
          <p:nvPr>
            <p:ph idx="1"/>
          </p:nvPr>
        </p:nvSpPr>
        <p:spPr>
          <a:xfrm>
            <a:off x="304800" y="1600201"/>
            <a:ext cx="8610600" cy="3962399"/>
          </a:xfrm>
        </p:spPr>
        <p:txBody>
          <a:bodyPr>
            <a:noAutofit/>
          </a:bodyPr>
          <a:lstStyle/>
          <a:p>
            <a:r>
              <a:rPr lang="en-US" sz="2800" dirty="0" smtClean="0"/>
              <a:t>2008 – Began Teaching ELNEC (End of Life Nursing Education Consortium) from Super Core  Training</a:t>
            </a:r>
          </a:p>
          <a:p>
            <a:r>
              <a:rPr lang="en-US" sz="2800" dirty="0" smtClean="0"/>
              <a:t>Conversations about Right Time, Right Care, Right Place</a:t>
            </a:r>
          </a:p>
          <a:p>
            <a:r>
              <a:rPr lang="en-US" sz="2800" dirty="0" smtClean="0"/>
              <a:t>2011 – Training at UAB Medical School (PCLC) </a:t>
            </a:r>
          </a:p>
          <a:p>
            <a:r>
              <a:rPr lang="en-US" sz="2800" dirty="0" smtClean="0"/>
              <a:t>2011 – Established Palliative Care Service in ICU collecting data from PCLC training for Consults and Cost Avoidance</a:t>
            </a:r>
            <a:endParaRPr lang="en-US" sz="2800" dirty="0"/>
          </a:p>
        </p:txBody>
      </p:sp>
    </p:spTree>
    <p:extLst>
      <p:ext uri="{BB962C8B-B14F-4D97-AF65-F5344CB8AC3E}">
        <p14:creationId xmlns:p14="http://schemas.microsoft.com/office/powerpoint/2010/main" val="420948152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31838" y="1644650"/>
            <a:ext cx="4767262" cy="1244600"/>
          </a:xfrm>
          <a:custGeom>
            <a:avLst/>
            <a:gdLst>
              <a:gd name="connsiteX0" fmla="*/ 4767072 w 4767072"/>
              <a:gd name="connsiteY0" fmla="*/ 99568 h 1245616"/>
              <a:gd name="connsiteX1" fmla="*/ 1377696 w 4767072"/>
              <a:gd name="connsiteY1" fmla="*/ 62992 h 1245616"/>
              <a:gd name="connsiteX2" fmla="*/ 292608 w 4767072"/>
              <a:gd name="connsiteY2" fmla="*/ 197104 h 1245616"/>
              <a:gd name="connsiteX3" fmla="*/ 0 w 4767072"/>
              <a:gd name="connsiteY3" fmla="*/ 1245616 h 1245616"/>
            </a:gdLst>
            <a:ahLst/>
            <a:cxnLst>
              <a:cxn ang="0">
                <a:pos x="connsiteX0" y="connsiteY0"/>
              </a:cxn>
              <a:cxn ang="0">
                <a:pos x="connsiteX1" y="connsiteY1"/>
              </a:cxn>
              <a:cxn ang="0">
                <a:pos x="connsiteX2" y="connsiteY2"/>
              </a:cxn>
              <a:cxn ang="0">
                <a:pos x="connsiteX3" y="connsiteY3"/>
              </a:cxn>
            </a:cxnLst>
            <a:rect l="l" t="t" r="r" b="b"/>
            <a:pathLst>
              <a:path w="4767072" h="1245616">
                <a:moveTo>
                  <a:pt x="4767072" y="99568"/>
                </a:moveTo>
                <a:lnTo>
                  <a:pt x="1377696" y="62992"/>
                </a:lnTo>
                <a:cubicBezTo>
                  <a:pt x="631952" y="79248"/>
                  <a:pt x="522224" y="0"/>
                  <a:pt x="292608" y="197104"/>
                </a:cubicBezTo>
                <a:cubicBezTo>
                  <a:pt x="62992" y="394208"/>
                  <a:pt x="31496" y="819912"/>
                  <a:pt x="0" y="1245616"/>
                </a:cubicBez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5123" name="TextBox 1"/>
          <p:cNvSpPr txBox="1">
            <a:spLocks noChangeArrowheads="1"/>
          </p:cNvSpPr>
          <p:nvPr/>
        </p:nvSpPr>
        <p:spPr bwMode="auto">
          <a:xfrm>
            <a:off x="5715000" y="152400"/>
            <a:ext cx="3200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altLang="en-US" dirty="0" smtClean="0">
                <a:solidFill>
                  <a:prstClr val="black"/>
                </a:solidFill>
                <a:latin typeface="Calibri" pitchFamily="34" charset="0"/>
              </a:rPr>
              <a:t>Palliative Care Current State</a:t>
            </a:r>
          </a:p>
          <a:p>
            <a:pPr algn="r" eaLnBrk="1" fontAlgn="base" hangingPunct="1">
              <a:spcBef>
                <a:spcPct val="0"/>
              </a:spcBef>
              <a:spcAft>
                <a:spcPct val="0"/>
              </a:spcAft>
            </a:pPr>
            <a:r>
              <a:rPr lang="en-US" altLang="en-US" sz="1200" dirty="0" smtClean="0">
                <a:solidFill>
                  <a:prstClr val="black"/>
                </a:solidFill>
                <a:latin typeface="Calibri" pitchFamily="34" charset="0"/>
              </a:rPr>
              <a:t>Vickie Atkinson/Palliative Care Kaizen Team</a:t>
            </a:r>
          </a:p>
          <a:p>
            <a:pPr algn="r" eaLnBrk="1" fontAlgn="base" hangingPunct="1">
              <a:spcBef>
                <a:spcPct val="0"/>
              </a:spcBef>
              <a:spcAft>
                <a:spcPct val="0"/>
              </a:spcAft>
            </a:pPr>
            <a:r>
              <a:rPr lang="en-US" altLang="en-US" sz="1200" dirty="0" smtClean="0">
                <a:solidFill>
                  <a:prstClr val="black"/>
                </a:solidFill>
                <a:latin typeface="Calibri" pitchFamily="34" charset="0"/>
              </a:rPr>
              <a:t>May 2011</a:t>
            </a:r>
          </a:p>
        </p:txBody>
      </p:sp>
      <p:pic>
        <p:nvPicPr>
          <p:cNvPr id="5124" name="Picture 2" descr="http://t1.gstatic.com/images?q=tbn:ANd9GcTotvflKjd4wBBgjuqNgvToLaMnwVZ9VeosXWKJ-7OCvAFtUVNOmQqK0Q">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b="10526"/>
          <a:stretch>
            <a:fillRect/>
          </a:stretch>
        </p:blipFill>
        <p:spPr bwMode="auto">
          <a:xfrm>
            <a:off x="5638800" y="1143000"/>
            <a:ext cx="771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3"/>
          <p:cNvSpPr txBox="1">
            <a:spLocks noChangeArrowheads="1"/>
          </p:cNvSpPr>
          <p:nvPr/>
        </p:nvSpPr>
        <p:spPr bwMode="auto">
          <a:xfrm>
            <a:off x="5562600" y="20574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dirty="0" smtClean="0">
                <a:solidFill>
                  <a:prstClr val="black"/>
                </a:solidFill>
                <a:latin typeface="Calibri" pitchFamily="34" charset="0"/>
              </a:rPr>
              <a:t>ICU/IMU Patient</a:t>
            </a:r>
          </a:p>
        </p:txBody>
      </p:sp>
      <p:pic>
        <p:nvPicPr>
          <p:cNvPr id="5126" name="Picture 2" descr="http://t0.gstatic.com/images?q=tbn:ANd9GcQ5Y-oJapIF8i6Wv6DMqL5ziuoZw9BtmJ1y6uxVZHnI-wJRlOLWYt3QwU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295400"/>
            <a:ext cx="10668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5"/>
          <p:cNvSpPr txBox="1">
            <a:spLocks noChangeArrowheads="1"/>
          </p:cNvSpPr>
          <p:nvPr/>
        </p:nvSpPr>
        <p:spPr bwMode="auto">
          <a:xfrm>
            <a:off x="2362200" y="16764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200" dirty="0" smtClean="0">
                <a:solidFill>
                  <a:prstClr val="black"/>
                </a:solidFill>
                <a:latin typeface="Calibri" pitchFamily="34" charset="0"/>
              </a:rPr>
              <a:t>Chronic Life-threatening Illness</a:t>
            </a:r>
          </a:p>
        </p:txBody>
      </p:sp>
      <p:sp>
        <p:nvSpPr>
          <p:cNvPr id="7" name="Rectangle 6"/>
          <p:cNvSpPr/>
          <p:nvPr/>
        </p:nvSpPr>
        <p:spPr>
          <a:xfrm>
            <a:off x="228600" y="2895600"/>
            <a:ext cx="10668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prstClr val="black"/>
                </a:solidFill>
              </a:rPr>
              <a:t>Prolonged stay with patient receiving maximum treatment</a:t>
            </a:r>
          </a:p>
        </p:txBody>
      </p:sp>
      <p:sp>
        <p:nvSpPr>
          <p:cNvPr id="9" name="Rectangle 8"/>
          <p:cNvSpPr/>
          <p:nvPr/>
        </p:nvSpPr>
        <p:spPr>
          <a:xfrm>
            <a:off x="1600200" y="2895600"/>
            <a:ext cx="9906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prstClr val="black"/>
                </a:solidFill>
              </a:rPr>
              <a:t>Attempts to obtain Advanced Directives</a:t>
            </a:r>
          </a:p>
        </p:txBody>
      </p:sp>
      <p:sp>
        <p:nvSpPr>
          <p:cNvPr id="5130" name="TextBox 9"/>
          <p:cNvSpPr txBox="1">
            <a:spLocks noChangeArrowheads="1"/>
          </p:cNvSpPr>
          <p:nvPr/>
        </p:nvSpPr>
        <p:spPr bwMode="auto">
          <a:xfrm>
            <a:off x="152400" y="3733800"/>
            <a:ext cx="1600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000" dirty="0" smtClean="0">
                <a:solidFill>
                  <a:prstClr val="black"/>
                </a:solidFill>
                <a:latin typeface="Calibri" pitchFamily="34" charset="0"/>
              </a:rPr>
              <a:t>Diagnostic Procedures</a:t>
            </a:r>
          </a:p>
          <a:p>
            <a:pPr eaLnBrk="1" fontAlgn="base" hangingPunct="1">
              <a:spcBef>
                <a:spcPct val="0"/>
              </a:spcBef>
              <a:spcAft>
                <a:spcPct val="0"/>
              </a:spcAft>
            </a:pPr>
            <a:r>
              <a:rPr lang="en-US" altLang="en-US" sz="1000" dirty="0" smtClean="0">
                <a:solidFill>
                  <a:prstClr val="black"/>
                </a:solidFill>
                <a:latin typeface="Calibri" pitchFamily="34" charset="0"/>
              </a:rPr>
              <a:t>Consultations</a:t>
            </a:r>
          </a:p>
          <a:p>
            <a:pPr eaLnBrk="1" fontAlgn="base" hangingPunct="1">
              <a:spcBef>
                <a:spcPct val="0"/>
              </a:spcBef>
              <a:spcAft>
                <a:spcPct val="0"/>
              </a:spcAft>
            </a:pPr>
            <a:r>
              <a:rPr lang="en-US" altLang="en-US" sz="1000" dirty="0" smtClean="0">
                <a:solidFill>
                  <a:prstClr val="black"/>
                </a:solidFill>
                <a:latin typeface="Calibri" pitchFamily="34" charset="0"/>
              </a:rPr>
              <a:t>Treatments/Interventions</a:t>
            </a:r>
          </a:p>
        </p:txBody>
      </p:sp>
      <p:sp>
        <p:nvSpPr>
          <p:cNvPr id="11" name="Explosion 1 10"/>
          <p:cNvSpPr/>
          <p:nvPr/>
        </p:nvSpPr>
        <p:spPr>
          <a:xfrm>
            <a:off x="1676400" y="2438400"/>
            <a:ext cx="609600" cy="609600"/>
          </a:xfrm>
          <a:prstGeom prst="irregularSeal1">
            <a:avLst/>
          </a:prstGeom>
          <a:solidFill>
            <a:srgbClr val="FBAFA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rPr>
              <a:t>2</a:t>
            </a:r>
          </a:p>
        </p:txBody>
      </p:sp>
      <p:sp>
        <p:nvSpPr>
          <p:cNvPr id="5132" name="TextBox 11"/>
          <p:cNvSpPr txBox="1">
            <a:spLocks noChangeArrowheads="1"/>
          </p:cNvSpPr>
          <p:nvPr/>
        </p:nvSpPr>
        <p:spPr bwMode="auto">
          <a:xfrm>
            <a:off x="228600" y="4572000"/>
            <a:ext cx="8382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u="sng" dirty="0" smtClean="0">
                <a:solidFill>
                  <a:prstClr val="black"/>
                </a:solidFill>
                <a:latin typeface="Calibri" pitchFamily="34" charset="0"/>
              </a:rPr>
              <a:t>Process Issues:</a:t>
            </a:r>
          </a:p>
          <a:p>
            <a:pPr eaLnBrk="1" fontAlgn="base" hangingPunct="1">
              <a:spcBef>
                <a:spcPct val="0"/>
              </a:spcBef>
              <a:spcAft>
                <a:spcPct val="0"/>
              </a:spcAft>
              <a:buFontTx/>
              <a:buAutoNum type="arabicPeriod"/>
            </a:pPr>
            <a:r>
              <a:rPr lang="en-US" altLang="en-US" sz="1400" dirty="0" smtClean="0">
                <a:solidFill>
                  <a:prstClr val="black"/>
                </a:solidFill>
                <a:latin typeface="Calibri" pitchFamily="34" charset="0"/>
              </a:rPr>
              <a:t>No Palliative Care Program</a:t>
            </a:r>
          </a:p>
          <a:p>
            <a:pPr eaLnBrk="1" fontAlgn="base" hangingPunct="1">
              <a:spcBef>
                <a:spcPct val="0"/>
              </a:spcBef>
              <a:spcAft>
                <a:spcPct val="0"/>
              </a:spcAft>
              <a:buFontTx/>
              <a:buAutoNum type="arabicPeriod"/>
            </a:pPr>
            <a:r>
              <a:rPr lang="en-US" altLang="en-US" sz="1400" dirty="0" smtClean="0">
                <a:solidFill>
                  <a:prstClr val="black"/>
                </a:solidFill>
                <a:latin typeface="Calibri" pitchFamily="34" charset="0"/>
              </a:rPr>
              <a:t>Delay in introducing Advance Directive</a:t>
            </a:r>
          </a:p>
          <a:p>
            <a:pPr eaLnBrk="1" fontAlgn="base" hangingPunct="1">
              <a:spcBef>
                <a:spcPct val="0"/>
              </a:spcBef>
              <a:spcAft>
                <a:spcPct val="0"/>
              </a:spcAft>
              <a:buFontTx/>
              <a:buAutoNum type="arabicPeriod"/>
            </a:pPr>
            <a:r>
              <a:rPr lang="en-US" altLang="en-US" sz="1400" dirty="0" smtClean="0">
                <a:solidFill>
                  <a:prstClr val="black"/>
                </a:solidFill>
                <a:latin typeface="Calibri" pitchFamily="34" charset="0"/>
              </a:rPr>
              <a:t>Unidentified last wishes</a:t>
            </a:r>
          </a:p>
          <a:p>
            <a:pPr eaLnBrk="1" fontAlgn="base" hangingPunct="1">
              <a:spcBef>
                <a:spcPct val="0"/>
              </a:spcBef>
              <a:spcAft>
                <a:spcPct val="0"/>
              </a:spcAft>
              <a:buFontTx/>
              <a:buAutoNum type="arabicPeriod"/>
            </a:pPr>
            <a:r>
              <a:rPr lang="en-US" altLang="en-US" sz="1400" dirty="0" smtClean="0">
                <a:solidFill>
                  <a:prstClr val="black"/>
                </a:solidFill>
                <a:latin typeface="Calibri" pitchFamily="34" charset="0"/>
              </a:rPr>
              <a:t>Provision of unwanted care</a:t>
            </a:r>
          </a:p>
          <a:p>
            <a:pPr eaLnBrk="1" fontAlgn="base" hangingPunct="1">
              <a:spcBef>
                <a:spcPct val="0"/>
              </a:spcBef>
              <a:spcAft>
                <a:spcPct val="0"/>
              </a:spcAft>
              <a:buFontTx/>
              <a:buAutoNum type="arabicPeriod"/>
            </a:pPr>
            <a:r>
              <a:rPr lang="en-US" altLang="en-US" sz="1400" dirty="0" smtClean="0">
                <a:solidFill>
                  <a:prstClr val="black"/>
                </a:solidFill>
                <a:latin typeface="Calibri" pitchFamily="34" charset="0"/>
              </a:rPr>
              <a:t>Lack of options for care</a:t>
            </a:r>
          </a:p>
          <a:p>
            <a:pPr eaLnBrk="1" fontAlgn="base" hangingPunct="1">
              <a:spcBef>
                <a:spcPct val="0"/>
              </a:spcBef>
              <a:spcAft>
                <a:spcPct val="0"/>
              </a:spcAft>
              <a:buFontTx/>
              <a:buAutoNum type="arabicPeriod"/>
            </a:pPr>
            <a:r>
              <a:rPr lang="en-US" altLang="en-US" sz="1400" dirty="0" smtClean="0">
                <a:solidFill>
                  <a:prstClr val="black"/>
                </a:solidFill>
                <a:latin typeface="Calibri" pitchFamily="34" charset="0"/>
              </a:rPr>
              <a:t>Patient/family do not understand available treatment options</a:t>
            </a:r>
          </a:p>
          <a:p>
            <a:pPr eaLnBrk="1" fontAlgn="base" hangingPunct="1">
              <a:spcBef>
                <a:spcPct val="0"/>
              </a:spcBef>
              <a:spcAft>
                <a:spcPct val="0"/>
              </a:spcAft>
              <a:buFontTx/>
              <a:buAutoNum type="arabicPeriod"/>
            </a:pPr>
            <a:r>
              <a:rPr lang="en-US" altLang="en-US" sz="1400" dirty="0" smtClean="0">
                <a:solidFill>
                  <a:prstClr val="black"/>
                </a:solidFill>
                <a:latin typeface="Calibri" pitchFamily="34" charset="0"/>
              </a:rPr>
              <a:t>Limited consultative time</a:t>
            </a:r>
          </a:p>
          <a:p>
            <a:pPr eaLnBrk="1" fontAlgn="base" hangingPunct="1">
              <a:spcBef>
                <a:spcPct val="0"/>
              </a:spcBef>
              <a:spcAft>
                <a:spcPct val="0"/>
              </a:spcAft>
              <a:buFontTx/>
              <a:buAutoNum type="arabicPeriod"/>
            </a:pPr>
            <a:r>
              <a:rPr lang="en-US" altLang="en-US" sz="1400" dirty="0" smtClean="0">
                <a:solidFill>
                  <a:prstClr val="black"/>
                </a:solidFill>
                <a:latin typeface="Calibri" pitchFamily="34" charset="0"/>
              </a:rPr>
              <a:t>Provider out of comfort zone with respect to discussing treatment options at end of life.</a:t>
            </a:r>
          </a:p>
          <a:p>
            <a:pPr eaLnBrk="1" fontAlgn="base" hangingPunct="1">
              <a:spcBef>
                <a:spcPct val="0"/>
              </a:spcBef>
              <a:spcAft>
                <a:spcPct val="0"/>
              </a:spcAft>
              <a:buFontTx/>
              <a:buAutoNum type="arabicPeriod"/>
            </a:pPr>
            <a:endParaRPr lang="en-US" altLang="en-US" sz="1400" dirty="0" smtClean="0">
              <a:solidFill>
                <a:prstClr val="black"/>
              </a:solidFill>
              <a:latin typeface="Calibri" pitchFamily="34" charset="0"/>
            </a:endParaRPr>
          </a:p>
          <a:p>
            <a:pPr eaLnBrk="1" fontAlgn="base" hangingPunct="1">
              <a:spcBef>
                <a:spcPct val="0"/>
              </a:spcBef>
              <a:spcAft>
                <a:spcPct val="0"/>
              </a:spcAft>
              <a:buFontTx/>
              <a:buAutoNum type="arabicPeriod"/>
            </a:pPr>
            <a:endParaRPr lang="en-US" altLang="en-US" sz="1400" dirty="0" smtClean="0">
              <a:solidFill>
                <a:prstClr val="black"/>
              </a:solidFill>
              <a:latin typeface="Calibri" pitchFamily="34" charset="0"/>
            </a:endParaRPr>
          </a:p>
        </p:txBody>
      </p:sp>
      <p:sp>
        <p:nvSpPr>
          <p:cNvPr id="13" name="Rectangle 12"/>
          <p:cNvSpPr/>
          <p:nvPr/>
        </p:nvSpPr>
        <p:spPr>
          <a:xfrm>
            <a:off x="2971800" y="2895600"/>
            <a:ext cx="9906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Transfer to lower level of care</a:t>
            </a:r>
          </a:p>
        </p:txBody>
      </p:sp>
      <p:sp>
        <p:nvSpPr>
          <p:cNvPr id="14" name="Rectangle 13"/>
          <p:cNvSpPr/>
          <p:nvPr/>
        </p:nvSpPr>
        <p:spPr>
          <a:xfrm>
            <a:off x="4267200" y="2895600"/>
            <a:ext cx="9906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Care provided until ready for D/C</a:t>
            </a:r>
          </a:p>
        </p:txBody>
      </p:sp>
      <p:sp>
        <p:nvSpPr>
          <p:cNvPr id="15" name="Rectangle 14"/>
          <p:cNvSpPr/>
          <p:nvPr/>
        </p:nvSpPr>
        <p:spPr>
          <a:xfrm>
            <a:off x="5562600" y="2895600"/>
            <a:ext cx="9906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Discharge from Hospital</a:t>
            </a:r>
          </a:p>
        </p:txBody>
      </p:sp>
      <p:sp>
        <p:nvSpPr>
          <p:cNvPr id="16" name="Rectangle 15"/>
          <p:cNvSpPr/>
          <p:nvPr/>
        </p:nvSpPr>
        <p:spPr>
          <a:xfrm>
            <a:off x="6781800" y="2514600"/>
            <a:ext cx="9906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Repeated OP or Clinic Visits</a:t>
            </a:r>
          </a:p>
        </p:txBody>
      </p:sp>
      <p:sp>
        <p:nvSpPr>
          <p:cNvPr id="17" name="Rectangle 16"/>
          <p:cNvSpPr/>
          <p:nvPr/>
        </p:nvSpPr>
        <p:spPr>
          <a:xfrm>
            <a:off x="6781800" y="3886200"/>
            <a:ext cx="9906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Multiple ED Visits</a:t>
            </a:r>
          </a:p>
        </p:txBody>
      </p:sp>
      <p:pic>
        <p:nvPicPr>
          <p:cNvPr id="5138"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620000" y="1371600"/>
            <a:ext cx="116998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
          <p:cNvSpPr/>
          <p:nvPr/>
        </p:nvSpPr>
        <p:spPr>
          <a:xfrm>
            <a:off x="1279525" y="3328988"/>
            <a:ext cx="317500" cy="0"/>
          </a:xfrm>
          <a:custGeom>
            <a:avLst/>
            <a:gdLst>
              <a:gd name="connsiteX0" fmla="*/ 0 w 316992"/>
              <a:gd name="connsiteY0" fmla="*/ 0 h 0"/>
              <a:gd name="connsiteX1" fmla="*/ 316992 w 316992"/>
              <a:gd name="connsiteY1" fmla="*/ 0 h 0"/>
            </a:gdLst>
            <a:ahLst/>
            <a:cxnLst>
              <a:cxn ang="0">
                <a:pos x="connsiteX0" y="connsiteY0"/>
              </a:cxn>
              <a:cxn ang="0">
                <a:pos x="connsiteX1" y="connsiteY1"/>
              </a:cxn>
            </a:cxnLst>
            <a:rect l="l" t="t" r="r" b="b"/>
            <a:pathLst>
              <a:path w="316992">
                <a:moveTo>
                  <a:pt x="0" y="0"/>
                </a:moveTo>
                <a:lnTo>
                  <a:pt x="316992" y="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24" name="Freeform 23"/>
          <p:cNvSpPr/>
          <p:nvPr/>
        </p:nvSpPr>
        <p:spPr>
          <a:xfrm>
            <a:off x="2590800" y="3352800"/>
            <a:ext cx="381000" cy="46038"/>
          </a:xfrm>
          <a:custGeom>
            <a:avLst/>
            <a:gdLst>
              <a:gd name="connsiteX0" fmla="*/ 0 w 316992"/>
              <a:gd name="connsiteY0" fmla="*/ 0 h 0"/>
              <a:gd name="connsiteX1" fmla="*/ 316992 w 316992"/>
              <a:gd name="connsiteY1" fmla="*/ 0 h 0"/>
            </a:gdLst>
            <a:ahLst/>
            <a:cxnLst>
              <a:cxn ang="0">
                <a:pos x="connsiteX0" y="connsiteY0"/>
              </a:cxn>
              <a:cxn ang="0">
                <a:pos x="connsiteX1" y="connsiteY1"/>
              </a:cxn>
            </a:cxnLst>
            <a:rect l="l" t="t" r="r" b="b"/>
            <a:pathLst>
              <a:path w="316992">
                <a:moveTo>
                  <a:pt x="0" y="0"/>
                </a:moveTo>
                <a:lnTo>
                  <a:pt x="316992" y="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25" name="Freeform 24"/>
          <p:cNvSpPr/>
          <p:nvPr/>
        </p:nvSpPr>
        <p:spPr>
          <a:xfrm>
            <a:off x="3962400" y="3352800"/>
            <a:ext cx="304800" cy="76200"/>
          </a:xfrm>
          <a:custGeom>
            <a:avLst/>
            <a:gdLst>
              <a:gd name="connsiteX0" fmla="*/ 0 w 316992"/>
              <a:gd name="connsiteY0" fmla="*/ 0 h 0"/>
              <a:gd name="connsiteX1" fmla="*/ 316992 w 316992"/>
              <a:gd name="connsiteY1" fmla="*/ 0 h 0"/>
            </a:gdLst>
            <a:ahLst/>
            <a:cxnLst>
              <a:cxn ang="0">
                <a:pos x="connsiteX0" y="connsiteY0"/>
              </a:cxn>
              <a:cxn ang="0">
                <a:pos x="connsiteX1" y="connsiteY1"/>
              </a:cxn>
            </a:cxnLst>
            <a:rect l="l" t="t" r="r" b="b"/>
            <a:pathLst>
              <a:path w="316992">
                <a:moveTo>
                  <a:pt x="0" y="0"/>
                </a:moveTo>
                <a:lnTo>
                  <a:pt x="316992" y="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26" name="Freeform 25"/>
          <p:cNvSpPr/>
          <p:nvPr/>
        </p:nvSpPr>
        <p:spPr>
          <a:xfrm>
            <a:off x="5257800" y="3352800"/>
            <a:ext cx="304800" cy="76200"/>
          </a:xfrm>
          <a:custGeom>
            <a:avLst/>
            <a:gdLst>
              <a:gd name="connsiteX0" fmla="*/ 0 w 316992"/>
              <a:gd name="connsiteY0" fmla="*/ 0 h 0"/>
              <a:gd name="connsiteX1" fmla="*/ 316992 w 316992"/>
              <a:gd name="connsiteY1" fmla="*/ 0 h 0"/>
            </a:gdLst>
            <a:ahLst/>
            <a:cxnLst>
              <a:cxn ang="0">
                <a:pos x="connsiteX0" y="connsiteY0"/>
              </a:cxn>
              <a:cxn ang="0">
                <a:pos x="connsiteX1" y="connsiteY1"/>
              </a:cxn>
            </a:cxnLst>
            <a:rect l="l" t="t" r="r" b="b"/>
            <a:pathLst>
              <a:path w="316992">
                <a:moveTo>
                  <a:pt x="0" y="0"/>
                </a:moveTo>
                <a:lnTo>
                  <a:pt x="316992" y="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27" name="Freeform 26"/>
          <p:cNvSpPr/>
          <p:nvPr/>
        </p:nvSpPr>
        <p:spPr>
          <a:xfrm>
            <a:off x="6572250" y="3071813"/>
            <a:ext cx="193675" cy="244475"/>
          </a:xfrm>
          <a:custGeom>
            <a:avLst/>
            <a:gdLst>
              <a:gd name="connsiteX0" fmla="*/ 0 w 195072"/>
              <a:gd name="connsiteY0" fmla="*/ 243840 h 243840"/>
              <a:gd name="connsiteX1" fmla="*/ 195072 w 195072"/>
              <a:gd name="connsiteY1" fmla="*/ 0 h 243840"/>
            </a:gdLst>
            <a:ahLst/>
            <a:cxnLst>
              <a:cxn ang="0">
                <a:pos x="connsiteX0" y="connsiteY0"/>
              </a:cxn>
              <a:cxn ang="0">
                <a:pos x="connsiteX1" y="connsiteY1"/>
              </a:cxn>
            </a:cxnLst>
            <a:rect l="l" t="t" r="r" b="b"/>
            <a:pathLst>
              <a:path w="195072" h="243840">
                <a:moveTo>
                  <a:pt x="0" y="243840"/>
                </a:moveTo>
                <a:lnTo>
                  <a:pt x="195072" y="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28" name="Freeform 27"/>
          <p:cNvSpPr/>
          <p:nvPr/>
        </p:nvSpPr>
        <p:spPr>
          <a:xfrm>
            <a:off x="6559550" y="3328988"/>
            <a:ext cx="195263" cy="669925"/>
          </a:xfrm>
          <a:custGeom>
            <a:avLst/>
            <a:gdLst>
              <a:gd name="connsiteX0" fmla="*/ 0 w 195072"/>
              <a:gd name="connsiteY0" fmla="*/ 0 h 670560"/>
              <a:gd name="connsiteX1" fmla="*/ 195072 w 195072"/>
              <a:gd name="connsiteY1" fmla="*/ 670560 h 670560"/>
              <a:gd name="connsiteX2" fmla="*/ 195072 w 195072"/>
              <a:gd name="connsiteY2" fmla="*/ 670560 h 670560"/>
              <a:gd name="connsiteX3" fmla="*/ 195072 w 195072"/>
              <a:gd name="connsiteY3" fmla="*/ 670560 h 670560"/>
            </a:gdLst>
            <a:ahLst/>
            <a:cxnLst>
              <a:cxn ang="0">
                <a:pos x="connsiteX0" y="connsiteY0"/>
              </a:cxn>
              <a:cxn ang="0">
                <a:pos x="connsiteX1" y="connsiteY1"/>
              </a:cxn>
              <a:cxn ang="0">
                <a:pos x="connsiteX2" y="connsiteY2"/>
              </a:cxn>
              <a:cxn ang="0">
                <a:pos x="connsiteX3" y="connsiteY3"/>
              </a:cxn>
            </a:cxnLst>
            <a:rect l="l" t="t" r="r" b="b"/>
            <a:pathLst>
              <a:path w="195072" h="670560">
                <a:moveTo>
                  <a:pt x="0" y="0"/>
                </a:moveTo>
                <a:lnTo>
                  <a:pt x="195072" y="670560"/>
                </a:lnTo>
                <a:lnTo>
                  <a:pt x="195072" y="670560"/>
                </a:lnTo>
                <a:lnTo>
                  <a:pt x="195072" y="67056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29" name="Freeform 28"/>
          <p:cNvSpPr/>
          <p:nvPr/>
        </p:nvSpPr>
        <p:spPr>
          <a:xfrm flipH="1">
            <a:off x="7208838" y="3352800"/>
            <a:ext cx="46037" cy="533400"/>
          </a:xfrm>
          <a:custGeom>
            <a:avLst/>
            <a:gdLst>
              <a:gd name="connsiteX0" fmla="*/ 0 w 0"/>
              <a:gd name="connsiteY0" fmla="*/ 0 h 219456"/>
              <a:gd name="connsiteX1" fmla="*/ 0 w 0"/>
              <a:gd name="connsiteY1" fmla="*/ 219456 h 219456"/>
            </a:gdLst>
            <a:ahLst/>
            <a:cxnLst>
              <a:cxn ang="0">
                <a:pos x="connsiteX0" y="connsiteY0"/>
              </a:cxn>
              <a:cxn ang="0">
                <a:pos x="connsiteX1" y="connsiteY1"/>
              </a:cxn>
            </a:cxnLst>
            <a:rect l="l" t="t" r="r" b="b"/>
            <a:pathLst>
              <a:path h="219456">
                <a:moveTo>
                  <a:pt x="0" y="0"/>
                </a:moveTo>
                <a:lnTo>
                  <a:pt x="0" y="219456"/>
                </a:lnTo>
              </a:path>
            </a:pathLst>
          </a:custGeom>
          <a:ln w="38100">
            <a:headEnd type="arrow"/>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34" name="Freeform 33"/>
          <p:cNvSpPr/>
          <p:nvPr/>
        </p:nvSpPr>
        <p:spPr>
          <a:xfrm>
            <a:off x="7766050" y="2243138"/>
            <a:ext cx="519113" cy="2011362"/>
          </a:xfrm>
          <a:custGeom>
            <a:avLst/>
            <a:gdLst>
              <a:gd name="connsiteX0" fmla="*/ 0 w 518160"/>
              <a:gd name="connsiteY0" fmla="*/ 2011680 h 2011680"/>
              <a:gd name="connsiteX1" fmla="*/ 292608 w 518160"/>
              <a:gd name="connsiteY1" fmla="*/ 1950720 h 2011680"/>
              <a:gd name="connsiteX2" fmla="*/ 475488 w 518160"/>
              <a:gd name="connsiteY2" fmla="*/ 1682496 h 2011680"/>
              <a:gd name="connsiteX3" fmla="*/ 512064 w 518160"/>
              <a:gd name="connsiteY3" fmla="*/ 621792 h 2011680"/>
              <a:gd name="connsiteX4" fmla="*/ 512064 w 51816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 h="2011680">
                <a:moveTo>
                  <a:pt x="0" y="2011680"/>
                </a:moveTo>
                <a:cubicBezTo>
                  <a:pt x="106680" y="2008632"/>
                  <a:pt x="213360" y="2005584"/>
                  <a:pt x="292608" y="1950720"/>
                </a:cubicBezTo>
                <a:cubicBezTo>
                  <a:pt x="371856" y="1895856"/>
                  <a:pt x="438912" y="1903984"/>
                  <a:pt x="475488" y="1682496"/>
                </a:cubicBezTo>
                <a:cubicBezTo>
                  <a:pt x="512064" y="1461008"/>
                  <a:pt x="505968" y="902208"/>
                  <a:pt x="512064" y="621792"/>
                </a:cubicBezTo>
                <a:cubicBezTo>
                  <a:pt x="518160" y="341376"/>
                  <a:pt x="515112" y="170688"/>
                  <a:pt x="512064" y="0"/>
                </a:cubicBez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35" name="Explosion 1 34"/>
          <p:cNvSpPr/>
          <p:nvPr/>
        </p:nvSpPr>
        <p:spPr>
          <a:xfrm>
            <a:off x="838200" y="2362200"/>
            <a:ext cx="609600" cy="609600"/>
          </a:xfrm>
          <a:prstGeom prst="irregularSeal1">
            <a:avLst/>
          </a:prstGeom>
          <a:solidFill>
            <a:srgbClr val="FBAFA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rPr>
              <a:t>1</a:t>
            </a:r>
          </a:p>
        </p:txBody>
      </p:sp>
      <p:sp>
        <p:nvSpPr>
          <p:cNvPr id="36" name="Explosion 1 35"/>
          <p:cNvSpPr/>
          <p:nvPr/>
        </p:nvSpPr>
        <p:spPr>
          <a:xfrm>
            <a:off x="1981200" y="2209800"/>
            <a:ext cx="609600" cy="609600"/>
          </a:xfrm>
          <a:prstGeom prst="irregularSeal1">
            <a:avLst/>
          </a:prstGeom>
          <a:solidFill>
            <a:srgbClr val="FBAFA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rPr>
              <a:t>3</a:t>
            </a:r>
          </a:p>
        </p:txBody>
      </p:sp>
      <p:sp>
        <p:nvSpPr>
          <p:cNvPr id="37" name="Explosion 1 36"/>
          <p:cNvSpPr/>
          <p:nvPr/>
        </p:nvSpPr>
        <p:spPr>
          <a:xfrm>
            <a:off x="1295400" y="3657600"/>
            <a:ext cx="609600" cy="609600"/>
          </a:xfrm>
          <a:prstGeom prst="irregularSeal1">
            <a:avLst/>
          </a:prstGeom>
          <a:solidFill>
            <a:srgbClr val="FBAFA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rPr>
              <a:t>4</a:t>
            </a:r>
          </a:p>
        </p:txBody>
      </p:sp>
      <p:sp>
        <p:nvSpPr>
          <p:cNvPr id="38" name="Explosion 1 37"/>
          <p:cNvSpPr/>
          <p:nvPr/>
        </p:nvSpPr>
        <p:spPr>
          <a:xfrm>
            <a:off x="4800600" y="2362200"/>
            <a:ext cx="609600" cy="609600"/>
          </a:xfrm>
          <a:prstGeom prst="irregularSeal1">
            <a:avLst/>
          </a:prstGeom>
          <a:solidFill>
            <a:srgbClr val="FBAFA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rPr>
              <a:t>5</a:t>
            </a:r>
          </a:p>
        </p:txBody>
      </p:sp>
      <p:sp>
        <p:nvSpPr>
          <p:cNvPr id="39" name="Explosion 1 38"/>
          <p:cNvSpPr/>
          <p:nvPr/>
        </p:nvSpPr>
        <p:spPr>
          <a:xfrm>
            <a:off x="7315200" y="3276600"/>
            <a:ext cx="609600" cy="609600"/>
          </a:xfrm>
          <a:prstGeom prst="irregularSeal1">
            <a:avLst/>
          </a:prstGeom>
          <a:solidFill>
            <a:srgbClr val="FBAFA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rPr>
              <a:t>7</a:t>
            </a:r>
          </a:p>
        </p:txBody>
      </p:sp>
      <p:sp>
        <p:nvSpPr>
          <p:cNvPr id="40" name="Explosion 1 39"/>
          <p:cNvSpPr/>
          <p:nvPr/>
        </p:nvSpPr>
        <p:spPr>
          <a:xfrm>
            <a:off x="5410200" y="2362200"/>
            <a:ext cx="609600" cy="609600"/>
          </a:xfrm>
          <a:prstGeom prst="irregularSeal1">
            <a:avLst/>
          </a:prstGeom>
          <a:solidFill>
            <a:srgbClr val="FBAFA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rPr>
              <a:t>6</a:t>
            </a:r>
          </a:p>
        </p:txBody>
      </p:sp>
      <p:sp>
        <p:nvSpPr>
          <p:cNvPr id="41" name="Explosion 1 40"/>
          <p:cNvSpPr/>
          <p:nvPr/>
        </p:nvSpPr>
        <p:spPr>
          <a:xfrm>
            <a:off x="7696200" y="3048000"/>
            <a:ext cx="609600" cy="609600"/>
          </a:xfrm>
          <a:prstGeom prst="irregularSeal1">
            <a:avLst/>
          </a:prstGeom>
          <a:solidFill>
            <a:srgbClr val="FBAFA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rPr>
              <a:t>8</a:t>
            </a:r>
          </a:p>
        </p:txBody>
      </p:sp>
    </p:spTree>
    <p:extLst>
      <p:ext uri="{BB962C8B-B14F-4D97-AF65-F5344CB8AC3E}">
        <p14:creationId xmlns:p14="http://schemas.microsoft.com/office/powerpoint/2010/main" val="312931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31838" y="1111250"/>
            <a:ext cx="4144962" cy="1244600"/>
          </a:xfrm>
          <a:custGeom>
            <a:avLst/>
            <a:gdLst>
              <a:gd name="connsiteX0" fmla="*/ 4767072 w 4767072"/>
              <a:gd name="connsiteY0" fmla="*/ 99568 h 1245616"/>
              <a:gd name="connsiteX1" fmla="*/ 1377696 w 4767072"/>
              <a:gd name="connsiteY1" fmla="*/ 62992 h 1245616"/>
              <a:gd name="connsiteX2" fmla="*/ 292608 w 4767072"/>
              <a:gd name="connsiteY2" fmla="*/ 197104 h 1245616"/>
              <a:gd name="connsiteX3" fmla="*/ 0 w 4767072"/>
              <a:gd name="connsiteY3" fmla="*/ 1245616 h 1245616"/>
            </a:gdLst>
            <a:ahLst/>
            <a:cxnLst>
              <a:cxn ang="0">
                <a:pos x="connsiteX0" y="connsiteY0"/>
              </a:cxn>
              <a:cxn ang="0">
                <a:pos x="connsiteX1" y="connsiteY1"/>
              </a:cxn>
              <a:cxn ang="0">
                <a:pos x="connsiteX2" y="connsiteY2"/>
              </a:cxn>
              <a:cxn ang="0">
                <a:pos x="connsiteX3" y="connsiteY3"/>
              </a:cxn>
            </a:cxnLst>
            <a:rect l="l" t="t" r="r" b="b"/>
            <a:pathLst>
              <a:path w="4767072" h="1245616">
                <a:moveTo>
                  <a:pt x="4767072" y="99568"/>
                </a:moveTo>
                <a:lnTo>
                  <a:pt x="1377696" y="62992"/>
                </a:lnTo>
                <a:cubicBezTo>
                  <a:pt x="631952" y="79248"/>
                  <a:pt x="522224" y="0"/>
                  <a:pt x="292608" y="197104"/>
                </a:cubicBezTo>
                <a:cubicBezTo>
                  <a:pt x="62992" y="394208"/>
                  <a:pt x="31496" y="819912"/>
                  <a:pt x="0" y="1245616"/>
                </a:cubicBez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7171" name="TextBox 1"/>
          <p:cNvSpPr txBox="1">
            <a:spLocks noChangeArrowheads="1"/>
          </p:cNvSpPr>
          <p:nvPr/>
        </p:nvSpPr>
        <p:spPr bwMode="auto">
          <a:xfrm>
            <a:off x="5715000" y="152400"/>
            <a:ext cx="3200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altLang="en-US" dirty="0" smtClean="0">
                <a:solidFill>
                  <a:prstClr val="black"/>
                </a:solidFill>
                <a:latin typeface="Calibri" pitchFamily="34" charset="0"/>
              </a:rPr>
              <a:t>Palliative Care Future State</a:t>
            </a:r>
          </a:p>
          <a:p>
            <a:pPr algn="r" eaLnBrk="1" fontAlgn="base" hangingPunct="1">
              <a:spcBef>
                <a:spcPct val="0"/>
              </a:spcBef>
              <a:spcAft>
                <a:spcPct val="0"/>
              </a:spcAft>
            </a:pPr>
            <a:r>
              <a:rPr lang="en-US" altLang="en-US" sz="1200" dirty="0" smtClean="0">
                <a:solidFill>
                  <a:prstClr val="black"/>
                </a:solidFill>
                <a:latin typeface="Calibri" pitchFamily="34" charset="0"/>
              </a:rPr>
              <a:t>Vickie Atkinson/Palliative Care Kaizen Team</a:t>
            </a:r>
          </a:p>
          <a:p>
            <a:pPr algn="r" eaLnBrk="1" fontAlgn="base" hangingPunct="1">
              <a:spcBef>
                <a:spcPct val="0"/>
              </a:spcBef>
              <a:spcAft>
                <a:spcPct val="0"/>
              </a:spcAft>
            </a:pPr>
            <a:r>
              <a:rPr lang="en-US" altLang="en-US" sz="1200" dirty="0" smtClean="0">
                <a:solidFill>
                  <a:prstClr val="black"/>
                </a:solidFill>
                <a:latin typeface="Calibri" pitchFamily="34" charset="0"/>
              </a:rPr>
              <a:t>June 2011</a:t>
            </a:r>
          </a:p>
        </p:txBody>
      </p:sp>
      <p:pic>
        <p:nvPicPr>
          <p:cNvPr id="7172" name="Picture 2" descr="http://t1.gstatic.com/images?q=tbn:ANd9GcTotvflKjd4wBBgjuqNgvToLaMnwVZ9VeosXWKJ-7OCvAFtUVNOmQqK0Q">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b="10526"/>
          <a:stretch>
            <a:fillRect/>
          </a:stretch>
        </p:blipFill>
        <p:spPr bwMode="auto">
          <a:xfrm>
            <a:off x="5029200" y="609600"/>
            <a:ext cx="771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3"/>
          <p:cNvSpPr txBox="1">
            <a:spLocks noChangeArrowheads="1"/>
          </p:cNvSpPr>
          <p:nvPr/>
        </p:nvSpPr>
        <p:spPr bwMode="auto">
          <a:xfrm>
            <a:off x="4724400" y="15240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200" dirty="0" smtClean="0">
                <a:solidFill>
                  <a:prstClr val="black"/>
                </a:solidFill>
                <a:latin typeface="Calibri" pitchFamily="34" charset="0"/>
              </a:rPr>
              <a:t>ICU/IMU Patient</a:t>
            </a:r>
          </a:p>
        </p:txBody>
      </p:sp>
      <p:pic>
        <p:nvPicPr>
          <p:cNvPr id="7174" name="Picture 2" descr="http://t0.gstatic.com/images?q=tbn:ANd9GcQ5Y-oJapIF8i6Wv6DMqL5ziuoZw9BtmJ1y6uxVZHnI-wJRlOLWYt3QwU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685800"/>
            <a:ext cx="10668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5"/>
          <p:cNvSpPr txBox="1">
            <a:spLocks noChangeArrowheads="1"/>
          </p:cNvSpPr>
          <p:nvPr/>
        </p:nvSpPr>
        <p:spPr bwMode="auto">
          <a:xfrm>
            <a:off x="2209800" y="990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200" dirty="0" smtClean="0">
                <a:solidFill>
                  <a:prstClr val="black"/>
                </a:solidFill>
                <a:latin typeface="Calibri" pitchFamily="34" charset="0"/>
              </a:rPr>
              <a:t>Chronic Life-threatening Illness</a:t>
            </a:r>
          </a:p>
        </p:txBody>
      </p:sp>
      <p:sp>
        <p:nvSpPr>
          <p:cNvPr id="7" name="Rectangle 6"/>
          <p:cNvSpPr/>
          <p:nvPr/>
        </p:nvSpPr>
        <p:spPr>
          <a:xfrm>
            <a:off x="228600" y="2362200"/>
            <a:ext cx="10668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rPr>
              <a:t>Intensive Care Initiated</a:t>
            </a:r>
          </a:p>
        </p:txBody>
      </p:sp>
      <p:sp>
        <p:nvSpPr>
          <p:cNvPr id="9" name="Rectangle 8"/>
          <p:cNvSpPr/>
          <p:nvPr/>
        </p:nvSpPr>
        <p:spPr>
          <a:xfrm>
            <a:off x="2819400" y="2514600"/>
            <a:ext cx="9906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Early Recognition of Need for Palliative Care</a:t>
            </a:r>
          </a:p>
        </p:txBody>
      </p:sp>
      <p:sp>
        <p:nvSpPr>
          <p:cNvPr id="13" name="Rectangle 12"/>
          <p:cNvSpPr/>
          <p:nvPr/>
        </p:nvSpPr>
        <p:spPr>
          <a:xfrm>
            <a:off x="4191000" y="2514600"/>
            <a:ext cx="9906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Physician Order for Palliative Care (PC)</a:t>
            </a:r>
          </a:p>
        </p:txBody>
      </p:sp>
      <p:sp>
        <p:nvSpPr>
          <p:cNvPr id="14" name="Rectangle 13"/>
          <p:cNvSpPr/>
          <p:nvPr/>
        </p:nvSpPr>
        <p:spPr>
          <a:xfrm>
            <a:off x="5486400" y="2514600"/>
            <a:ext cx="9906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Secretary Sends Email to PC Team</a:t>
            </a:r>
          </a:p>
        </p:txBody>
      </p:sp>
      <p:sp>
        <p:nvSpPr>
          <p:cNvPr id="16" name="Rectangle 15"/>
          <p:cNvSpPr/>
          <p:nvPr/>
        </p:nvSpPr>
        <p:spPr>
          <a:xfrm>
            <a:off x="1524000" y="1905000"/>
            <a:ext cx="9906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Grand Rounds (w/ PC Chaplain &amp; PA)</a:t>
            </a:r>
          </a:p>
        </p:txBody>
      </p:sp>
      <p:sp>
        <p:nvSpPr>
          <p:cNvPr id="17" name="Rectangle 16"/>
          <p:cNvSpPr/>
          <p:nvPr/>
        </p:nvSpPr>
        <p:spPr>
          <a:xfrm>
            <a:off x="1524000" y="3124200"/>
            <a:ext cx="9906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Patient Assessment/ Reassmt</a:t>
            </a:r>
          </a:p>
        </p:txBody>
      </p:sp>
      <p:sp>
        <p:nvSpPr>
          <p:cNvPr id="24" name="Freeform 23"/>
          <p:cNvSpPr/>
          <p:nvPr/>
        </p:nvSpPr>
        <p:spPr>
          <a:xfrm>
            <a:off x="3810000" y="2971800"/>
            <a:ext cx="381000" cy="46038"/>
          </a:xfrm>
          <a:custGeom>
            <a:avLst/>
            <a:gdLst>
              <a:gd name="connsiteX0" fmla="*/ 0 w 316992"/>
              <a:gd name="connsiteY0" fmla="*/ 0 h 0"/>
              <a:gd name="connsiteX1" fmla="*/ 316992 w 316992"/>
              <a:gd name="connsiteY1" fmla="*/ 0 h 0"/>
            </a:gdLst>
            <a:ahLst/>
            <a:cxnLst>
              <a:cxn ang="0">
                <a:pos x="connsiteX0" y="connsiteY0"/>
              </a:cxn>
              <a:cxn ang="0">
                <a:pos x="connsiteX1" y="connsiteY1"/>
              </a:cxn>
            </a:cxnLst>
            <a:rect l="l" t="t" r="r" b="b"/>
            <a:pathLst>
              <a:path w="316992">
                <a:moveTo>
                  <a:pt x="0" y="0"/>
                </a:moveTo>
                <a:lnTo>
                  <a:pt x="316992" y="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25" name="Freeform 24"/>
          <p:cNvSpPr/>
          <p:nvPr/>
        </p:nvSpPr>
        <p:spPr>
          <a:xfrm>
            <a:off x="5181600" y="2971800"/>
            <a:ext cx="304800" cy="76200"/>
          </a:xfrm>
          <a:custGeom>
            <a:avLst/>
            <a:gdLst>
              <a:gd name="connsiteX0" fmla="*/ 0 w 316992"/>
              <a:gd name="connsiteY0" fmla="*/ 0 h 0"/>
              <a:gd name="connsiteX1" fmla="*/ 316992 w 316992"/>
              <a:gd name="connsiteY1" fmla="*/ 0 h 0"/>
            </a:gdLst>
            <a:ahLst/>
            <a:cxnLst>
              <a:cxn ang="0">
                <a:pos x="connsiteX0" y="connsiteY0"/>
              </a:cxn>
              <a:cxn ang="0">
                <a:pos x="connsiteX1" y="connsiteY1"/>
              </a:cxn>
            </a:cxnLst>
            <a:rect l="l" t="t" r="r" b="b"/>
            <a:pathLst>
              <a:path w="316992">
                <a:moveTo>
                  <a:pt x="0" y="0"/>
                </a:moveTo>
                <a:lnTo>
                  <a:pt x="316992" y="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26" name="Freeform 25"/>
          <p:cNvSpPr/>
          <p:nvPr/>
        </p:nvSpPr>
        <p:spPr>
          <a:xfrm>
            <a:off x="6477000" y="2971800"/>
            <a:ext cx="304800" cy="76200"/>
          </a:xfrm>
          <a:custGeom>
            <a:avLst/>
            <a:gdLst>
              <a:gd name="connsiteX0" fmla="*/ 0 w 316992"/>
              <a:gd name="connsiteY0" fmla="*/ 0 h 0"/>
              <a:gd name="connsiteX1" fmla="*/ 316992 w 316992"/>
              <a:gd name="connsiteY1" fmla="*/ 0 h 0"/>
            </a:gdLst>
            <a:ahLst/>
            <a:cxnLst>
              <a:cxn ang="0">
                <a:pos x="connsiteX0" y="connsiteY0"/>
              </a:cxn>
              <a:cxn ang="0">
                <a:pos x="connsiteX1" y="connsiteY1"/>
              </a:cxn>
            </a:cxnLst>
            <a:rect l="l" t="t" r="r" b="b"/>
            <a:pathLst>
              <a:path w="316992">
                <a:moveTo>
                  <a:pt x="0" y="0"/>
                </a:moveTo>
                <a:lnTo>
                  <a:pt x="316992" y="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27" name="Freeform 26"/>
          <p:cNvSpPr/>
          <p:nvPr/>
        </p:nvSpPr>
        <p:spPr>
          <a:xfrm>
            <a:off x="1314450" y="2462213"/>
            <a:ext cx="193675" cy="244475"/>
          </a:xfrm>
          <a:custGeom>
            <a:avLst/>
            <a:gdLst>
              <a:gd name="connsiteX0" fmla="*/ 0 w 195072"/>
              <a:gd name="connsiteY0" fmla="*/ 243840 h 243840"/>
              <a:gd name="connsiteX1" fmla="*/ 195072 w 195072"/>
              <a:gd name="connsiteY1" fmla="*/ 0 h 243840"/>
            </a:gdLst>
            <a:ahLst/>
            <a:cxnLst>
              <a:cxn ang="0">
                <a:pos x="connsiteX0" y="connsiteY0"/>
              </a:cxn>
              <a:cxn ang="0">
                <a:pos x="connsiteX1" y="connsiteY1"/>
              </a:cxn>
            </a:cxnLst>
            <a:rect l="l" t="t" r="r" b="b"/>
            <a:pathLst>
              <a:path w="195072" h="243840">
                <a:moveTo>
                  <a:pt x="0" y="243840"/>
                </a:moveTo>
                <a:lnTo>
                  <a:pt x="195072" y="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28" name="Freeform 27"/>
          <p:cNvSpPr/>
          <p:nvPr/>
        </p:nvSpPr>
        <p:spPr>
          <a:xfrm>
            <a:off x="1301750" y="2719388"/>
            <a:ext cx="195263" cy="669925"/>
          </a:xfrm>
          <a:custGeom>
            <a:avLst/>
            <a:gdLst>
              <a:gd name="connsiteX0" fmla="*/ 0 w 195072"/>
              <a:gd name="connsiteY0" fmla="*/ 0 h 670560"/>
              <a:gd name="connsiteX1" fmla="*/ 195072 w 195072"/>
              <a:gd name="connsiteY1" fmla="*/ 670560 h 670560"/>
              <a:gd name="connsiteX2" fmla="*/ 195072 w 195072"/>
              <a:gd name="connsiteY2" fmla="*/ 670560 h 670560"/>
              <a:gd name="connsiteX3" fmla="*/ 195072 w 195072"/>
              <a:gd name="connsiteY3" fmla="*/ 670560 h 670560"/>
            </a:gdLst>
            <a:ahLst/>
            <a:cxnLst>
              <a:cxn ang="0">
                <a:pos x="connsiteX0" y="connsiteY0"/>
              </a:cxn>
              <a:cxn ang="0">
                <a:pos x="connsiteX1" y="connsiteY1"/>
              </a:cxn>
              <a:cxn ang="0">
                <a:pos x="connsiteX2" y="connsiteY2"/>
              </a:cxn>
              <a:cxn ang="0">
                <a:pos x="connsiteX3" y="connsiteY3"/>
              </a:cxn>
            </a:cxnLst>
            <a:rect l="l" t="t" r="r" b="b"/>
            <a:pathLst>
              <a:path w="195072" h="670560">
                <a:moveTo>
                  <a:pt x="0" y="0"/>
                </a:moveTo>
                <a:lnTo>
                  <a:pt x="195072" y="670560"/>
                </a:lnTo>
                <a:lnTo>
                  <a:pt x="195072" y="670560"/>
                </a:lnTo>
                <a:lnTo>
                  <a:pt x="195072" y="67056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29" name="Freeform 28"/>
          <p:cNvSpPr/>
          <p:nvPr/>
        </p:nvSpPr>
        <p:spPr>
          <a:xfrm flipH="1">
            <a:off x="1951038" y="2743200"/>
            <a:ext cx="46037" cy="381000"/>
          </a:xfrm>
          <a:custGeom>
            <a:avLst/>
            <a:gdLst>
              <a:gd name="connsiteX0" fmla="*/ 0 w 0"/>
              <a:gd name="connsiteY0" fmla="*/ 0 h 219456"/>
              <a:gd name="connsiteX1" fmla="*/ 0 w 0"/>
              <a:gd name="connsiteY1" fmla="*/ 219456 h 219456"/>
            </a:gdLst>
            <a:ahLst/>
            <a:cxnLst>
              <a:cxn ang="0">
                <a:pos x="connsiteX0" y="connsiteY0"/>
              </a:cxn>
              <a:cxn ang="0">
                <a:pos x="connsiteX1" y="connsiteY1"/>
              </a:cxn>
            </a:cxnLst>
            <a:rect l="l" t="t" r="r" b="b"/>
            <a:pathLst>
              <a:path h="219456">
                <a:moveTo>
                  <a:pt x="0" y="0"/>
                </a:moveTo>
                <a:lnTo>
                  <a:pt x="0" y="219456"/>
                </a:lnTo>
              </a:path>
            </a:pathLst>
          </a:custGeom>
          <a:ln w="38100">
            <a:headEnd type="arrow"/>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30" name="Heart 29"/>
          <p:cNvSpPr/>
          <p:nvPr/>
        </p:nvSpPr>
        <p:spPr>
          <a:xfrm>
            <a:off x="1371600" y="1447800"/>
            <a:ext cx="609600" cy="609600"/>
          </a:xfrm>
          <a:prstGeom prst="hear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1</a:t>
            </a:r>
          </a:p>
        </p:txBody>
      </p:sp>
      <p:cxnSp>
        <p:nvCxnSpPr>
          <p:cNvPr id="32" name="Elbow Connector 31"/>
          <p:cNvCxnSpPr>
            <a:endCxn id="9" idx="2"/>
          </p:cNvCxnSpPr>
          <p:nvPr/>
        </p:nvCxnSpPr>
        <p:spPr>
          <a:xfrm flipV="1">
            <a:off x="2514600" y="3429000"/>
            <a:ext cx="800100" cy="190500"/>
          </a:xfrm>
          <a:prstGeom prst="bentConnector2">
            <a:avLst/>
          </a:prstGeom>
          <a:ln w="38100">
            <a:headEnd type="none"/>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a:off x="2514600" y="2286000"/>
            <a:ext cx="800100" cy="190500"/>
          </a:xfrm>
          <a:prstGeom prst="bentConnector2">
            <a:avLst/>
          </a:prstGeom>
          <a:ln w="38100">
            <a:headEnd type="none"/>
            <a:tailEnd type="arrow"/>
          </a:ln>
        </p:spPr>
        <p:style>
          <a:lnRef idx="1">
            <a:schemeClr val="accent1"/>
          </a:lnRef>
          <a:fillRef idx="0">
            <a:schemeClr val="accent1"/>
          </a:fillRef>
          <a:effectRef idx="0">
            <a:schemeClr val="accent1"/>
          </a:effectRef>
          <a:fontRef idx="minor">
            <a:schemeClr val="tx1"/>
          </a:fontRef>
        </p:style>
      </p:cxnSp>
      <p:pic>
        <p:nvPicPr>
          <p:cNvPr id="7191" name="Picture 2" descr="http://t1.gstatic.com/images?q=tbn:ANd9GcQAlQFhYmTeeEYHVzU4vxdNjMZuqYlffU84GxEZd2RnqW9dTtpBKKxd4VQ">
            <a:hlinkClick r:id="rId7"/>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019800" y="2286000"/>
            <a:ext cx="4095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TextBox 39"/>
          <p:cNvSpPr txBox="1">
            <a:spLocks noChangeArrowheads="1"/>
          </p:cNvSpPr>
          <p:nvPr/>
        </p:nvSpPr>
        <p:spPr bwMode="auto">
          <a:xfrm>
            <a:off x="228600" y="5257800"/>
            <a:ext cx="5334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u="sng" dirty="0" smtClean="0">
                <a:solidFill>
                  <a:prstClr val="black"/>
                </a:solidFill>
                <a:latin typeface="Calibri" pitchFamily="34" charset="0"/>
              </a:rPr>
              <a:t>Key Process Improvements:</a:t>
            </a:r>
          </a:p>
          <a:p>
            <a:pPr eaLnBrk="1" fontAlgn="base" hangingPunct="1">
              <a:spcBef>
                <a:spcPct val="0"/>
              </a:spcBef>
              <a:spcAft>
                <a:spcPct val="0"/>
              </a:spcAft>
              <a:buFontTx/>
              <a:buAutoNum type="arabicPeriod"/>
            </a:pPr>
            <a:r>
              <a:rPr lang="en-US" altLang="en-US" sz="1400" dirty="0" smtClean="0">
                <a:solidFill>
                  <a:prstClr val="black"/>
                </a:solidFill>
                <a:latin typeface="Calibri" pitchFamily="34" charset="0"/>
              </a:rPr>
              <a:t>Triggers for initiating the Palliative Care Team/Process established &amp; published</a:t>
            </a:r>
          </a:p>
          <a:p>
            <a:pPr eaLnBrk="1" fontAlgn="base" hangingPunct="1">
              <a:spcBef>
                <a:spcPct val="0"/>
              </a:spcBef>
              <a:spcAft>
                <a:spcPct val="0"/>
              </a:spcAft>
              <a:buFontTx/>
              <a:buAutoNum type="arabicPeriod"/>
            </a:pPr>
            <a:r>
              <a:rPr lang="en-US" altLang="en-US" sz="1400" dirty="0" smtClean="0">
                <a:solidFill>
                  <a:prstClr val="black"/>
                </a:solidFill>
                <a:latin typeface="Calibri" pitchFamily="34" charset="0"/>
              </a:rPr>
              <a:t>Electronic consult notification process</a:t>
            </a:r>
          </a:p>
          <a:p>
            <a:pPr eaLnBrk="1" fontAlgn="base" hangingPunct="1">
              <a:spcBef>
                <a:spcPct val="0"/>
              </a:spcBef>
              <a:spcAft>
                <a:spcPct val="0"/>
              </a:spcAft>
              <a:buFontTx/>
              <a:buAutoNum type="arabicPeriod"/>
            </a:pPr>
            <a:r>
              <a:rPr lang="en-US" altLang="en-US" sz="1400" dirty="0" smtClean="0">
                <a:solidFill>
                  <a:prstClr val="black"/>
                </a:solidFill>
                <a:latin typeface="Calibri" pitchFamily="34" charset="0"/>
              </a:rPr>
              <a:t>Interdisciplinary team (IDT) collaboration</a:t>
            </a:r>
          </a:p>
          <a:p>
            <a:pPr eaLnBrk="1" fontAlgn="base" hangingPunct="1">
              <a:spcBef>
                <a:spcPct val="0"/>
              </a:spcBef>
              <a:spcAft>
                <a:spcPct val="0"/>
              </a:spcAft>
              <a:buFontTx/>
              <a:buAutoNum type="arabicPeriod"/>
            </a:pPr>
            <a:r>
              <a:rPr lang="en-US" altLang="en-US" sz="1400" dirty="0" smtClean="0">
                <a:solidFill>
                  <a:prstClr val="black"/>
                </a:solidFill>
                <a:latin typeface="Calibri" pitchFamily="34" charset="0"/>
              </a:rPr>
              <a:t>Shared electronic folder for easy review of assessment &amp; recommendations</a:t>
            </a:r>
          </a:p>
          <a:p>
            <a:pPr eaLnBrk="1" fontAlgn="base" hangingPunct="1">
              <a:spcBef>
                <a:spcPct val="0"/>
              </a:spcBef>
              <a:spcAft>
                <a:spcPct val="0"/>
              </a:spcAft>
              <a:buFontTx/>
              <a:buAutoNum type="arabicPeriod"/>
            </a:pPr>
            <a:endParaRPr lang="en-US" altLang="en-US" sz="1400" dirty="0" smtClean="0">
              <a:solidFill>
                <a:prstClr val="black"/>
              </a:solidFill>
              <a:latin typeface="Calibri" pitchFamily="34" charset="0"/>
            </a:endParaRPr>
          </a:p>
          <a:p>
            <a:pPr eaLnBrk="1" fontAlgn="base" hangingPunct="1">
              <a:spcBef>
                <a:spcPct val="0"/>
              </a:spcBef>
              <a:spcAft>
                <a:spcPct val="0"/>
              </a:spcAft>
              <a:buFontTx/>
              <a:buAutoNum type="arabicPeriod"/>
            </a:pPr>
            <a:endParaRPr lang="en-US" altLang="en-US" sz="1400" dirty="0" smtClean="0">
              <a:solidFill>
                <a:prstClr val="black"/>
              </a:solidFill>
              <a:latin typeface="Calibri" pitchFamily="34" charset="0"/>
            </a:endParaRPr>
          </a:p>
        </p:txBody>
      </p:sp>
      <p:sp>
        <p:nvSpPr>
          <p:cNvPr id="41" name="Heart 40"/>
          <p:cNvSpPr/>
          <p:nvPr/>
        </p:nvSpPr>
        <p:spPr>
          <a:xfrm>
            <a:off x="5105400" y="2057400"/>
            <a:ext cx="609600" cy="609600"/>
          </a:xfrm>
          <a:prstGeom prst="hear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2</a:t>
            </a:r>
          </a:p>
        </p:txBody>
      </p:sp>
      <p:sp>
        <p:nvSpPr>
          <p:cNvPr id="42" name="Rectangle 41"/>
          <p:cNvSpPr/>
          <p:nvPr/>
        </p:nvSpPr>
        <p:spPr>
          <a:xfrm>
            <a:off x="6781800" y="2514600"/>
            <a:ext cx="9906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PC Team Rep Discusses Needs w/ MD</a:t>
            </a:r>
          </a:p>
        </p:txBody>
      </p:sp>
      <p:sp>
        <p:nvSpPr>
          <p:cNvPr id="44" name="Rectangle 43"/>
          <p:cNvSpPr/>
          <p:nvPr/>
        </p:nvSpPr>
        <p:spPr>
          <a:xfrm>
            <a:off x="2514600" y="4191000"/>
            <a:ext cx="10668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PC Team Conducts Chart Review &amp; Pt Assmt</a:t>
            </a:r>
          </a:p>
        </p:txBody>
      </p:sp>
      <p:sp>
        <p:nvSpPr>
          <p:cNvPr id="45" name="Rectangle 44"/>
          <p:cNvSpPr/>
          <p:nvPr/>
        </p:nvSpPr>
        <p:spPr>
          <a:xfrm>
            <a:off x="3886200" y="4191000"/>
            <a:ext cx="9906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PC Actions &amp; Responsibili-ties Identified</a:t>
            </a:r>
          </a:p>
        </p:txBody>
      </p:sp>
      <p:sp>
        <p:nvSpPr>
          <p:cNvPr id="46" name="Freeform 45"/>
          <p:cNvSpPr/>
          <p:nvPr/>
        </p:nvSpPr>
        <p:spPr>
          <a:xfrm>
            <a:off x="3581400" y="4648200"/>
            <a:ext cx="304800" cy="76200"/>
          </a:xfrm>
          <a:custGeom>
            <a:avLst/>
            <a:gdLst>
              <a:gd name="connsiteX0" fmla="*/ 0 w 316992"/>
              <a:gd name="connsiteY0" fmla="*/ 0 h 0"/>
              <a:gd name="connsiteX1" fmla="*/ 316992 w 316992"/>
              <a:gd name="connsiteY1" fmla="*/ 0 h 0"/>
            </a:gdLst>
            <a:ahLst/>
            <a:cxnLst>
              <a:cxn ang="0">
                <a:pos x="connsiteX0" y="connsiteY0"/>
              </a:cxn>
              <a:cxn ang="0">
                <a:pos x="connsiteX1" y="connsiteY1"/>
              </a:cxn>
            </a:cxnLst>
            <a:rect l="l" t="t" r="r" b="b"/>
            <a:pathLst>
              <a:path w="316992">
                <a:moveTo>
                  <a:pt x="0" y="0"/>
                </a:moveTo>
                <a:lnTo>
                  <a:pt x="316992" y="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47" name="Freeform 46"/>
          <p:cNvSpPr/>
          <p:nvPr/>
        </p:nvSpPr>
        <p:spPr>
          <a:xfrm>
            <a:off x="4876800" y="4648200"/>
            <a:ext cx="304800" cy="76200"/>
          </a:xfrm>
          <a:custGeom>
            <a:avLst/>
            <a:gdLst>
              <a:gd name="connsiteX0" fmla="*/ 0 w 316992"/>
              <a:gd name="connsiteY0" fmla="*/ 0 h 0"/>
              <a:gd name="connsiteX1" fmla="*/ 316992 w 316992"/>
              <a:gd name="connsiteY1" fmla="*/ 0 h 0"/>
            </a:gdLst>
            <a:ahLst/>
            <a:cxnLst>
              <a:cxn ang="0">
                <a:pos x="connsiteX0" y="connsiteY0"/>
              </a:cxn>
              <a:cxn ang="0">
                <a:pos x="connsiteX1" y="connsiteY1"/>
              </a:cxn>
            </a:cxnLst>
            <a:rect l="l" t="t" r="r" b="b"/>
            <a:pathLst>
              <a:path w="316992">
                <a:moveTo>
                  <a:pt x="0" y="0"/>
                </a:moveTo>
                <a:lnTo>
                  <a:pt x="316992" y="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48" name="Rectangle 47"/>
          <p:cNvSpPr/>
          <p:nvPr/>
        </p:nvSpPr>
        <p:spPr>
          <a:xfrm>
            <a:off x="5181600" y="4191000"/>
            <a:ext cx="10668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PC Interventions Initiated</a:t>
            </a:r>
          </a:p>
        </p:txBody>
      </p:sp>
      <p:sp>
        <p:nvSpPr>
          <p:cNvPr id="49" name="Freeform 48"/>
          <p:cNvSpPr/>
          <p:nvPr/>
        </p:nvSpPr>
        <p:spPr>
          <a:xfrm>
            <a:off x="6248400" y="4648200"/>
            <a:ext cx="304800" cy="76200"/>
          </a:xfrm>
          <a:custGeom>
            <a:avLst/>
            <a:gdLst>
              <a:gd name="connsiteX0" fmla="*/ 0 w 316992"/>
              <a:gd name="connsiteY0" fmla="*/ 0 h 0"/>
              <a:gd name="connsiteX1" fmla="*/ 316992 w 316992"/>
              <a:gd name="connsiteY1" fmla="*/ 0 h 0"/>
            </a:gdLst>
            <a:ahLst/>
            <a:cxnLst>
              <a:cxn ang="0">
                <a:pos x="connsiteX0" y="connsiteY0"/>
              </a:cxn>
              <a:cxn ang="0">
                <a:pos x="connsiteX1" y="connsiteY1"/>
              </a:cxn>
            </a:cxnLst>
            <a:rect l="l" t="t" r="r" b="b"/>
            <a:pathLst>
              <a:path w="316992">
                <a:moveTo>
                  <a:pt x="0" y="0"/>
                </a:moveTo>
                <a:lnTo>
                  <a:pt x="316992" y="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50" name="Rectangle 49"/>
          <p:cNvSpPr/>
          <p:nvPr/>
        </p:nvSpPr>
        <p:spPr>
          <a:xfrm>
            <a:off x="6553200" y="4191000"/>
            <a:ext cx="10668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Formal (wkly) &amp; Informal (PRN) IDT Conferences</a:t>
            </a:r>
          </a:p>
        </p:txBody>
      </p:sp>
      <p:sp>
        <p:nvSpPr>
          <p:cNvPr id="51" name="Freeform 50"/>
          <p:cNvSpPr/>
          <p:nvPr/>
        </p:nvSpPr>
        <p:spPr>
          <a:xfrm>
            <a:off x="7620000" y="4648200"/>
            <a:ext cx="258763" cy="60325"/>
          </a:xfrm>
          <a:custGeom>
            <a:avLst/>
            <a:gdLst>
              <a:gd name="connsiteX0" fmla="*/ 0 w 316992"/>
              <a:gd name="connsiteY0" fmla="*/ 0 h 0"/>
              <a:gd name="connsiteX1" fmla="*/ 316992 w 316992"/>
              <a:gd name="connsiteY1" fmla="*/ 0 h 0"/>
            </a:gdLst>
            <a:ahLst/>
            <a:cxnLst>
              <a:cxn ang="0">
                <a:pos x="connsiteX0" y="connsiteY0"/>
              </a:cxn>
              <a:cxn ang="0">
                <a:pos x="connsiteX1" y="connsiteY1"/>
              </a:cxn>
            </a:cxnLst>
            <a:rect l="l" t="t" r="r" b="b"/>
            <a:pathLst>
              <a:path w="316992">
                <a:moveTo>
                  <a:pt x="0" y="0"/>
                </a:moveTo>
                <a:lnTo>
                  <a:pt x="316992" y="0"/>
                </a:lnTo>
              </a:path>
            </a:pathLst>
          </a:cu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52" name="Rectangle 51"/>
          <p:cNvSpPr/>
          <p:nvPr/>
        </p:nvSpPr>
        <p:spPr>
          <a:xfrm>
            <a:off x="7878763" y="4175125"/>
            <a:ext cx="10668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Patient Transferred/ D/C’d to Appr Level of Care</a:t>
            </a:r>
          </a:p>
        </p:txBody>
      </p:sp>
      <p:cxnSp>
        <p:nvCxnSpPr>
          <p:cNvPr id="58" name="Elbow Connector 57"/>
          <p:cNvCxnSpPr>
            <a:stCxn id="42" idx="2"/>
            <a:endCxn id="44" idx="0"/>
          </p:cNvCxnSpPr>
          <p:nvPr/>
        </p:nvCxnSpPr>
        <p:spPr>
          <a:xfrm rot="5400000">
            <a:off x="4743450" y="1657350"/>
            <a:ext cx="838200" cy="4229100"/>
          </a:xfrm>
          <a:prstGeom prst="bentConnector3">
            <a:avLst>
              <a:gd name="adj1" fmla="val 50000"/>
            </a:avLst>
          </a:prstGeom>
          <a:ln w="38100">
            <a:headEnd type="none"/>
            <a:tailEnd type="arrow"/>
          </a:ln>
        </p:spPr>
        <p:style>
          <a:lnRef idx="1">
            <a:schemeClr val="accent1"/>
          </a:lnRef>
          <a:fillRef idx="0">
            <a:schemeClr val="accent1"/>
          </a:fillRef>
          <a:effectRef idx="0">
            <a:schemeClr val="accent1"/>
          </a:effectRef>
          <a:fontRef idx="minor">
            <a:schemeClr val="tx1"/>
          </a:fontRef>
        </p:style>
      </p:cxnSp>
      <p:sp>
        <p:nvSpPr>
          <p:cNvPr id="60" name="Heart 59"/>
          <p:cNvSpPr/>
          <p:nvPr/>
        </p:nvSpPr>
        <p:spPr>
          <a:xfrm>
            <a:off x="7696200" y="2362200"/>
            <a:ext cx="609600" cy="609600"/>
          </a:xfrm>
          <a:prstGeom prst="hear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3</a:t>
            </a:r>
          </a:p>
        </p:txBody>
      </p:sp>
      <p:sp>
        <p:nvSpPr>
          <p:cNvPr id="61" name="Heart 60"/>
          <p:cNvSpPr/>
          <p:nvPr/>
        </p:nvSpPr>
        <p:spPr>
          <a:xfrm>
            <a:off x="4495800" y="3657600"/>
            <a:ext cx="609600" cy="609600"/>
          </a:xfrm>
          <a:prstGeom prst="hear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4</a:t>
            </a:r>
          </a:p>
        </p:txBody>
      </p:sp>
      <p:pic>
        <p:nvPicPr>
          <p:cNvPr id="7207" name="Picture 4" descr="http://t3.gstatic.com/images?q=tbn:ANd9GcRy4P7nowpHYXJ_3X314oGksa48f7YBntzg-5nQp4KVZoJNpGepVIFzQw">
            <a:hlinkClick r:id="rId9"/>
          </p:cNvPr>
          <p:cNvPicPr>
            <a:picLocks noChangeAspect="1" noChangeArrowheads="1"/>
          </p:cNvPicPr>
          <p:nvPr/>
        </p:nvPicPr>
        <p:blipFill>
          <a:blip r:embed="rId10" cstate="email">
            <a:extLst>
              <a:ext uri="{28A0092B-C50C-407E-A947-70E740481C1C}">
                <a14:useLocalDpi xmlns:a14="http://schemas.microsoft.com/office/drawing/2010/main" val="0"/>
              </a:ext>
            </a:extLst>
          </a:blip>
          <a:srcRect b="8981"/>
          <a:stretch>
            <a:fillRect/>
          </a:stretch>
        </p:blipFill>
        <p:spPr bwMode="auto">
          <a:xfrm>
            <a:off x="6400800" y="5334000"/>
            <a:ext cx="677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8" name="TextBox 61"/>
          <p:cNvSpPr txBox="1">
            <a:spLocks noChangeArrowheads="1"/>
          </p:cNvSpPr>
          <p:nvPr/>
        </p:nvSpPr>
        <p:spPr bwMode="auto">
          <a:xfrm>
            <a:off x="7162800" y="5334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dirty="0" smtClean="0">
                <a:solidFill>
                  <a:prstClr val="black"/>
                </a:solidFill>
                <a:latin typeface="Calibri" pitchFamily="34" charset="0"/>
              </a:rPr>
              <a:t>Satisfied patient/ families</a:t>
            </a:r>
          </a:p>
        </p:txBody>
      </p:sp>
      <p:pic>
        <p:nvPicPr>
          <p:cNvPr id="7209" name="Picture 6" descr="http://t3.gstatic.com/images?q=tbn:ANd9GcQ8A7FBhB9mJ0mJezvOF9tnFXlKPdzO5_F6tB7xSl5iYbRTQEDzpXjobA">
            <a:hlinkClick r:id="rId11"/>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477000" y="5867400"/>
            <a:ext cx="609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0" name="TextBox 62"/>
          <p:cNvSpPr txBox="1">
            <a:spLocks noChangeArrowheads="1"/>
          </p:cNvSpPr>
          <p:nvPr/>
        </p:nvSpPr>
        <p:spPr bwMode="auto">
          <a:xfrm>
            <a:off x="7162800" y="58674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dirty="0" smtClean="0">
                <a:solidFill>
                  <a:prstClr val="black"/>
                </a:solidFill>
                <a:latin typeface="Calibri" pitchFamily="34" charset="0"/>
              </a:rPr>
              <a:t>Cost savings and avoidance</a:t>
            </a:r>
          </a:p>
        </p:txBody>
      </p:sp>
      <p:pic>
        <p:nvPicPr>
          <p:cNvPr id="7211" name="Picture 8" descr="http://t1.gstatic.com/images?q=tbn:ANd9GcTZt5Vq5w8CWwlaSQF0YG4MgYW4i51pQSzfYih986Bw3WgARW_1f5zZGA">
            <a:hlinkClick r:id="rId13"/>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553200" y="6324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2" name="TextBox 63"/>
          <p:cNvSpPr txBox="1">
            <a:spLocks noChangeArrowheads="1"/>
          </p:cNvSpPr>
          <p:nvPr/>
        </p:nvSpPr>
        <p:spPr bwMode="auto">
          <a:xfrm>
            <a:off x="7162800" y="6396038"/>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dirty="0" smtClean="0">
                <a:solidFill>
                  <a:prstClr val="black"/>
                </a:solidFill>
                <a:latin typeface="Calibri" pitchFamily="34" charset="0"/>
              </a:rPr>
              <a:t>Reduced ICU/IMU LOS</a:t>
            </a:r>
          </a:p>
        </p:txBody>
      </p:sp>
      <p:sp>
        <p:nvSpPr>
          <p:cNvPr id="65" name="Rectangle 64"/>
          <p:cNvSpPr/>
          <p:nvPr/>
        </p:nvSpPr>
        <p:spPr>
          <a:xfrm>
            <a:off x="6248400" y="5257800"/>
            <a:ext cx="22098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67" name="Elbow Connector 66"/>
          <p:cNvCxnSpPr>
            <a:stCxn id="52" idx="3"/>
            <a:endCxn id="65" idx="3"/>
          </p:cNvCxnSpPr>
          <p:nvPr/>
        </p:nvCxnSpPr>
        <p:spPr>
          <a:xfrm flipH="1">
            <a:off x="8458200" y="4594225"/>
            <a:ext cx="487363" cy="1463675"/>
          </a:xfrm>
          <a:prstGeom prst="bentConnector3">
            <a:avLst>
              <a:gd name="adj1" fmla="val -16053"/>
            </a:avLst>
          </a:prstGeom>
          <a:ln w="38100">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49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PROJECTION OF FUTURE IMPACT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42994"/>
              </p:ext>
            </p:extLst>
          </p:nvPr>
        </p:nvGraphicFramePr>
        <p:xfrm>
          <a:off x="304800" y="122238"/>
          <a:ext cx="8382001" cy="6050280"/>
        </p:xfrm>
        <a:graphic>
          <a:graphicData uri="http://schemas.openxmlformats.org/drawingml/2006/table">
            <a:tbl>
              <a:tblPr firstRow="1" bandRow="1">
                <a:tableStyleId>{073A0DAA-6AF3-43AB-8588-CEC1D06C72B9}</a:tableStyleId>
              </a:tblPr>
              <a:tblGrid>
                <a:gridCol w="1589690">
                  <a:extLst>
                    <a:ext uri="{9D8B030D-6E8A-4147-A177-3AD203B41FA5}">
                      <a16:colId xmlns:a16="http://schemas.microsoft.com/office/drawing/2014/main" xmlns="" val="20000"/>
                    </a:ext>
                  </a:extLst>
                </a:gridCol>
                <a:gridCol w="1806466">
                  <a:extLst>
                    <a:ext uri="{9D8B030D-6E8A-4147-A177-3AD203B41FA5}">
                      <a16:colId xmlns:a16="http://schemas.microsoft.com/office/drawing/2014/main" xmlns="" val="20001"/>
                    </a:ext>
                  </a:extLst>
                </a:gridCol>
                <a:gridCol w="2312276">
                  <a:extLst>
                    <a:ext uri="{9D8B030D-6E8A-4147-A177-3AD203B41FA5}">
                      <a16:colId xmlns:a16="http://schemas.microsoft.com/office/drawing/2014/main" xmlns="" val="20002"/>
                    </a:ext>
                  </a:extLst>
                </a:gridCol>
                <a:gridCol w="2673569">
                  <a:extLst>
                    <a:ext uri="{9D8B030D-6E8A-4147-A177-3AD203B41FA5}">
                      <a16:colId xmlns:a16="http://schemas.microsoft.com/office/drawing/2014/main" xmlns="" val="20003"/>
                    </a:ext>
                  </a:extLst>
                </a:gridCol>
              </a:tblGrid>
              <a:tr h="735110">
                <a:tc>
                  <a:txBody>
                    <a:bodyPr/>
                    <a:lstStyle/>
                    <a:p>
                      <a:r>
                        <a:rPr lang="en-US" dirty="0" smtClean="0"/>
                        <a:t>Year</a:t>
                      </a:r>
                      <a:endParaRPr lang="en-US" dirty="0"/>
                    </a:p>
                  </a:txBody>
                  <a:tcPr/>
                </a:tc>
                <a:tc>
                  <a:txBody>
                    <a:bodyPr/>
                    <a:lstStyle/>
                    <a:p>
                      <a:r>
                        <a:rPr lang="en-US" dirty="0" smtClean="0"/>
                        <a:t>Referrals</a:t>
                      </a:r>
                      <a:endParaRPr lang="en-US" dirty="0"/>
                    </a:p>
                  </a:txBody>
                  <a:tcPr/>
                </a:tc>
                <a:tc>
                  <a:txBody>
                    <a:bodyPr/>
                    <a:lstStyle/>
                    <a:p>
                      <a:r>
                        <a:rPr lang="en-US" dirty="0" smtClean="0"/>
                        <a:t>Cost</a:t>
                      </a:r>
                      <a:r>
                        <a:rPr lang="en-US" baseline="0" dirty="0" smtClean="0"/>
                        <a:t> Avoidance </a:t>
                      </a:r>
                      <a:r>
                        <a:rPr lang="en-US" dirty="0" smtClean="0"/>
                        <a:t> Per Case</a:t>
                      </a:r>
                      <a:endParaRPr lang="en-US" dirty="0"/>
                    </a:p>
                  </a:txBody>
                  <a:tcPr/>
                </a:tc>
                <a:tc>
                  <a:txBody>
                    <a:bodyPr/>
                    <a:lstStyle/>
                    <a:p>
                      <a:r>
                        <a:rPr lang="en-US" dirty="0" smtClean="0"/>
                        <a:t>Total</a:t>
                      </a:r>
                      <a:r>
                        <a:rPr lang="en-US" baseline="0" dirty="0" smtClean="0"/>
                        <a:t> Cost Avoidance</a:t>
                      </a:r>
                      <a:endParaRPr lang="en-US" dirty="0"/>
                    </a:p>
                  </a:txBody>
                  <a:tcPr/>
                </a:tc>
                <a:extLst>
                  <a:ext uri="{0D108BD9-81ED-4DB2-BD59-A6C34878D82A}">
                    <a16:rowId xmlns:a16="http://schemas.microsoft.com/office/drawing/2014/main" xmlns="" val="10000"/>
                  </a:ext>
                </a:extLst>
              </a:tr>
              <a:tr h="805121">
                <a:tc>
                  <a:txBody>
                    <a:bodyPr/>
                    <a:lstStyle/>
                    <a:p>
                      <a:r>
                        <a:rPr lang="en-US" sz="2000" b="1" dirty="0" smtClean="0"/>
                        <a:t>CAPC</a:t>
                      </a:r>
                    </a:p>
                    <a:p>
                      <a:r>
                        <a:rPr lang="en-US" sz="2000" b="1" dirty="0" smtClean="0"/>
                        <a:t>First</a:t>
                      </a:r>
                      <a:r>
                        <a:rPr lang="en-US" sz="2000" b="1" baseline="0" dirty="0" smtClean="0"/>
                        <a:t> Year</a:t>
                      </a:r>
                      <a:endParaRPr lang="en-US" sz="2000" b="1" dirty="0"/>
                    </a:p>
                  </a:txBody>
                  <a:tcPr/>
                </a:tc>
                <a:tc>
                  <a:txBody>
                    <a:bodyPr/>
                    <a:lstStyle/>
                    <a:p>
                      <a:r>
                        <a:rPr lang="en-US" sz="2000" b="1" dirty="0" smtClean="0"/>
                        <a:t>150-300 </a:t>
                      </a:r>
                    </a:p>
                  </a:txBody>
                  <a:tcPr/>
                </a:tc>
                <a:tc>
                  <a:txBody>
                    <a:bodyPr/>
                    <a:lstStyle/>
                    <a:p>
                      <a:r>
                        <a:rPr lang="en-US" sz="2000" b="1" dirty="0" smtClean="0"/>
                        <a:t>X $1400</a:t>
                      </a:r>
                      <a:endParaRPr lang="en-US" sz="2000" b="1" dirty="0"/>
                    </a:p>
                  </a:txBody>
                  <a:tcPr/>
                </a:tc>
                <a:tc>
                  <a:txBody>
                    <a:bodyPr/>
                    <a:lstStyle/>
                    <a:p>
                      <a:r>
                        <a:rPr lang="en-US" sz="2000" b="1" dirty="0" smtClean="0"/>
                        <a:t>$210,000-$420,000</a:t>
                      </a:r>
                    </a:p>
                  </a:txBody>
                  <a:tcPr/>
                </a:tc>
                <a:extLst>
                  <a:ext uri="{0D108BD9-81ED-4DB2-BD59-A6C34878D82A}">
                    <a16:rowId xmlns:a16="http://schemas.microsoft.com/office/drawing/2014/main" xmlns="" val="10001"/>
                  </a:ext>
                </a:extLst>
              </a:tr>
              <a:tr h="805121">
                <a:tc>
                  <a:txBody>
                    <a:bodyPr/>
                    <a:lstStyle/>
                    <a:p>
                      <a:r>
                        <a:rPr lang="en-US" sz="2000" b="1" dirty="0" smtClean="0"/>
                        <a:t>SRMC</a:t>
                      </a:r>
                    </a:p>
                    <a:p>
                      <a:r>
                        <a:rPr lang="en-US" sz="2000" b="1" dirty="0" smtClean="0"/>
                        <a:t>First Year</a:t>
                      </a:r>
                      <a:endParaRPr lang="en-US" sz="2000" b="1" dirty="0"/>
                    </a:p>
                  </a:txBody>
                  <a:tcPr>
                    <a:solidFill>
                      <a:srgbClr val="D8F3F8"/>
                    </a:solidFill>
                  </a:tcPr>
                </a:tc>
                <a:tc>
                  <a:txBody>
                    <a:bodyPr/>
                    <a:lstStyle/>
                    <a:p>
                      <a:r>
                        <a:rPr lang="en-US" sz="2000" b="1" dirty="0" smtClean="0"/>
                        <a:t>100</a:t>
                      </a:r>
                      <a:r>
                        <a:rPr lang="en-US" sz="2000" b="1" baseline="0" dirty="0" smtClean="0"/>
                        <a:t> </a:t>
                      </a:r>
                      <a:endParaRPr lang="en-US" sz="2000" b="1" dirty="0"/>
                    </a:p>
                  </a:txBody>
                  <a:tcPr>
                    <a:solidFill>
                      <a:srgbClr val="D8F3F8"/>
                    </a:solidFill>
                  </a:tcPr>
                </a:tc>
                <a:tc>
                  <a:txBody>
                    <a:bodyPr/>
                    <a:lstStyle/>
                    <a:p>
                      <a:endParaRPr lang="en-US" sz="2000" b="1" dirty="0"/>
                    </a:p>
                  </a:txBody>
                  <a:tcPr>
                    <a:solidFill>
                      <a:srgbClr val="D8F3F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$140,000</a:t>
                      </a:r>
                    </a:p>
                    <a:p>
                      <a:endParaRPr lang="en-US" sz="2000" b="1" dirty="0"/>
                    </a:p>
                  </a:txBody>
                  <a:tcPr>
                    <a:solidFill>
                      <a:srgbClr val="D8F3F8"/>
                    </a:solidFill>
                  </a:tcPr>
                </a:tc>
                <a:extLst>
                  <a:ext uri="{0D108BD9-81ED-4DB2-BD59-A6C34878D82A}">
                    <a16:rowId xmlns:a16="http://schemas.microsoft.com/office/drawing/2014/main" xmlns="" val="10002"/>
                  </a:ext>
                </a:extLst>
              </a:tr>
              <a:tr h="8051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CAPC</a:t>
                      </a:r>
                    </a:p>
                    <a:p>
                      <a:r>
                        <a:rPr lang="en-US" sz="2000" b="1" dirty="0" smtClean="0"/>
                        <a:t>Third</a:t>
                      </a:r>
                      <a:r>
                        <a:rPr lang="en-US" sz="2000" b="1" baseline="0" dirty="0" smtClean="0"/>
                        <a:t> Year</a:t>
                      </a:r>
                      <a:endParaRPr lang="en-US" sz="2000" b="1" dirty="0"/>
                    </a:p>
                  </a:txBody>
                  <a:tcPr/>
                </a:tc>
                <a:tc>
                  <a:txBody>
                    <a:bodyPr/>
                    <a:lstStyle/>
                    <a:p>
                      <a:r>
                        <a:rPr lang="en-US" sz="2000" b="1" dirty="0" smtClean="0"/>
                        <a:t>300-450</a:t>
                      </a:r>
                    </a:p>
                    <a:p>
                      <a:endParaRPr lang="en-US" sz="2000" b="1" dirty="0" smtClean="0"/>
                    </a:p>
                  </a:txBody>
                  <a:tcPr/>
                </a:tc>
                <a:tc>
                  <a:txBody>
                    <a:bodyPr/>
                    <a:lstStyle/>
                    <a:p>
                      <a:r>
                        <a:rPr lang="en-US" sz="2000" b="1" dirty="0" smtClean="0"/>
                        <a:t>X $1400</a:t>
                      </a:r>
                      <a:endParaRPr lang="en-US" sz="2000" b="1" dirty="0"/>
                    </a:p>
                  </a:txBody>
                  <a:tcPr/>
                </a:tc>
                <a:tc>
                  <a:txBody>
                    <a:bodyPr/>
                    <a:lstStyle/>
                    <a:p>
                      <a:r>
                        <a:rPr lang="en-US" sz="2000" b="1" dirty="0" smtClean="0"/>
                        <a:t>$420,000-$630,000</a:t>
                      </a:r>
                    </a:p>
                  </a:txBody>
                  <a:tcPr/>
                </a:tc>
                <a:extLst>
                  <a:ext uri="{0D108BD9-81ED-4DB2-BD59-A6C34878D82A}">
                    <a16:rowId xmlns:a16="http://schemas.microsoft.com/office/drawing/2014/main" xmlns="" val="10003"/>
                  </a:ext>
                </a:extLst>
              </a:tr>
              <a:tr h="805121">
                <a:tc>
                  <a:txBody>
                    <a:bodyPr/>
                    <a:lstStyle/>
                    <a:p>
                      <a:r>
                        <a:rPr lang="en-US" sz="2000" b="1" dirty="0" smtClean="0"/>
                        <a:t>SRMC</a:t>
                      </a:r>
                    </a:p>
                    <a:p>
                      <a:r>
                        <a:rPr lang="en-US" sz="2000" b="1" dirty="0" smtClean="0"/>
                        <a:t>Third</a:t>
                      </a:r>
                      <a:r>
                        <a:rPr lang="en-US" sz="2000" b="1" baseline="0" dirty="0" smtClean="0"/>
                        <a:t> Year</a:t>
                      </a:r>
                      <a:endParaRPr lang="en-US" sz="2000" b="1" dirty="0"/>
                    </a:p>
                  </a:txBody>
                  <a:tcPr>
                    <a:solidFill>
                      <a:srgbClr val="D8F3F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144</a:t>
                      </a:r>
                    </a:p>
                  </a:txBody>
                  <a:tcPr>
                    <a:solidFill>
                      <a:srgbClr val="D8F3F8"/>
                    </a:solidFill>
                  </a:tcPr>
                </a:tc>
                <a:tc>
                  <a:txBody>
                    <a:bodyPr/>
                    <a:lstStyle/>
                    <a:p>
                      <a:endParaRPr lang="en-US" sz="2000" b="1" dirty="0"/>
                    </a:p>
                  </a:txBody>
                  <a:tcPr>
                    <a:solidFill>
                      <a:srgbClr val="D8F3F8"/>
                    </a:solidFill>
                  </a:tcPr>
                </a:tc>
                <a:tc>
                  <a:txBody>
                    <a:bodyPr/>
                    <a:lstStyle/>
                    <a:p>
                      <a:endParaRPr lang="en-US" sz="2000" b="1" dirty="0" smtClean="0"/>
                    </a:p>
                    <a:p>
                      <a:r>
                        <a:rPr lang="en-US" sz="2000" b="1" dirty="0" smtClean="0"/>
                        <a:t>$201,600</a:t>
                      </a:r>
                    </a:p>
                  </a:txBody>
                  <a:tcPr>
                    <a:solidFill>
                      <a:srgbClr val="D8F3F8"/>
                    </a:solidFill>
                  </a:tcPr>
                </a:tc>
                <a:extLst>
                  <a:ext uri="{0D108BD9-81ED-4DB2-BD59-A6C34878D82A}">
                    <a16:rowId xmlns:a16="http://schemas.microsoft.com/office/drawing/2014/main" xmlns="" val="10004"/>
                  </a:ext>
                </a:extLst>
              </a:tr>
              <a:tr h="805121">
                <a:tc>
                  <a:txBody>
                    <a:bodyPr/>
                    <a:lstStyle/>
                    <a:p>
                      <a:r>
                        <a:rPr lang="en-US" sz="2000" b="1" dirty="0" smtClean="0"/>
                        <a:t>CAPC</a:t>
                      </a:r>
                    </a:p>
                    <a:p>
                      <a:r>
                        <a:rPr lang="en-US" sz="2000" b="1" dirty="0" smtClean="0"/>
                        <a:t>Fifth Year</a:t>
                      </a:r>
                      <a:endParaRPr lang="en-US" sz="2000" b="1" dirty="0"/>
                    </a:p>
                  </a:txBody>
                  <a:tcPr/>
                </a:tc>
                <a:tc>
                  <a:txBody>
                    <a:bodyPr/>
                    <a:lstStyle/>
                    <a:p>
                      <a:r>
                        <a:rPr lang="en-US" sz="2000" b="1" dirty="0" smtClean="0"/>
                        <a:t>450-600</a:t>
                      </a:r>
                    </a:p>
                    <a:p>
                      <a:endParaRPr lang="en-US" sz="2000" b="1" dirty="0" smtClean="0"/>
                    </a:p>
                  </a:txBody>
                  <a:tcPr/>
                </a:tc>
                <a:tc>
                  <a:txBody>
                    <a:bodyPr/>
                    <a:lstStyle/>
                    <a:p>
                      <a:r>
                        <a:rPr lang="en-US" sz="2000" b="1" dirty="0" smtClean="0"/>
                        <a:t>X $1400</a:t>
                      </a:r>
                      <a:endParaRPr lang="en-US" sz="2000" b="1" dirty="0"/>
                    </a:p>
                  </a:txBody>
                  <a:tcPr/>
                </a:tc>
                <a:tc>
                  <a:txBody>
                    <a:bodyPr/>
                    <a:lstStyle/>
                    <a:p>
                      <a:r>
                        <a:rPr lang="en-US" sz="2000" b="1" dirty="0" smtClean="0"/>
                        <a:t>$630,000-$840,000</a:t>
                      </a:r>
                    </a:p>
                  </a:txBody>
                  <a:tcPr/>
                </a:tc>
                <a:extLst>
                  <a:ext uri="{0D108BD9-81ED-4DB2-BD59-A6C34878D82A}">
                    <a16:rowId xmlns:a16="http://schemas.microsoft.com/office/drawing/2014/main" xmlns="" val="10005"/>
                  </a:ext>
                </a:extLst>
              </a:tr>
              <a:tr h="1289565">
                <a:tc>
                  <a:txBody>
                    <a:bodyPr/>
                    <a:lstStyle/>
                    <a:p>
                      <a:r>
                        <a:rPr lang="en-US" sz="2000" b="1" dirty="0" smtClean="0"/>
                        <a:t>SRMC </a:t>
                      </a:r>
                    </a:p>
                    <a:p>
                      <a:r>
                        <a:rPr lang="en-US" sz="2000" b="1" dirty="0" smtClean="0"/>
                        <a:t>Fifth</a:t>
                      </a:r>
                      <a:r>
                        <a:rPr lang="en-US" sz="2000" b="1" baseline="0" dirty="0" smtClean="0"/>
                        <a:t> Year</a:t>
                      </a:r>
                      <a:endParaRPr lang="en-US" sz="2000" b="1" dirty="0"/>
                    </a:p>
                  </a:txBody>
                  <a:tcPr>
                    <a:solidFill>
                      <a:srgbClr val="D8F3F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173</a:t>
                      </a:r>
                    </a:p>
                    <a:p>
                      <a:endParaRPr lang="en-US" sz="2000" b="1" dirty="0"/>
                    </a:p>
                  </a:txBody>
                  <a:tcPr>
                    <a:solidFill>
                      <a:srgbClr val="D8F3F8"/>
                    </a:solidFill>
                  </a:tcPr>
                </a:tc>
                <a:tc>
                  <a:txBody>
                    <a:bodyPr/>
                    <a:lstStyle/>
                    <a:p>
                      <a:endParaRPr lang="en-US" sz="2000" b="1" dirty="0"/>
                    </a:p>
                  </a:txBody>
                  <a:tcPr>
                    <a:solidFill>
                      <a:srgbClr val="D8F3F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$242,200</a:t>
                      </a:r>
                    </a:p>
                  </a:txBody>
                  <a:tcPr>
                    <a:solidFill>
                      <a:srgbClr val="D8F3F8"/>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2366654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Supportive Care Cost Avoidance</a:t>
            </a:r>
            <a:br>
              <a:rPr lang="en-US" dirty="0" smtClean="0"/>
            </a:br>
            <a:r>
              <a:rPr lang="en-US" dirty="0" smtClean="0"/>
              <a:t>Annual/Average Monthly </a:t>
            </a:r>
            <a:r>
              <a:rPr lang="en-US" sz="1800" dirty="0" smtClean="0"/>
              <a:t>(Nov. 30, 2016)</a:t>
            </a:r>
            <a:endParaRPr lang="en-US" sz="1800"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804"/>
          <a:stretch/>
        </p:blipFill>
        <p:spPr bwMode="auto">
          <a:xfrm>
            <a:off x="457200" y="1600200"/>
            <a:ext cx="82296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321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Our Tipping Points</a:t>
            </a:r>
            <a:endParaRPr lang="en-US" sz="5400" dirty="0"/>
          </a:p>
        </p:txBody>
      </p:sp>
      <p:sp>
        <p:nvSpPr>
          <p:cNvPr id="3" name="Content Placeholder 2"/>
          <p:cNvSpPr>
            <a:spLocks noGrp="1"/>
          </p:cNvSpPr>
          <p:nvPr>
            <p:ph idx="1"/>
          </p:nvPr>
        </p:nvSpPr>
        <p:spPr>
          <a:xfrm>
            <a:off x="304800" y="1600201"/>
            <a:ext cx="8534400" cy="3733800"/>
          </a:xfrm>
        </p:spPr>
        <p:txBody>
          <a:bodyPr>
            <a:noAutofit/>
          </a:bodyPr>
          <a:lstStyle/>
          <a:p>
            <a:r>
              <a:rPr lang="en-US" sz="2800" b="1" dirty="0" smtClean="0">
                <a:solidFill>
                  <a:schemeClr val="tx1"/>
                </a:solidFill>
              </a:rPr>
              <a:t>September 2013 – Travel to Methodist LeBonhuer Hospital, Memphis, Tenn. for the “Adaptation Workshop” of the “Memphis Model”</a:t>
            </a:r>
          </a:p>
          <a:p>
            <a:endParaRPr lang="en-US" b="1" dirty="0" smtClean="0">
              <a:solidFill>
                <a:schemeClr val="tx1"/>
              </a:solidFill>
            </a:endParaRPr>
          </a:p>
          <a:p>
            <a:r>
              <a:rPr lang="en-US" sz="2800" b="1" dirty="0" smtClean="0">
                <a:solidFill>
                  <a:schemeClr val="tx1"/>
                </a:solidFill>
              </a:rPr>
              <a:t>September 2014 - Invitation </a:t>
            </a:r>
            <a:r>
              <a:rPr lang="en-US" sz="2800" b="1" dirty="0">
                <a:solidFill>
                  <a:schemeClr val="tx1"/>
                </a:solidFill>
              </a:rPr>
              <a:t>to </a:t>
            </a:r>
            <a:r>
              <a:rPr lang="en-US" sz="2800" b="1" dirty="0" smtClean="0">
                <a:solidFill>
                  <a:schemeClr val="tx1"/>
                </a:solidFill>
              </a:rPr>
              <a:t>SeHealth/Chaplain </a:t>
            </a:r>
            <a:r>
              <a:rPr lang="en-US" sz="2800" b="1" dirty="0">
                <a:solidFill>
                  <a:schemeClr val="tx1"/>
                </a:solidFill>
              </a:rPr>
              <a:t>Dean Carter to participate in certification in inaugural FaithHealth NC Fellows </a:t>
            </a:r>
            <a:r>
              <a:rPr lang="en-US" sz="2800" b="1" dirty="0" smtClean="0">
                <a:solidFill>
                  <a:schemeClr val="tx1"/>
                </a:solidFill>
              </a:rPr>
              <a:t>Cohort</a:t>
            </a:r>
          </a:p>
          <a:p>
            <a:pPr marL="68580" indent="0">
              <a:buNone/>
            </a:pPr>
            <a:endParaRPr lang="en-US" b="1" dirty="0">
              <a:solidFill>
                <a:schemeClr val="bg1"/>
              </a:solidFill>
            </a:endParaRPr>
          </a:p>
          <a:p>
            <a:pPr marL="68580" indent="0">
              <a:buNone/>
            </a:pPr>
            <a:endParaRPr lang="en-US" sz="4800" b="1" dirty="0">
              <a:solidFill>
                <a:schemeClr val="bg1"/>
              </a:solidFill>
            </a:endParaRPr>
          </a:p>
        </p:txBody>
      </p:sp>
    </p:spTree>
    <p:extLst>
      <p:ext uri="{BB962C8B-B14F-4D97-AF65-F5344CB8AC3E}">
        <p14:creationId xmlns:p14="http://schemas.microsoft.com/office/powerpoint/2010/main" val="22678779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FaithHealth: The Right Group Goals</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Tru</a:t>
            </a:r>
          </a:p>
          <a:p>
            <a:endParaRPr lang="en-US" dirty="0"/>
          </a:p>
          <a:p>
            <a:pPr marL="0" lvl="0" indent="0">
              <a:buNone/>
            </a:pPr>
            <a:r>
              <a:rPr lang="en-US" dirty="0" smtClean="0"/>
              <a:t>GOALS:</a:t>
            </a:r>
          </a:p>
          <a:p>
            <a:pPr lvl="0"/>
            <a:r>
              <a:rPr lang="en-US" dirty="0" smtClean="0"/>
              <a:t>Create </a:t>
            </a:r>
            <a:r>
              <a:rPr lang="en-US" dirty="0"/>
              <a:t>a NC based Learning Collaborative modeled on the “limited domain collaboration” exemplified in our national Stakeholder Health learning group. </a:t>
            </a:r>
            <a:r>
              <a:rPr lang="en-US" dirty="0" smtClean="0"/>
              <a:t>We </a:t>
            </a:r>
            <a:r>
              <a:rPr lang="en-US" dirty="0"/>
              <a:t>have aim to teach hospitals to see the micro-climates of their census tracks, but not one patient at a time or simply basic hot spotting, which most do in some fashion. We also hope to provide hospital leadership with training to understand religious health assets systems of health theory. </a:t>
            </a:r>
          </a:p>
          <a:p>
            <a:pPr lvl="0"/>
            <a:r>
              <a:rPr lang="en-US" dirty="0" smtClean="0"/>
              <a:t>Develop </a:t>
            </a:r>
            <a:r>
              <a:rPr lang="en-US" dirty="0"/>
              <a:t>an early data protocol of metrics with the help of NCHA and our early adopter hospital systems that make visible the assets. These protocols would help prove ROI on how aligning, leveraging and mobilizing those assets can decrease charity care and readmissions for the </a:t>
            </a:r>
            <a:r>
              <a:rPr lang="en-US" dirty="0" smtClean="0"/>
              <a:t>early adopter </a:t>
            </a:r>
            <a:r>
              <a:rPr lang="en-US" dirty="0"/>
              <a:t>hospitals. </a:t>
            </a:r>
          </a:p>
          <a:p>
            <a:pPr lvl="0"/>
            <a:r>
              <a:rPr lang="en-US" dirty="0" smtClean="0"/>
              <a:t>Validate </a:t>
            </a:r>
            <a:r>
              <a:rPr lang="en-US" dirty="0"/>
              <a:t>the theory base that has driven our work to date (especially, religious health assets model) and how it works at a state-wide level, even with multiple competitors.  </a:t>
            </a:r>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271894878"/>
              </p:ext>
            </p:extLst>
          </p:nvPr>
        </p:nvGraphicFramePr>
        <p:xfrm>
          <a:off x="549275" y="1574801"/>
          <a:ext cx="7881429" cy="981456"/>
        </p:xfrm>
        <a:graphic>
          <a:graphicData uri="http://schemas.openxmlformats.org/drawingml/2006/table">
            <a:tbl>
              <a:tblPr firstRow="1" firstCol="1" bandRow="1">
                <a:tableStyleId>{5C22544A-7EE6-4342-B048-85BDC9FD1C3A}</a:tableStyleId>
              </a:tblPr>
              <a:tblGrid>
                <a:gridCol w="56746">
                  <a:extLst>
                    <a:ext uri="{9D8B030D-6E8A-4147-A177-3AD203B41FA5}">
                      <a16:colId xmlns:a16="http://schemas.microsoft.com/office/drawing/2014/main" xmlns="" val="20000"/>
                    </a:ext>
                  </a:extLst>
                </a:gridCol>
                <a:gridCol w="7824683">
                  <a:extLst>
                    <a:ext uri="{9D8B030D-6E8A-4147-A177-3AD203B41FA5}">
                      <a16:colId xmlns:a16="http://schemas.microsoft.com/office/drawing/2014/main" xmlns="" val="20001"/>
                    </a:ext>
                  </a:extLst>
                </a:gridCol>
              </a:tblGrid>
              <a:tr h="0">
                <a:tc>
                  <a:txBody>
                    <a:bodyPr/>
                    <a:lstStyle/>
                    <a:p>
                      <a:pPr marL="0" marR="0">
                        <a:lnSpc>
                          <a:spcPct val="115000"/>
                        </a:lnSpc>
                        <a:spcBef>
                          <a:spcPts val="0"/>
                        </a:spcBef>
                        <a:spcAft>
                          <a:spcPts val="0"/>
                        </a:spcAft>
                      </a:pPr>
                      <a:endParaRPr lang="en-US" sz="1400" dirty="0" smtClean="0">
                        <a:effectLst/>
                      </a:endParaRPr>
                    </a:p>
                    <a:p>
                      <a:pPr marL="0" marR="0">
                        <a:lnSpc>
                          <a:spcPct val="115000"/>
                        </a:lnSpc>
                        <a:spcBef>
                          <a:spcPts val="0"/>
                        </a:spcBef>
                        <a:spcAft>
                          <a:spcPts val="0"/>
                        </a:spcAft>
                      </a:pPr>
                      <a:endParaRPr lang="en-US" sz="1400" dirty="0" smtClean="0">
                        <a:effectLst/>
                      </a:endParaRPr>
                    </a:p>
                    <a:p>
                      <a:pPr marL="0" marR="0">
                        <a:lnSpc>
                          <a:spcPct val="115000"/>
                        </a:lnSpc>
                        <a:spcBef>
                          <a:spcPts val="0"/>
                        </a:spcBef>
                        <a:spcAft>
                          <a:spcPts val="0"/>
                        </a:spcAft>
                      </a:pPr>
                      <a:endParaRPr lang="en-US" sz="1400" dirty="0">
                        <a:effectLst/>
                      </a:endParaRPr>
                    </a:p>
                  </a:txBody>
                  <a:tcPr marL="0" marR="0" marT="0" marB="0" anchor="ctr"/>
                </a:tc>
                <a:tc>
                  <a:txBody>
                    <a:bodyPr/>
                    <a:lstStyle/>
                    <a:p>
                      <a:pPr marL="0" marR="0">
                        <a:lnSpc>
                          <a:spcPct val="115000"/>
                        </a:lnSpc>
                        <a:spcBef>
                          <a:spcPts val="0"/>
                        </a:spcBef>
                        <a:spcAft>
                          <a:spcPts val="1200"/>
                        </a:spcAft>
                      </a:pPr>
                      <a:r>
                        <a:rPr lang="en-US" sz="1400" dirty="0">
                          <a:effectLst/>
                        </a:rPr>
                        <a:t>Purpose: Help </a:t>
                      </a:r>
                      <a:r>
                        <a:rPr lang="en-US" sz="1400" dirty="0" smtClean="0">
                          <a:effectLst/>
                        </a:rPr>
                        <a:t> </a:t>
                      </a:r>
                      <a:r>
                        <a:rPr lang="en-US" sz="1400" dirty="0">
                          <a:effectLst/>
                        </a:rPr>
                        <a:t>early adopter NC hospitals decrease readmissions and charity care costs in the socially complex and vulnerable populations they serve, by  adopting some version of the Memphis Model and FaithHealthNC and participating in a learning collaborative to capture and then disseminate their findings. </a:t>
                      </a:r>
                      <a:endParaRPr lang="en-US" sz="1400" dirty="0" smtClean="0">
                        <a:effectLst/>
                      </a:endParaRPr>
                    </a:p>
                  </a:txBody>
                  <a:tcPr marL="0" marR="0" marT="0" marB="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846954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16"/>
          <p:cNvSpPr>
            <a:spLocks noChangeArrowheads="1"/>
          </p:cNvSpPr>
          <p:nvPr/>
        </p:nvSpPr>
        <p:spPr bwMode="auto">
          <a:xfrm>
            <a:off x="2438400" y="0"/>
            <a:ext cx="6705600" cy="990600"/>
          </a:xfrm>
          <a:prstGeom prst="rect">
            <a:avLst/>
          </a:prstGeom>
          <a:solidFill>
            <a:srgbClr val="50748A">
              <a:alpha val="69803"/>
            </a:srgbClr>
          </a:solidFill>
          <a:ln w="9525">
            <a:noFill/>
            <a:miter lim="800000"/>
            <a:headEnd/>
            <a:tailEnd/>
          </a:ln>
        </p:spPr>
        <p:txBody>
          <a:bodyPr wrap="none" anchor="ctr"/>
          <a:lstStyle/>
          <a:p>
            <a:endParaRPr lang="en-US" dirty="0">
              <a:solidFill>
                <a:srgbClr val="000000"/>
              </a:solidFill>
            </a:endParaRPr>
          </a:p>
        </p:txBody>
      </p:sp>
      <p:grpSp>
        <p:nvGrpSpPr>
          <p:cNvPr id="2" name="Group 18"/>
          <p:cNvGrpSpPr>
            <a:grpSpLocks/>
          </p:cNvGrpSpPr>
          <p:nvPr/>
        </p:nvGrpSpPr>
        <p:grpSpPr bwMode="auto">
          <a:xfrm>
            <a:off x="0" y="-76200"/>
            <a:ext cx="3581400" cy="1066800"/>
            <a:chOff x="0" y="0"/>
            <a:chExt cx="2448" cy="624"/>
          </a:xfrm>
          <a:solidFill>
            <a:schemeClr val="tx1"/>
          </a:solidFill>
        </p:grpSpPr>
        <p:sp>
          <p:nvSpPr>
            <p:cNvPr id="2057" name="Rectangle 5"/>
            <p:cNvSpPr>
              <a:spLocks noChangeArrowheads="1"/>
            </p:cNvSpPr>
            <p:nvPr/>
          </p:nvSpPr>
          <p:spPr bwMode="auto">
            <a:xfrm>
              <a:off x="0" y="8"/>
              <a:ext cx="2174" cy="616"/>
            </a:xfrm>
            <a:prstGeom prst="rect">
              <a:avLst/>
            </a:prstGeom>
            <a:grpFill/>
            <a:ln w="9525">
              <a:noFill/>
              <a:miter lim="800000"/>
              <a:headEnd/>
              <a:tailEnd/>
            </a:ln>
            <a:effectLst/>
          </p:spPr>
          <p:txBody>
            <a:bodyPr wrap="none" anchor="ctr"/>
            <a:lstStyle/>
            <a:p>
              <a:endParaRPr lang="en-US" dirty="0">
                <a:solidFill>
                  <a:srgbClr val="000000"/>
                </a:solidFill>
              </a:endParaRPr>
            </a:p>
          </p:txBody>
        </p:sp>
        <p:sp>
          <p:nvSpPr>
            <p:cNvPr id="2058" name="AutoShape 12"/>
            <p:cNvSpPr>
              <a:spLocks noChangeArrowheads="1"/>
            </p:cNvSpPr>
            <p:nvPr/>
          </p:nvSpPr>
          <p:spPr bwMode="auto">
            <a:xfrm>
              <a:off x="1452" y="0"/>
              <a:ext cx="996" cy="624"/>
            </a:xfrm>
            <a:prstGeom prst="roundRect">
              <a:avLst>
                <a:gd name="adj" fmla="val 35736"/>
              </a:avLst>
            </a:prstGeom>
            <a:grpFill/>
            <a:ln w="9525">
              <a:noFill/>
              <a:round/>
              <a:headEnd/>
              <a:tailEnd/>
            </a:ln>
            <a:effectLst/>
          </p:spPr>
          <p:txBody>
            <a:bodyPr wrap="none" anchor="ctr"/>
            <a:lstStyle/>
            <a:p>
              <a:endParaRPr lang="en-US" dirty="0">
                <a:solidFill>
                  <a:srgbClr val="000000"/>
                </a:solidFill>
              </a:endParaRPr>
            </a:p>
          </p:txBody>
        </p:sp>
      </p:grpSp>
      <p:sp>
        <p:nvSpPr>
          <p:cNvPr id="2052" name="Text Box 19"/>
          <p:cNvSpPr txBox="1">
            <a:spLocks noChangeArrowheads="1"/>
          </p:cNvSpPr>
          <p:nvPr/>
        </p:nvSpPr>
        <p:spPr bwMode="auto">
          <a:xfrm>
            <a:off x="609600" y="1600200"/>
            <a:ext cx="8001000" cy="366713"/>
          </a:xfrm>
          <a:prstGeom prst="rect">
            <a:avLst/>
          </a:prstGeom>
          <a:noFill/>
          <a:ln w="9525">
            <a:noFill/>
            <a:miter lim="800000"/>
            <a:headEnd/>
            <a:tailEnd/>
          </a:ln>
          <a:effectLst/>
        </p:spPr>
        <p:txBody>
          <a:bodyPr>
            <a:spAutoFit/>
          </a:bodyPr>
          <a:lstStyle/>
          <a:p>
            <a:pPr>
              <a:spcBef>
                <a:spcPct val="50000"/>
              </a:spcBef>
            </a:pPr>
            <a:endParaRPr lang="en-US" dirty="0">
              <a:solidFill>
                <a:srgbClr val="000000"/>
              </a:solidFill>
            </a:endParaRPr>
          </a:p>
        </p:txBody>
      </p:sp>
      <p:sp>
        <p:nvSpPr>
          <p:cNvPr id="2053" name="Text Box 20"/>
          <p:cNvSpPr txBox="1">
            <a:spLocks noChangeArrowheads="1"/>
          </p:cNvSpPr>
          <p:nvPr/>
        </p:nvSpPr>
        <p:spPr bwMode="auto">
          <a:xfrm>
            <a:off x="304800" y="1219200"/>
            <a:ext cx="8534400" cy="1600438"/>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t>DHHS HRSA 14-043 </a:t>
            </a:r>
          </a:p>
          <a:p>
            <a:pPr algn="ctr">
              <a:spcBef>
                <a:spcPct val="50000"/>
              </a:spcBef>
            </a:pPr>
            <a:r>
              <a:rPr lang="en-US" sz="2800" b="1" dirty="0" smtClean="0"/>
              <a:t>Rural Health Network Development Planning Program  </a:t>
            </a:r>
            <a:endParaRPr lang="en-US" sz="2800" b="1" dirty="0"/>
          </a:p>
        </p:txBody>
      </p:sp>
      <p:sp>
        <p:nvSpPr>
          <p:cNvPr id="2054" name="Rectangle 22"/>
          <p:cNvSpPr>
            <a:spLocks noChangeArrowheads="1"/>
          </p:cNvSpPr>
          <p:nvPr/>
        </p:nvSpPr>
        <p:spPr bwMode="auto">
          <a:xfrm>
            <a:off x="304800" y="1143000"/>
            <a:ext cx="8534400" cy="5410200"/>
          </a:xfrm>
          <a:prstGeom prst="rect">
            <a:avLst/>
          </a:prstGeom>
          <a:noFill/>
          <a:ln w="19050">
            <a:solidFill>
              <a:srgbClr val="50748A"/>
            </a:solidFill>
            <a:miter lim="800000"/>
            <a:headEnd/>
            <a:tailEnd/>
          </a:ln>
          <a:effectLst/>
        </p:spPr>
        <p:txBody>
          <a:bodyPr wrap="none" anchor="ctr"/>
          <a:lstStyle/>
          <a:p>
            <a:endParaRPr lang="en-US" dirty="0">
              <a:solidFill>
                <a:srgbClr val="000000"/>
              </a:solidFill>
            </a:endParaRPr>
          </a:p>
        </p:txBody>
      </p:sp>
      <p:pic>
        <p:nvPicPr>
          <p:cNvPr id="2055" name="Picture 1"/>
          <p:cNvPicPr>
            <a:picLocks noChangeAspect="1"/>
          </p:cNvPicPr>
          <p:nvPr/>
        </p:nvPicPr>
        <p:blipFill>
          <a:blip r:embed="rId3" cstate="print"/>
          <a:srcRect/>
          <a:stretch>
            <a:fillRect/>
          </a:stretch>
        </p:blipFill>
        <p:spPr bwMode="auto">
          <a:xfrm>
            <a:off x="122238" y="201613"/>
            <a:ext cx="3352800" cy="600075"/>
          </a:xfrm>
          <a:prstGeom prst="rect">
            <a:avLst/>
          </a:prstGeom>
          <a:solidFill>
            <a:schemeClr val="tx1"/>
          </a:solidFill>
          <a:ln w="9525">
            <a:noFill/>
            <a:miter lim="800000"/>
            <a:headEnd/>
            <a:tailEnd/>
          </a:ln>
        </p:spPr>
      </p:pic>
      <p:sp>
        <p:nvSpPr>
          <p:cNvPr id="3" name="TextBox 2"/>
          <p:cNvSpPr txBox="1"/>
          <p:nvPr/>
        </p:nvSpPr>
        <p:spPr>
          <a:xfrm>
            <a:off x="304800" y="2692063"/>
            <a:ext cx="8534400" cy="4247317"/>
          </a:xfrm>
          <a:prstGeom prst="rect">
            <a:avLst/>
          </a:prstGeom>
          <a:noFill/>
        </p:spPr>
        <p:txBody>
          <a:bodyPr wrap="square" rtlCol="0">
            <a:spAutoFit/>
          </a:bodyPr>
          <a:lstStyle/>
          <a:p>
            <a:pPr marL="285750" indent="-285750">
              <a:lnSpc>
                <a:spcPct val="150000"/>
              </a:lnSpc>
              <a:buFont typeface="Arial" pitchFamily="34" charset="0"/>
              <a:buChar char="•"/>
            </a:pPr>
            <a:r>
              <a:rPr lang="en-US" sz="2000" b="1" dirty="0" smtClean="0">
                <a:solidFill>
                  <a:schemeClr val="accent1"/>
                </a:solidFill>
              </a:rPr>
              <a:t>Submitted “Compassion for U Congregational Wellness Network”</a:t>
            </a:r>
          </a:p>
          <a:p>
            <a:pPr marL="285750" indent="-285750">
              <a:lnSpc>
                <a:spcPct val="150000"/>
              </a:lnSpc>
              <a:buFont typeface="Arial" pitchFamily="34" charset="0"/>
              <a:buChar char="•"/>
            </a:pPr>
            <a:r>
              <a:rPr lang="en-US" sz="2000" b="1" dirty="0" smtClean="0">
                <a:solidFill>
                  <a:schemeClr val="accent1"/>
                </a:solidFill>
              </a:rPr>
              <a:t>Denied June 2014 with detailed revisions encouraged for resubmission</a:t>
            </a:r>
          </a:p>
          <a:p>
            <a:pPr marL="285750" indent="-285750">
              <a:lnSpc>
                <a:spcPct val="150000"/>
              </a:lnSpc>
              <a:buFont typeface="Arial" pitchFamily="34" charset="0"/>
              <a:buChar char="•"/>
            </a:pPr>
            <a:r>
              <a:rPr lang="en-US" sz="2000" b="1" dirty="0" smtClean="0">
                <a:solidFill>
                  <a:schemeClr val="accent1"/>
                </a:solidFill>
              </a:rPr>
              <a:t>A second unannounced review was performed  and funds awarded, Oct. 2014</a:t>
            </a:r>
          </a:p>
          <a:p>
            <a:pPr marL="285750" indent="-285750">
              <a:lnSpc>
                <a:spcPct val="150000"/>
              </a:lnSpc>
              <a:buFont typeface="Arial" pitchFamily="34" charset="0"/>
              <a:buChar char="•"/>
            </a:pPr>
            <a:r>
              <a:rPr lang="en-US" sz="2000" b="1" dirty="0" smtClean="0">
                <a:solidFill>
                  <a:schemeClr val="accent1"/>
                </a:solidFill>
              </a:rPr>
              <a:t>Total funding amount - $85,000</a:t>
            </a:r>
          </a:p>
          <a:p>
            <a:pPr marL="285750" indent="-285750">
              <a:lnSpc>
                <a:spcPct val="150000"/>
              </a:lnSpc>
              <a:buFont typeface="Arial" pitchFamily="34" charset="0"/>
              <a:buChar char="•"/>
            </a:pPr>
            <a:r>
              <a:rPr lang="en-US" sz="2000" b="1" dirty="0" smtClean="0">
                <a:solidFill>
                  <a:schemeClr val="accent1"/>
                </a:solidFill>
              </a:rPr>
              <a:t>Awaiting invitation to participate in Phase II: Network Development 3 years at $300,000 </a:t>
            </a:r>
          </a:p>
          <a:p>
            <a:pPr marL="285750" indent="-285750">
              <a:lnSpc>
                <a:spcPct val="150000"/>
              </a:lnSpc>
              <a:buFont typeface="Arial" pitchFamily="34" charset="0"/>
              <a:buChar char="•"/>
            </a:pPr>
            <a:endParaRPr lang="en-US" sz="2000" b="1" dirty="0"/>
          </a:p>
        </p:txBody>
      </p:sp>
    </p:spTree>
    <p:extLst>
      <p:ext uri="{BB962C8B-B14F-4D97-AF65-F5344CB8AC3E}">
        <p14:creationId xmlns:p14="http://schemas.microsoft.com/office/powerpoint/2010/main" val="250854226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6"/>
          <p:cNvSpPr>
            <a:spLocks noChangeArrowheads="1"/>
          </p:cNvSpPr>
          <p:nvPr/>
        </p:nvSpPr>
        <p:spPr bwMode="auto">
          <a:xfrm>
            <a:off x="2438400" y="0"/>
            <a:ext cx="6705600" cy="990600"/>
          </a:xfrm>
          <a:prstGeom prst="rect">
            <a:avLst/>
          </a:prstGeom>
          <a:solidFill>
            <a:srgbClr val="50748A">
              <a:alpha val="69803"/>
            </a:srgbClr>
          </a:solidFill>
          <a:ln w="9525">
            <a:noFill/>
            <a:miter lim="800000"/>
            <a:headEnd/>
            <a:tailEnd/>
          </a:ln>
        </p:spPr>
        <p:txBody>
          <a:bodyPr wrap="none" anchor="ctr"/>
          <a:lstStyle/>
          <a:p>
            <a:pPr fontAlgn="base">
              <a:spcBef>
                <a:spcPct val="0"/>
              </a:spcBef>
              <a:spcAft>
                <a:spcPct val="0"/>
              </a:spcAft>
            </a:pPr>
            <a:endParaRPr lang="en-US" dirty="0">
              <a:solidFill>
                <a:srgbClr val="000000"/>
              </a:solidFill>
            </a:endParaRPr>
          </a:p>
        </p:txBody>
      </p:sp>
      <p:grpSp>
        <p:nvGrpSpPr>
          <p:cNvPr id="2" name="Group 18"/>
          <p:cNvGrpSpPr>
            <a:grpSpLocks/>
          </p:cNvGrpSpPr>
          <p:nvPr/>
        </p:nvGrpSpPr>
        <p:grpSpPr bwMode="auto">
          <a:xfrm>
            <a:off x="0" y="0"/>
            <a:ext cx="3581400" cy="990600"/>
            <a:chOff x="0" y="0"/>
            <a:chExt cx="2448" cy="624"/>
          </a:xfrm>
        </p:grpSpPr>
        <p:sp>
          <p:nvSpPr>
            <p:cNvPr id="2056" name="Rectangle 5"/>
            <p:cNvSpPr>
              <a:spLocks noChangeArrowheads="1"/>
            </p:cNvSpPr>
            <p:nvPr/>
          </p:nvSpPr>
          <p:spPr bwMode="auto">
            <a:xfrm>
              <a:off x="0" y="8"/>
              <a:ext cx="2174" cy="61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2057" name="AutoShape 12"/>
            <p:cNvSpPr>
              <a:spLocks noChangeArrowheads="1"/>
            </p:cNvSpPr>
            <p:nvPr/>
          </p:nvSpPr>
          <p:spPr bwMode="auto">
            <a:xfrm>
              <a:off x="1452" y="0"/>
              <a:ext cx="996" cy="624"/>
            </a:xfrm>
            <a:prstGeom prst="roundRect">
              <a:avLst>
                <a:gd name="adj" fmla="val 35736"/>
              </a:avLst>
            </a:prstGeom>
            <a:solidFill>
              <a:schemeClr val="bg1"/>
            </a:solidFill>
            <a:ln w="9525">
              <a:noFill/>
              <a:round/>
              <a:headEnd/>
              <a:tailEnd/>
            </a:ln>
            <a:effectLst/>
          </p:spPr>
          <p:txBody>
            <a:bodyPr wrap="none" anchor="ctr"/>
            <a:lstStyle/>
            <a:p>
              <a:pPr fontAlgn="base">
                <a:spcBef>
                  <a:spcPct val="0"/>
                </a:spcBef>
                <a:spcAft>
                  <a:spcPct val="0"/>
                </a:spcAft>
              </a:pPr>
              <a:endParaRPr lang="en-US" dirty="0">
                <a:solidFill>
                  <a:srgbClr val="000000"/>
                </a:solidFill>
              </a:endParaRPr>
            </a:p>
          </p:txBody>
        </p:sp>
      </p:grpSp>
      <p:sp>
        <p:nvSpPr>
          <p:cNvPr id="2052" name="Text Box 19"/>
          <p:cNvSpPr txBox="1">
            <a:spLocks noChangeArrowheads="1"/>
          </p:cNvSpPr>
          <p:nvPr/>
        </p:nvSpPr>
        <p:spPr bwMode="auto">
          <a:xfrm>
            <a:off x="609601" y="1295400"/>
            <a:ext cx="2743200" cy="1569660"/>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3200" b="1" dirty="0">
                <a:solidFill>
                  <a:srgbClr val="000000"/>
                </a:solidFill>
              </a:rPr>
              <a:t>Proposed Future Relationship</a:t>
            </a:r>
          </a:p>
        </p:txBody>
      </p:sp>
      <p:sp>
        <p:nvSpPr>
          <p:cNvPr id="2053" name="Text Box 20"/>
          <p:cNvSpPr txBox="1">
            <a:spLocks noChangeArrowheads="1"/>
          </p:cNvSpPr>
          <p:nvPr/>
        </p:nvSpPr>
        <p:spPr bwMode="auto">
          <a:xfrm>
            <a:off x="3424238" y="1143000"/>
            <a:ext cx="5414962" cy="5509200"/>
          </a:xfrm>
          <a:prstGeom prst="rect">
            <a:avLst/>
          </a:prstGeom>
          <a:noFill/>
          <a:ln w="9525">
            <a:noFill/>
            <a:miter lim="800000"/>
            <a:headEnd/>
            <a:tailEnd/>
          </a:ln>
          <a:effectLst/>
        </p:spPr>
        <p:txBody>
          <a:bodyPr wrap="square">
            <a:spAutoFit/>
          </a:bodyPr>
          <a:lstStyle/>
          <a:p>
            <a:pPr marL="342900" indent="-342900" fontAlgn="base">
              <a:spcBef>
                <a:spcPct val="50000"/>
              </a:spcBef>
              <a:spcAft>
                <a:spcPct val="0"/>
              </a:spcAft>
              <a:buFont typeface="Arial" pitchFamily="34" charset="0"/>
              <a:buChar char="•"/>
            </a:pPr>
            <a:r>
              <a:rPr lang="en-US" sz="2200" b="1" dirty="0">
                <a:solidFill>
                  <a:srgbClr val="000000"/>
                </a:solidFill>
              </a:rPr>
              <a:t>Covenant (SE Health and Church)</a:t>
            </a:r>
          </a:p>
          <a:p>
            <a:pPr marL="342900" indent="-342900" fontAlgn="base">
              <a:spcBef>
                <a:spcPct val="50000"/>
              </a:spcBef>
              <a:spcAft>
                <a:spcPct val="0"/>
              </a:spcAft>
              <a:buFont typeface="Arial" pitchFamily="34" charset="0"/>
              <a:buChar char="•"/>
            </a:pPr>
            <a:r>
              <a:rPr lang="en-US" sz="2200" b="1" dirty="0">
                <a:solidFill>
                  <a:srgbClr val="000000"/>
                </a:solidFill>
              </a:rPr>
              <a:t>Pastor/Church Contact on Admission, Discharge and Follow-up by Transition Care Team</a:t>
            </a:r>
          </a:p>
          <a:p>
            <a:pPr marL="342900" indent="-342900" fontAlgn="base">
              <a:spcBef>
                <a:spcPct val="50000"/>
              </a:spcBef>
              <a:spcAft>
                <a:spcPct val="0"/>
              </a:spcAft>
              <a:buFont typeface="Arial" pitchFamily="34" charset="0"/>
              <a:buChar char="•"/>
            </a:pPr>
            <a:r>
              <a:rPr lang="en-US" sz="2200" b="1" dirty="0">
                <a:solidFill>
                  <a:srgbClr val="000000"/>
                </a:solidFill>
              </a:rPr>
              <a:t>Network ID for Hospital, Primary Doctor or Clinic use</a:t>
            </a:r>
          </a:p>
          <a:p>
            <a:pPr marL="342900" indent="-342900" fontAlgn="base">
              <a:spcBef>
                <a:spcPct val="50000"/>
              </a:spcBef>
              <a:spcAft>
                <a:spcPct val="0"/>
              </a:spcAft>
              <a:buFont typeface="Arial" pitchFamily="34" charset="0"/>
              <a:buChar char="•"/>
            </a:pPr>
            <a:r>
              <a:rPr lang="en-US" sz="2200" b="1" dirty="0">
                <a:solidFill>
                  <a:srgbClr val="000000"/>
                </a:solidFill>
              </a:rPr>
              <a:t>Special Opportunities to Improve Pastors Health </a:t>
            </a:r>
          </a:p>
          <a:p>
            <a:pPr marL="342900" indent="-342900" fontAlgn="base">
              <a:spcBef>
                <a:spcPct val="50000"/>
              </a:spcBef>
              <a:spcAft>
                <a:spcPct val="0"/>
              </a:spcAft>
              <a:buFont typeface="Arial" pitchFamily="34" charset="0"/>
              <a:buChar char="•"/>
            </a:pPr>
            <a:r>
              <a:rPr lang="en-US" sz="2200" b="1" dirty="0">
                <a:solidFill>
                  <a:srgbClr val="000000"/>
                </a:solidFill>
              </a:rPr>
              <a:t>Networking with Churches</a:t>
            </a:r>
          </a:p>
          <a:p>
            <a:pPr marL="342900" indent="-342900" fontAlgn="base">
              <a:spcBef>
                <a:spcPct val="50000"/>
              </a:spcBef>
              <a:spcAft>
                <a:spcPct val="0"/>
              </a:spcAft>
              <a:buFont typeface="Arial" pitchFamily="34" charset="0"/>
              <a:buChar char="•"/>
            </a:pPr>
            <a:r>
              <a:rPr lang="en-US" sz="2200" b="1" dirty="0">
                <a:solidFill>
                  <a:srgbClr val="000000"/>
                </a:solidFill>
              </a:rPr>
              <a:t>Church Wellness Education and Disease Management (ex. Bereavement Support for all ages)</a:t>
            </a:r>
          </a:p>
          <a:p>
            <a:pPr marL="342900" indent="-342900" fontAlgn="base">
              <a:spcBef>
                <a:spcPct val="50000"/>
              </a:spcBef>
              <a:spcAft>
                <a:spcPct val="0"/>
              </a:spcAft>
              <a:buFont typeface="Arial" pitchFamily="34" charset="0"/>
              <a:buChar char="•"/>
            </a:pPr>
            <a:r>
              <a:rPr lang="en-US" sz="2200" b="1" dirty="0">
                <a:solidFill>
                  <a:srgbClr val="000000"/>
                </a:solidFill>
              </a:rPr>
              <a:t>ETO – Efforts to Outcomes </a:t>
            </a:r>
          </a:p>
        </p:txBody>
      </p:sp>
      <p:sp>
        <p:nvSpPr>
          <p:cNvPr id="2054" name="Rectangle 22"/>
          <p:cNvSpPr>
            <a:spLocks noChangeArrowheads="1"/>
          </p:cNvSpPr>
          <p:nvPr/>
        </p:nvSpPr>
        <p:spPr bwMode="auto">
          <a:xfrm>
            <a:off x="304800" y="1143000"/>
            <a:ext cx="8534400" cy="5410200"/>
          </a:xfrm>
          <a:prstGeom prst="rect">
            <a:avLst/>
          </a:prstGeom>
          <a:noFill/>
          <a:ln w="19050">
            <a:solidFill>
              <a:srgbClr val="50748A"/>
            </a:solid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pic>
        <p:nvPicPr>
          <p:cNvPr id="2055" name="Picture 1"/>
          <p:cNvPicPr>
            <a:picLocks noChangeAspect="1"/>
          </p:cNvPicPr>
          <p:nvPr/>
        </p:nvPicPr>
        <p:blipFill>
          <a:blip r:embed="rId3" cstate="print"/>
          <a:srcRect/>
          <a:stretch>
            <a:fillRect/>
          </a:stretch>
        </p:blipFill>
        <p:spPr bwMode="auto">
          <a:xfrm>
            <a:off x="122238" y="201613"/>
            <a:ext cx="3352800" cy="600075"/>
          </a:xfrm>
          <a:prstGeom prst="rect">
            <a:avLst/>
          </a:prstGeom>
          <a:noFill/>
          <a:ln w="9525">
            <a:noFill/>
            <a:miter lim="800000"/>
            <a:headEnd/>
            <a:tailEnd/>
          </a:ln>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1570"/>
          <a:stretch/>
        </p:blipFill>
        <p:spPr bwMode="auto">
          <a:xfrm>
            <a:off x="609601" y="3352800"/>
            <a:ext cx="2743200" cy="112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2438" y="5015805"/>
            <a:ext cx="2971800" cy="1384995"/>
          </a:xfrm>
          <a:prstGeom prst="rect">
            <a:avLst/>
          </a:prstGeom>
          <a:noFill/>
        </p:spPr>
        <p:txBody>
          <a:bodyPr wrap="square" rtlCol="0">
            <a:spAutoFit/>
          </a:bodyPr>
          <a:lstStyle/>
          <a:p>
            <a:pPr algn="ctr" fontAlgn="base">
              <a:spcBef>
                <a:spcPct val="0"/>
              </a:spcBef>
              <a:spcAft>
                <a:spcPct val="0"/>
              </a:spcAft>
            </a:pPr>
            <a:r>
              <a:rPr lang="en-US" sz="2800" b="1" dirty="0">
                <a:solidFill>
                  <a:srgbClr val="000000"/>
                </a:solidFill>
              </a:rPr>
              <a:t>Congregational Wellness Network</a:t>
            </a:r>
          </a:p>
        </p:txBody>
      </p:sp>
    </p:spTree>
    <p:extLst>
      <p:ext uri="{BB962C8B-B14F-4D97-AF65-F5344CB8AC3E}">
        <p14:creationId xmlns:p14="http://schemas.microsoft.com/office/powerpoint/2010/main" val="2078859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ETO: Efforts to Outcomes</a:t>
            </a:r>
            <a:br>
              <a:rPr lang="en-US" dirty="0" smtClean="0"/>
            </a:br>
            <a:endParaRPr lang="en-US" dirty="0"/>
          </a:p>
        </p:txBody>
      </p:sp>
      <p:sp>
        <p:nvSpPr>
          <p:cNvPr id="3" name="Content Placeholder 2"/>
          <p:cNvSpPr>
            <a:spLocks noGrp="1"/>
          </p:cNvSpPr>
          <p:nvPr>
            <p:ph idx="1"/>
          </p:nvPr>
        </p:nvSpPr>
        <p:spPr>
          <a:xfrm>
            <a:off x="549275" y="1244184"/>
            <a:ext cx="8042276" cy="4946754"/>
          </a:xfrm>
        </p:spPr>
        <p:txBody>
          <a:bodyPr>
            <a:normAutofit fontScale="62500" lnSpcReduction="20000"/>
          </a:bodyPr>
          <a:lstStyle/>
          <a:p>
            <a:pPr>
              <a:buClr>
                <a:schemeClr val="bg2">
                  <a:lumMod val="75000"/>
                </a:schemeClr>
              </a:buClr>
            </a:pPr>
            <a:r>
              <a:rPr lang="en-US" dirty="0"/>
              <a:t>Affordable Care Insurance Coalition of Robeson </a:t>
            </a:r>
            <a:r>
              <a:rPr lang="en-US" dirty="0" smtClean="0"/>
              <a:t>County</a:t>
            </a:r>
          </a:p>
          <a:p>
            <a:pPr lvl="1">
              <a:buClr>
                <a:schemeClr val="bg2">
                  <a:lumMod val="75000"/>
                </a:schemeClr>
              </a:buClr>
            </a:pPr>
            <a:r>
              <a:rPr lang="en-US" sz="2400" dirty="0" smtClean="0"/>
              <a:t>7977 Assists for Underinsured</a:t>
            </a:r>
          </a:p>
          <a:p>
            <a:pPr lvl="1">
              <a:buClr>
                <a:schemeClr val="bg2">
                  <a:lumMod val="75000"/>
                </a:schemeClr>
              </a:buClr>
            </a:pPr>
            <a:r>
              <a:rPr lang="en-US" sz="2400" dirty="0" smtClean="0"/>
              <a:t>20 Outreach Events, 27 Enrollment Events,  900 Phone Calls</a:t>
            </a:r>
            <a:endParaRPr lang="en-US" sz="2400" dirty="0"/>
          </a:p>
          <a:p>
            <a:pPr>
              <a:buClr>
                <a:schemeClr val="bg2">
                  <a:lumMod val="75000"/>
                </a:schemeClr>
              </a:buClr>
            </a:pPr>
            <a:r>
              <a:rPr lang="en-US" dirty="0" smtClean="0"/>
              <a:t>Robeson A-Z is the Flagship Education Program</a:t>
            </a:r>
          </a:p>
          <a:p>
            <a:pPr>
              <a:buClr>
                <a:schemeClr val="bg2">
                  <a:lumMod val="75000"/>
                </a:schemeClr>
              </a:buClr>
            </a:pPr>
            <a:r>
              <a:rPr lang="en-US" dirty="0" smtClean="0"/>
              <a:t>Advanced Directives focus/NHDD – HCPOA and Living Will</a:t>
            </a:r>
          </a:p>
          <a:p>
            <a:pPr lvl="1">
              <a:buClr>
                <a:schemeClr val="bg2">
                  <a:lumMod val="75000"/>
                </a:schemeClr>
              </a:buClr>
            </a:pPr>
            <a:r>
              <a:rPr lang="en-US" dirty="0" smtClean="0"/>
              <a:t>Education to c 1000 Persons with 200 completed documents in force</a:t>
            </a:r>
          </a:p>
          <a:p>
            <a:pPr>
              <a:buClr>
                <a:schemeClr val="bg2">
                  <a:lumMod val="75000"/>
                </a:schemeClr>
              </a:buClr>
            </a:pPr>
            <a:r>
              <a:rPr lang="en-US" dirty="0" smtClean="0"/>
              <a:t>Camp Care Bereavement Experience for Children with 18 Robeson Community College Student Volunteers</a:t>
            </a:r>
          </a:p>
          <a:p>
            <a:pPr>
              <a:buClr>
                <a:schemeClr val="bg2">
                  <a:lumMod val="75000"/>
                </a:schemeClr>
              </a:buClr>
            </a:pPr>
            <a:r>
              <a:rPr lang="en-US" dirty="0" smtClean="0"/>
              <a:t>The Transition Care Clinic</a:t>
            </a:r>
          </a:p>
          <a:p>
            <a:pPr>
              <a:buClr>
                <a:schemeClr val="bg2">
                  <a:lumMod val="75000"/>
                </a:schemeClr>
              </a:buClr>
            </a:pPr>
            <a:r>
              <a:rPr lang="en-US" dirty="0" smtClean="0"/>
              <a:t>Care Connections Transportation Service through Connector</a:t>
            </a:r>
          </a:p>
          <a:p>
            <a:pPr>
              <a:buClr>
                <a:schemeClr val="bg2">
                  <a:lumMod val="75000"/>
                </a:schemeClr>
              </a:buClr>
            </a:pPr>
            <a:r>
              <a:rPr lang="en-US" dirty="0" smtClean="0"/>
              <a:t>Behavioral Health Paramedic Partnership Transportation Service</a:t>
            </a:r>
          </a:p>
          <a:p>
            <a:pPr>
              <a:buClr>
                <a:schemeClr val="bg2">
                  <a:lumMod val="75000"/>
                </a:schemeClr>
              </a:buClr>
            </a:pPr>
            <a:r>
              <a:rPr lang="en-US" dirty="0" smtClean="0"/>
              <a:t>AED/Heart Saver Training with local Church and Government</a:t>
            </a:r>
          </a:p>
          <a:p>
            <a:pPr>
              <a:buClr>
                <a:schemeClr val="bg2">
                  <a:lumMod val="75000"/>
                </a:schemeClr>
              </a:buClr>
            </a:pPr>
            <a:r>
              <a:rPr lang="en-US" dirty="0" smtClean="0"/>
              <a:t>Care Companions</a:t>
            </a:r>
            <a:r>
              <a:rPr lang="en-US" dirty="0"/>
              <a:t> </a:t>
            </a:r>
            <a:r>
              <a:rPr lang="en-US" dirty="0" smtClean="0"/>
              <a:t>– Robeson Community College Nursing Program</a:t>
            </a:r>
          </a:p>
        </p:txBody>
      </p:sp>
    </p:spTree>
    <p:extLst>
      <p:ext uri="{BB962C8B-B14F-4D97-AF65-F5344CB8AC3E}">
        <p14:creationId xmlns:p14="http://schemas.microsoft.com/office/powerpoint/2010/main" val="419332306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33400" y="1600200"/>
            <a:ext cx="4859808" cy="32398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712561"/>
            <a:ext cx="5486400" cy="646331"/>
          </a:xfrm>
          <a:prstGeom prst="rect">
            <a:avLst/>
          </a:prstGeom>
          <a:noFill/>
        </p:spPr>
        <p:txBody>
          <a:bodyPr wrap="square" rtlCol="0">
            <a:spAutoFit/>
          </a:bodyPr>
          <a:lstStyle/>
          <a:p>
            <a:pPr algn="ctr"/>
            <a:r>
              <a:rPr lang="en-US" b="1" dirty="0">
                <a:solidFill>
                  <a:schemeClr val="accent1"/>
                </a:solidFill>
              </a:rPr>
              <a:t>Robeson </a:t>
            </a:r>
            <a:r>
              <a:rPr lang="en-US" b="1" dirty="0" smtClean="0">
                <a:solidFill>
                  <a:schemeClr val="accent1"/>
                </a:solidFill>
              </a:rPr>
              <a:t>Community </a:t>
            </a:r>
            <a:r>
              <a:rPr lang="en-US" b="1" dirty="0">
                <a:solidFill>
                  <a:schemeClr val="accent1"/>
                </a:solidFill>
              </a:rPr>
              <a:t>College Nursing Science Program</a:t>
            </a:r>
          </a:p>
        </p:txBody>
      </p:sp>
      <p:pic>
        <p:nvPicPr>
          <p:cNvPr id="3075" name="Picture 3" descr="N:\Camp Care\Camp Care 16\CC 16 Pics\Line Dancing\CC LD 1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1200" y="609600"/>
            <a:ext cx="27686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Camp Care\Camp Care 16\CC 16 Pics\Volleyball\CC VB 5.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15916"/>
          <a:stretch/>
        </p:blipFill>
        <p:spPr bwMode="auto">
          <a:xfrm>
            <a:off x="5791200" y="2819400"/>
            <a:ext cx="2776517" cy="131321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N:\Camp Care\Camp Care 16\CC 16 Pics\Mixers\CC HH 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791200" y="4208655"/>
            <a:ext cx="27686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Camp Care\Camp Care 16\CC 16 Pics\Memorial Service\CC MS 1.jp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b="31241"/>
          <a:stretch/>
        </p:blipFill>
        <p:spPr bwMode="auto">
          <a:xfrm>
            <a:off x="550392" y="4960703"/>
            <a:ext cx="4859808" cy="166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057801"/>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smtClean="0"/>
              <a:t>CFU CWN Church and Agency Covenants</a:t>
            </a:r>
            <a:endParaRPr lang="en-US" dirty="0"/>
          </a:p>
        </p:txBody>
      </p:sp>
      <p:sp>
        <p:nvSpPr>
          <p:cNvPr id="3" name="Content Placeholder 2"/>
          <p:cNvSpPr>
            <a:spLocks noGrp="1"/>
          </p:cNvSpPr>
          <p:nvPr>
            <p:ph idx="1"/>
          </p:nvPr>
        </p:nvSpPr>
        <p:spPr>
          <a:xfrm>
            <a:off x="228600" y="404734"/>
            <a:ext cx="4114800" cy="6224666"/>
          </a:xfrm>
        </p:spPr>
        <p:txBody>
          <a:bodyPr>
            <a:noAutofit/>
          </a:bodyPr>
          <a:lstStyle/>
          <a:p>
            <a:pPr marL="68580" indent="0">
              <a:buNone/>
            </a:pPr>
            <a:r>
              <a:rPr lang="en-US" sz="1200" dirty="0" smtClean="0">
                <a:solidFill>
                  <a:schemeClr val="accent1"/>
                </a:solidFill>
              </a:rPr>
              <a:t>Trinity Holiness Church</a:t>
            </a:r>
          </a:p>
          <a:p>
            <a:pPr marL="68580" indent="0">
              <a:buNone/>
            </a:pPr>
            <a:r>
              <a:rPr lang="en-US" sz="1200" dirty="0" smtClean="0">
                <a:solidFill>
                  <a:schemeClr val="accent1"/>
                </a:solidFill>
              </a:rPr>
              <a:t>Zion Hill Baptist Church</a:t>
            </a:r>
          </a:p>
          <a:p>
            <a:pPr marL="68580" indent="0">
              <a:buNone/>
            </a:pPr>
            <a:r>
              <a:rPr lang="en-US" sz="1200" dirty="0" smtClean="0">
                <a:solidFill>
                  <a:schemeClr val="accent1"/>
                </a:solidFill>
              </a:rPr>
              <a:t>St. Paul Presbyterian Church</a:t>
            </a:r>
          </a:p>
          <a:p>
            <a:pPr marL="68580" indent="0">
              <a:buNone/>
            </a:pPr>
            <a:r>
              <a:rPr lang="en-US" sz="1200" dirty="0" smtClean="0">
                <a:solidFill>
                  <a:schemeClr val="accent1"/>
                </a:solidFill>
              </a:rPr>
              <a:t>Iona Presbyterian Church</a:t>
            </a:r>
          </a:p>
          <a:p>
            <a:pPr marL="68580" indent="0">
              <a:buNone/>
            </a:pPr>
            <a:r>
              <a:rPr lang="en-US" sz="1200" dirty="0" smtClean="0">
                <a:solidFill>
                  <a:schemeClr val="accent1"/>
                </a:solidFill>
              </a:rPr>
              <a:t>True Believers Church of the Almighty God</a:t>
            </a:r>
          </a:p>
          <a:p>
            <a:pPr marL="68580" indent="0">
              <a:buNone/>
            </a:pPr>
            <a:r>
              <a:rPr lang="en-US" sz="1200" dirty="0" smtClean="0">
                <a:solidFill>
                  <a:schemeClr val="accent1"/>
                </a:solidFill>
              </a:rPr>
              <a:t>First Baptist Church Lumberton(2</a:t>
            </a:r>
            <a:r>
              <a:rPr lang="en-US" sz="1200" baseline="30000" dirty="0" smtClean="0">
                <a:solidFill>
                  <a:schemeClr val="accent1"/>
                </a:solidFill>
              </a:rPr>
              <a:t>nd</a:t>
            </a:r>
            <a:r>
              <a:rPr lang="en-US" sz="1200" dirty="0" smtClean="0">
                <a:solidFill>
                  <a:schemeClr val="accent1"/>
                </a:solidFill>
              </a:rPr>
              <a:t> Street)</a:t>
            </a:r>
          </a:p>
          <a:p>
            <a:pPr marL="68580" indent="0">
              <a:buNone/>
            </a:pPr>
            <a:r>
              <a:rPr lang="en-US" sz="1200" dirty="0" smtClean="0">
                <a:solidFill>
                  <a:schemeClr val="accent1"/>
                </a:solidFill>
              </a:rPr>
              <a:t>Eden International Ministries</a:t>
            </a:r>
          </a:p>
          <a:p>
            <a:pPr marL="68580" indent="0">
              <a:buNone/>
            </a:pPr>
            <a:r>
              <a:rPr lang="en-US" sz="1200" dirty="0" smtClean="0">
                <a:solidFill>
                  <a:schemeClr val="accent1"/>
                </a:solidFill>
              </a:rPr>
              <a:t>Cromartie Temple of Praise</a:t>
            </a:r>
          </a:p>
          <a:p>
            <a:pPr marL="68580" indent="0">
              <a:buNone/>
            </a:pPr>
            <a:r>
              <a:rPr lang="en-US" sz="1200" dirty="0" smtClean="0">
                <a:solidFill>
                  <a:schemeClr val="accent1"/>
                </a:solidFill>
              </a:rPr>
              <a:t>Transforming Life Christian Church</a:t>
            </a:r>
          </a:p>
          <a:p>
            <a:pPr marL="68580" indent="0">
              <a:buNone/>
            </a:pPr>
            <a:r>
              <a:rPr lang="en-US" sz="1200" dirty="0" smtClean="0">
                <a:solidFill>
                  <a:schemeClr val="accent1"/>
                </a:solidFill>
              </a:rPr>
              <a:t>Olivet United Methodist Church</a:t>
            </a:r>
          </a:p>
          <a:p>
            <a:pPr marL="68580" indent="0">
              <a:buNone/>
            </a:pPr>
            <a:r>
              <a:rPr lang="en-US" sz="1200" dirty="0" smtClean="0">
                <a:solidFill>
                  <a:schemeClr val="accent1"/>
                </a:solidFill>
              </a:rPr>
              <a:t>Trinity United Methodist Church</a:t>
            </a:r>
          </a:p>
          <a:p>
            <a:pPr marL="68580" indent="0">
              <a:buNone/>
            </a:pPr>
            <a:r>
              <a:rPr lang="en-US" sz="1200" dirty="0" smtClean="0">
                <a:solidFill>
                  <a:schemeClr val="accent1"/>
                </a:solidFill>
              </a:rPr>
              <a:t>Divine </a:t>
            </a:r>
            <a:r>
              <a:rPr lang="en-US" sz="1200" dirty="0">
                <a:solidFill>
                  <a:schemeClr val="accent1"/>
                </a:solidFill>
              </a:rPr>
              <a:t>Refuge </a:t>
            </a:r>
            <a:r>
              <a:rPr lang="en-US" sz="1200" dirty="0" smtClean="0">
                <a:solidFill>
                  <a:schemeClr val="accent1"/>
                </a:solidFill>
              </a:rPr>
              <a:t>Ministries</a:t>
            </a:r>
          </a:p>
          <a:p>
            <a:pPr marL="68580" indent="0">
              <a:buNone/>
            </a:pPr>
            <a:r>
              <a:rPr lang="en-US" sz="1200" dirty="0" smtClean="0">
                <a:solidFill>
                  <a:schemeClr val="accent1"/>
                </a:solidFill>
              </a:rPr>
              <a:t>New Macedonia Holiness Church</a:t>
            </a:r>
          </a:p>
          <a:p>
            <a:pPr marL="68580" indent="0">
              <a:buNone/>
            </a:pPr>
            <a:r>
              <a:rPr lang="en-US" sz="1200" dirty="0" smtClean="0">
                <a:solidFill>
                  <a:schemeClr val="accent1"/>
                </a:solidFill>
              </a:rPr>
              <a:t>Antioch Baptist Church</a:t>
            </a:r>
            <a:endParaRPr lang="en-US" sz="1200" dirty="0">
              <a:solidFill>
                <a:schemeClr val="accent1"/>
              </a:solidFill>
            </a:endParaRPr>
          </a:p>
          <a:p>
            <a:pPr marL="68580" indent="0">
              <a:buNone/>
            </a:pPr>
            <a:r>
              <a:rPr lang="en-US" sz="1200" dirty="0" smtClean="0">
                <a:solidFill>
                  <a:schemeClr val="accent1"/>
                </a:solidFill>
              </a:rPr>
              <a:t>Chestnut Street United Methodist Church</a:t>
            </a:r>
          </a:p>
          <a:p>
            <a:pPr lvl="8"/>
            <a:endParaRPr lang="en-US" sz="1200" dirty="0" smtClean="0"/>
          </a:p>
          <a:p>
            <a:pPr lvl="8"/>
            <a:endParaRPr lang="en-US" sz="1200" dirty="0"/>
          </a:p>
        </p:txBody>
      </p:sp>
      <p:sp>
        <p:nvSpPr>
          <p:cNvPr id="4" name="TextBox 3"/>
          <p:cNvSpPr txBox="1"/>
          <p:nvPr/>
        </p:nvSpPr>
        <p:spPr>
          <a:xfrm>
            <a:off x="4267200" y="1423340"/>
            <a:ext cx="4876800" cy="4985980"/>
          </a:xfrm>
          <a:prstGeom prst="rect">
            <a:avLst/>
          </a:prstGeom>
          <a:noFill/>
        </p:spPr>
        <p:txBody>
          <a:bodyPr wrap="square" rtlCol="0">
            <a:spAutoFit/>
          </a:bodyPr>
          <a:lstStyle/>
          <a:p>
            <a:r>
              <a:rPr lang="en-US" sz="2000" dirty="0" smtClean="0">
                <a:solidFill>
                  <a:schemeClr val="accent1"/>
                </a:solidFill>
              </a:rPr>
              <a:t>Southeastern Health</a:t>
            </a:r>
          </a:p>
          <a:p>
            <a:r>
              <a:rPr lang="en-US" sz="2000" dirty="0" smtClean="0">
                <a:solidFill>
                  <a:schemeClr val="accent1"/>
                </a:solidFill>
              </a:rPr>
              <a:t>Robeson Family Counseling Center</a:t>
            </a:r>
          </a:p>
          <a:p>
            <a:r>
              <a:rPr lang="en-US" sz="2000" dirty="0" smtClean="0">
                <a:solidFill>
                  <a:schemeClr val="accent1"/>
                </a:solidFill>
              </a:rPr>
              <a:t>Public Health Dept. of Robeson County</a:t>
            </a:r>
          </a:p>
          <a:p>
            <a:r>
              <a:rPr lang="en-US" sz="2000" dirty="0" smtClean="0">
                <a:solidFill>
                  <a:schemeClr val="accent1"/>
                </a:solidFill>
              </a:rPr>
              <a:t>Robeson County EMS – Heart Saver Training</a:t>
            </a:r>
          </a:p>
          <a:p>
            <a:r>
              <a:rPr lang="en-US" sz="2000" dirty="0" smtClean="0">
                <a:solidFill>
                  <a:schemeClr val="accent1"/>
                </a:solidFill>
              </a:rPr>
              <a:t>Affordable Healthcare Coalition of Rob. Co.</a:t>
            </a:r>
          </a:p>
          <a:p>
            <a:r>
              <a:rPr lang="en-US" sz="2000" dirty="0" smtClean="0">
                <a:solidFill>
                  <a:schemeClr val="accent1"/>
                </a:solidFill>
              </a:rPr>
              <a:t>Robeson Health Care Corporation</a:t>
            </a:r>
          </a:p>
          <a:p>
            <a:r>
              <a:rPr lang="en-US" sz="2000" dirty="0" smtClean="0">
                <a:solidFill>
                  <a:schemeClr val="accent1"/>
                </a:solidFill>
              </a:rPr>
              <a:t>Center for Community Action</a:t>
            </a:r>
          </a:p>
          <a:p>
            <a:r>
              <a:rPr lang="en-US" sz="2000" dirty="0" smtClean="0">
                <a:solidFill>
                  <a:schemeClr val="accent1"/>
                </a:solidFill>
              </a:rPr>
              <a:t>Behavioral Health Paramedic Partnership</a:t>
            </a:r>
          </a:p>
          <a:p>
            <a:pPr fontAlgn="t"/>
            <a:r>
              <a:rPr lang="en-US" sz="2000" dirty="0" smtClean="0">
                <a:solidFill>
                  <a:schemeClr val="accent1"/>
                </a:solidFill>
              </a:rPr>
              <a:t>Robeson Community College </a:t>
            </a:r>
            <a:r>
              <a:rPr lang="en-US" sz="2000" dirty="0">
                <a:solidFill>
                  <a:schemeClr val="accent1"/>
                </a:solidFill>
              </a:rPr>
              <a:t>Nursing Program</a:t>
            </a:r>
          </a:p>
          <a:p>
            <a:pPr fontAlgn="t"/>
            <a:r>
              <a:rPr lang="en-US" sz="2000" dirty="0">
                <a:solidFill>
                  <a:schemeClr val="accent1"/>
                </a:solidFill>
              </a:rPr>
              <a:t>Southeastern Health Pharmacy Education Outreach</a:t>
            </a:r>
          </a:p>
          <a:p>
            <a:pPr fontAlgn="t"/>
            <a:r>
              <a:rPr lang="en-US" sz="2000" dirty="0">
                <a:solidFill>
                  <a:schemeClr val="accent1"/>
                </a:solidFill>
              </a:rPr>
              <a:t>Recovery Alternatives</a:t>
            </a:r>
          </a:p>
          <a:p>
            <a:endParaRPr lang="en-US" dirty="0">
              <a:solidFill>
                <a:schemeClr val="bg1"/>
              </a:solidFill>
            </a:endParaRPr>
          </a:p>
        </p:txBody>
      </p:sp>
    </p:spTree>
    <p:extLst>
      <p:ext uri="{BB962C8B-B14F-4D97-AF65-F5344CB8AC3E}">
        <p14:creationId xmlns:p14="http://schemas.microsoft.com/office/powerpoint/2010/main" val="87535331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2452254"/>
            <a:ext cx="6498158" cy="1724867"/>
          </a:xfrm>
        </p:spPr>
        <p:txBody>
          <a:bodyPr>
            <a:normAutofit fontScale="90000"/>
          </a:bodyPr>
          <a:lstStyle/>
          <a:p>
            <a:r>
              <a:rPr lang="en-US" dirty="0" smtClean="0"/>
              <a:t>FaithHealth: </a:t>
            </a:r>
            <a:br>
              <a:rPr lang="en-US" dirty="0" smtClean="0"/>
            </a:br>
            <a:r>
              <a:rPr lang="en-US" dirty="0" smtClean="0"/>
              <a:t>The Right Group</a:t>
            </a:r>
            <a:br>
              <a:rPr lang="en-US" dirty="0" smtClean="0"/>
            </a:br>
            <a:r>
              <a:rPr lang="en-US" dirty="0" smtClean="0"/>
              <a:t>Review of Quantitative and Qualitative Data</a:t>
            </a:r>
            <a:endParaRPr lang="en-US" dirty="0"/>
          </a:p>
        </p:txBody>
      </p:sp>
      <p:sp>
        <p:nvSpPr>
          <p:cNvPr id="3" name="Subtitle 2"/>
          <p:cNvSpPr>
            <a:spLocks noGrp="1"/>
          </p:cNvSpPr>
          <p:nvPr>
            <p:ph type="subTitle" idx="1"/>
          </p:nvPr>
        </p:nvSpPr>
        <p:spPr>
          <a:xfrm>
            <a:off x="990600" y="4627418"/>
            <a:ext cx="7086600" cy="1752600"/>
          </a:xfrm>
        </p:spPr>
        <p:txBody>
          <a:bodyPr>
            <a:normAutofit/>
          </a:bodyPr>
          <a:lstStyle/>
          <a:p>
            <a:r>
              <a:rPr lang="en-US" sz="2400" dirty="0" smtClean="0"/>
              <a:t>Beata Debinski, MHS, Research Assistant </a:t>
            </a:r>
          </a:p>
          <a:p>
            <a:r>
              <a:rPr lang="en-US" sz="2400" dirty="0" smtClean="0"/>
              <a:t>Wake Forest School of Medicine</a:t>
            </a:r>
          </a:p>
          <a:p>
            <a:endParaRPr lang="en-US" dirty="0"/>
          </a:p>
        </p:txBody>
      </p:sp>
    </p:spTree>
    <p:extLst>
      <p:ext uri="{BB962C8B-B14F-4D97-AF65-F5344CB8AC3E}">
        <p14:creationId xmlns:p14="http://schemas.microsoft.com/office/powerpoint/2010/main" val="85175843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Overview</a:t>
            </a:r>
            <a:endParaRPr lang="en-US" dirty="0"/>
          </a:p>
        </p:txBody>
      </p:sp>
      <p:sp>
        <p:nvSpPr>
          <p:cNvPr id="8" name="Content Placeholder 7"/>
          <p:cNvSpPr>
            <a:spLocks noGrp="1"/>
          </p:cNvSpPr>
          <p:nvPr>
            <p:ph idx="1"/>
          </p:nvPr>
        </p:nvSpPr>
        <p:spPr/>
        <p:txBody>
          <a:bodyPr>
            <a:normAutofit lnSpcReduction="10000"/>
          </a:bodyPr>
          <a:lstStyle/>
          <a:p>
            <a:pPr marL="514350" indent="-514350">
              <a:buFont typeface="+mj-lt"/>
              <a:buAutoNum type="arabicPeriod"/>
            </a:pPr>
            <a:r>
              <a:rPr lang="en-US" dirty="0" smtClean="0"/>
              <a:t>Which metrics are most useful for making comparisons across health systems or hospitals?</a:t>
            </a:r>
          </a:p>
          <a:p>
            <a:pPr marL="914400" lvl="1" indent="-514350"/>
            <a:r>
              <a:rPr lang="en-US" dirty="0" smtClean="0"/>
              <a:t>Quantitative Hospital Data, Cross-Sectional</a:t>
            </a:r>
          </a:p>
          <a:p>
            <a:pPr marL="514350" indent="-514350">
              <a:buFont typeface="+mj-lt"/>
              <a:buAutoNum type="arabicPeriod"/>
            </a:pPr>
            <a:r>
              <a:rPr lang="en-US" dirty="0" smtClean="0"/>
              <a:t>Which indicators are important for measuring meaningful change?</a:t>
            </a:r>
          </a:p>
          <a:p>
            <a:pPr marL="914400" lvl="1" indent="-514350"/>
            <a:r>
              <a:rPr lang="en-US" dirty="0" smtClean="0"/>
              <a:t>Quantitative Hospital Data, Longitudinal</a:t>
            </a:r>
          </a:p>
          <a:p>
            <a:pPr marL="514350" indent="-514350">
              <a:buFont typeface="+mj-lt"/>
              <a:buAutoNum type="arabicPeriod"/>
            </a:pPr>
            <a:r>
              <a:rPr lang="en-US" dirty="0" smtClean="0"/>
              <a:t>How do hospital and community work together through the lens of the theory of religious health assets?</a:t>
            </a:r>
          </a:p>
          <a:p>
            <a:pPr marL="914400" lvl="1" indent="-514350"/>
            <a:r>
              <a:rPr lang="en-US" dirty="0" smtClean="0"/>
              <a:t>Qualitative Stakeholder Interviews</a:t>
            </a:r>
          </a:p>
          <a:p>
            <a:pPr marL="514350" indent="-514350">
              <a:buFont typeface="+mj-lt"/>
              <a:buAutoNum type="arabicPeriod"/>
            </a:pPr>
            <a:endParaRPr lang="en-US" dirty="0" smtClean="0"/>
          </a:p>
        </p:txBody>
      </p:sp>
    </p:spTree>
    <p:extLst>
      <p:ext uri="{BB962C8B-B14F-4D97-AF65-F5344CB8AC3E}">
        <p14:creationId xmlns:p14="http://schemas.microsoft.com/office/powerpoint/2010/main" val="719524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r>
              <a:rPr lang="en-US" sz="3200" dirty="0" smtClean="0"/>
              <a:t>1) </a:t>
            </a:r>
            <a:r>
              <a:rPr lang="en-US" sz="3400" dirty="0" smtClean="0"/>
              <a:t>Which metrics are most useful for making comparisons across health systems or hospitals?</a:t>
            </a:r>
          </a:p>
        </p:txBody>
      </p:sp>
      <p:sp>
        <p:nvSpPr>
          <p:cNvPr id="3" name="Text Placeholder 2"/>
          <p:cNvSpPr>
            <a:spLocks noGrp="1"/>
          </p:cNvSpPr>
          <p:nvPr>
            <p:ph type="body" idx="1"/>
          </p:nvPr>
        </p:nvSpPr>
        <p:spPr/>
        <p:txBody>
          <a:bodyPr>
            <a:normAutofit/>
          </a:bodyPr>
          <a:lstStyle/>
          <a:p>
            <a:endParaRPr lang="en-US" dirty="0" smtClean="0"/>
          </a:p>
          <a:p>
            <a:r>
              <a:rPr lang="en-US" dirty="0" smtClean="0"/>
              <a:t>Quantitative Hospital Data, Cross-Sectional</a:t>
            </a:r>
          </a:p>
          <a:p>
            <a:r>
              <a:rPr lang="en-US" dirty="0" smtClean="0"/>
              <a:t>2015 1</a:t>
            </a:r>
            <a:r>
              <a:rPr lang="en-US" baseline="30000" dirty="0" smtClean="0"/>
              <a:t>st</a:t>
            </a:r>
            <a:r>
              <a:rPr lang="en-US" dirty="0" smtClean="0"/>
              <a:t> Quarter (1/1/2015 – 3/31/2015)</a:t>
            </a:r>
            <a:endParaRPr lang="en-US" dirty="0"/>
          </a:p>
        </p:txBody>
      </p:sp>
    </p:spTree>
    <p:extLst>
      <p:ext uri="{BB962C8B-B14F-4D97-AF65-F5344CB8AC3E}">
        <p14:creationId xmlns:p14="http://schemas.microsoft.com/office/powerpoint/2010/main" val="89291138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Characteristics</a:t>
            </a:r>
            <a:endParaRPr lang="en-US" dirty="0"/>
          </a:p>
        </p:txBody>
      </p:sp>
      <p:sp>
        <p:nvSpPr>
          <p:cNvPr id="3" name="Content Placeholder 2"/>
          <p:cNvSpPr>
            <a:spLocks noGrp="1"/>
          </p:cNvSpPr>
          <p:nvPr>
            <p:ph idx="1"/>
          </p:nvPr>
        </p:nvSpPr>
        <p:spPr/>
        <p:txBody>
          <a:bodyPr/>
          <a:lstStyle/>
          <a:p>
            <a:r>
              <a:rPr lang="en-US" dirty="0" smtClean="0"/>
              <a:t>Received data on Self-pay, Medicare, and Medicaid visits only (including Outpatient, Inpatient, and Observational)</a:t>
            </a:r>
          </a:p>
          <a:p>
            <a:r>
              <a:rPr lang="en-US" dirty="0" smtClean="0"/>
              <a:t>Restricted to those patients who visited the health system 3 or more times in the quarter (“</a:t>
            </a:r>
            <a:r>
              <a:rPr lang="en-US" dirty="0" err="1" smtClean="0"/>
              <a:t>superutilizers</a:t>
            </a:r>
            <a:r>
              <a:rPr lang="en-US" dirty="0" smtClean="0"/>
              <a:t>”)</a:t>
            </a:r>
            <a:endParaRPr lang="en-US" dirty="0"/>
          </a:p>
        </p:txBody>
      </p:sp>
    </p:spTree>
    <p:extLst>
      <p:ext uri="{BB962C8B-B14F-4D97-AF65-F5344CB8AC3E}">
        <p14:creationId xmlns:p14="http://schemas.microsoft.com/office/powerpoint/2010/main" val="422302936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List of Comparative Indicators</a:t>
            </a:r>
            <a:endParaRPr lang="en-US" dirty="0"/>
          </a:p>
        </p:txBody>
      </p:sp>
      <p:sp>
        <p:nvSpPr>
          <p:cNvPr id="6" name="Text Placeholder 5"/>
          <p:cNvSpPr>
            <a:spLocks noGrp="1"/>
          </p:cNvSpPr>
          <p:nvPr>
            <p:ph type="body" idx="1"/>
          </p:nvPr>
        </p:nvSpPr>
        <p:spPr>
          <a:xfrm>
            <a:off x="-136566" y="1212789"/>
            <a:ext cx="4040188" cy="650875"/>
          </a:xfrm>
        </p:spPr>
        <p:txBody>
          <a:bodyPr/>
          <a:lstStyle/>
          <a:p>
            <a:r>
              <a:rPr lang="en-US" sz="2200" dirty="0" smtClean="0"/>
              <a:t>Indicators Shared by Partners</a:t>
            </a:r>
            <a:endParaRPr lang="en-US" sz="2200" dirty="0"/>
          </a:p>
        </p:txBody>
      </p:sp>
      <p:sp>
        <p:nvSpPr>
          <p:cNvPr id="3" name="Content Placeholder 2"/>
          <p:cNvSpPr>
            <a:spLocks noGrp="1"/>
          </p:cNvSpPr>
          <p:nvPr>
            <p:ph sz="half" idx="2"/>
          </p:nvPr>
        </p:nvSpPr>
        <p:spPr>
          <a:xfrm>
            <a:off x="457200" y="1828800"/>
            <a:ext cx="4040188" cy="4419600"/>
          </a:xfrm>
        </p:spPr>
        <p:txBody>
          <a:bodyPr>
            <a:noAutofit/>
          </a:bodyPr>
          <a:lstStyle/>
          <a:p>
            <a:r>
              <a:rPr lang="en-US" sz="1500" dirty="0" smtClean="0"/>
              <a:t>Age Distribution</a:t>
            </a:r>
          </a:p>
          <a:p>
            <a:r>
              <a:rPr lang="en-US" sz="1500" dirty="0" smtClean="0"/>
              <a:t>Sex Distribution</a:t>
            </a:r>
          </a:p>
          <a:p>
            <a:r>
              <a:rPr lang="en-US" sz="1500" dirty="0" smtClean="0"/>
              <a:t>Proportion of Most Common Zip Codes</a:t>
            </a:r>
          </a:p>
          <a:p>
            <a:r>
              <a:rPr lang="en-US" sz="1500" dirty="0" smtClean="0"/>
              <a:t>Payor Source Mix</a:t>
            </a:r>
          </a:p>
          <a:p>
            <a:r>
              <a:rPr lang="en-US" sz="1500" dirty="0" smtClean="0"/>
              <a:t>Admission Source</a:t>
            </a:r>
          </a:p>
          <a:p>
            <a:r>
              <a:rPr lang="en-US" sz="1500" dirty="0" smtClean="0"/>
              <a:t>Patient Service</a:t>
            </a:r>
          </a:p>
          <a:p>
            <a:r>
              <a:rPr lang="en-US" sz="1500" dirty="0" smtClean="0"/>
              <a:t>Patient Classification</a:t>
            </a:r>
          </a:p>
          <a:p>
            <a:r>
              <a:rPr lang="en-US" sz="1500" dirty="0" smtClean="0"/>
              <a:t>ED Visits</a:t>
            </a:r>
          </a:p>
          <a:p>
            <a:r>
              <a:rPr lang="en-US" sz="1500" dirty="0" smtClean="0"/>
              <a:t>Primary Diagnosis</a:t>
            </a:r>
          </a:p>
          <a:p>
            <a:r>
              <a:rPr lang="en-US" sz="1500" dirty="0" smtClean="0"/>
              <a:t>Discharge/Disposition Status</a:t>
            </a:r>
          </a:p>
          <a:p>
            <a:r>
              <a:rPr lang="en-US" sz="1500" dirty="0" smtClean="0"/>
              <a:t>Total Charges</a:t>
            </a:r>
          </a:p>
        </p:txBody>
      </p:sp>
      <p:sp>
        <p:nvSpPr>
          <p:cNvPr id="7" name="Text Placeholder 6"/>
          <p:cNvSpPr>
            <a:spLocks noGrp="1"/>
          </p:cNvSpPr>
          <p:nvPr>
            <p:ph type="body" sz="quarter" idx="3"/>
          </p:nvPr>
        </p:nvSpPr>
        <p:spPr>
          <a:xfrm>
            <a:off x="4648199" y="1316785"/>
            <a:ext cx="4041775" cy="639762"/>
          </a:xfrm>
        </p:spPr>
        <p:txBody>
          <a:bodyPr/>
          <a:lstStyle/>
          <a:p>
            <a:r>
              <a:rPr lang="en-US" sz="2200" dirty="0" smtClean="0"/>
              <a:t>Indicators Created for Analysis</a:t>
            </a:r>
            <a:endParaRPr lang="en-US" sz="2200" dirty="0"/>
          </a:p>
        </p:txBody>
      </p:sp>
      <p:sp>
        <p:nvSpPr>
          <p:cNvPr id="8" name="Content Placeholder 7"/>
          <p:cNvSpPr>
            <a:spLocks noGrp="1"/>
          </p:cNvSpPr>
          <p:nvPr>
            <p:ph sz="quarter" idx="4"/>
          </p:nvPr>
        </p:nvSpPr>
        <p:spPr>
          <a:xfrm>
            <a:off x="4648200" y="1828800"/>
            <a:ext cx="4041775" cy="4495800"/>
          </a:xfrm>
        </p:spPr>
        <p:txBody>
          <a:bodyPr>
            <a:normAutofit/>
          </a:bodyPr>
          <a:lstStyle/>
          <a:p>
            <a:r>
              <a:rPr lang="en-US" sz="1500" dirty="0" smtClean="0"/>
              <a:t>Distribution of Patients by Number of Visits</a:t>
            </a:r>
          </a:p>
          <a:p>
            <a:r>
              <a:rPr lang="en-US" sz="1500" dirty="0" smtClean="0"/>
              <a:t>Patient Classification x ED Use</a:t>
            </a:r>
          </a:p>
          <a:p>
            <a:r>
              <a:rPr lang="en-US" sz="1500" dirty="0" smtClean="0"/>
              <a:t>Length of Visit</a:t>
            </a:r>
          </a:p>
          <a:p>
            <a:r>
              <a:rPr lang="en-US" sz="1500" dirty="0" smtClean="0"/>
              <a:t>Days between Visits</a:t>
            </a:r>
          </a:p>
          <a:p>
            <a:r>
              <a:rPr lang="en-US" sz="1500" dirty="0" smtClean="0"/>
              <a:t>Days between 2</a:t>
            </a:r>
            <a:r>
              <a:rPr lang="en-US" sz="1500" baseline="30000" dirty="0" smtClean="0"/>
              <a:t>nd</a:t>
            </a:r>
            <a:r>
              <a:rPr lang="en-US" sz="1500" dirty="0" smtClean="0"/>
              <a:t> and 3</a:t>
            </a:r>
            <a:r>
              <a:rPr lang="en-US" sz="1500" baseline="30000" dirty="0" smtClean="0"/>
              <a:t>rd</a:t>
            </a:r>
            <a:r>
              <a:rPr lang="en-US" sz="1500" dirty="0" smtClean="0"/>
              <a:t> Visit</a:t>
            </a:r>
            <a:endParaRPr lang="en-US" sz="1500" dirty="0"/>
          </a:p>
        </p:txBody>
      </p:sp>
    </p:spTree>
    <p:extLst>
      <p:ext uri="{BB962C8B-B14F-4D97-AF65-F5344CB8AC3E}">
        <p14:creationId xmlns:p14="http://schemas.microsoft.com/office/powerpoint/2010/main" val="26906318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FaithHealth</a:t>
            </a:r>
            <a:r>
              <a:rPr lang="en-US" dirty="0" smtClean="0"/>
              <a:t>: The Right Group Assumptions</a:t>
            </a:r>
            <a:endParaRPr lang="en-US" dirty="0"/>
          </a:p>
        </p:txBody>
      </p:sp>
      <p:sp>
        <p:nvSpPr>
          <p:cNvPr id="3" name="Content Placeholder 2"/>
          <p:cNvSpPr>
            <a:spLocks noGrp="1"/>
          </p:cNvSpPr>
          <p:nvPr>
            <p:ph idx="1"/>
          </p:nvPr>
        </p:nvSpPr>
        <p:spPr>
          <a:xfrm>
            <a:off x="549275" y="1444532"/>
            <a:ext cx="8042276" cy="4499069"/>
          </a:xfrm>
        </p:spPr>
        <p:txBody>
          <a:bodyPr>
            <a:normAutofit fontScale="62500" lnSpcReduction="20000"/>
          </a:bodyPr>
          <a:lstStyle/>
          <a:p>
            <a:pPr lvl="1"/>
            <a:r>
              <a:rPr lang="en-US" sz="2400" b="1" dirty="0"/>
              <a:t>Community scale </a:t>
            </a:r>
            <a:r>
              <a:rPr lang="en-US" sz="2400" dirty="0"/>
              <a:t>networks and capacity building in a broader population health management strategy are necessary, not just individual care reflected in the traditional bio-medical model.</a:t>
            </a:r>
            <a:endParaRPr lang="en-US" sz="1800" dirty="0"/>
          </a:p>
          <a:p>
            <a:pPr lvl="1"/>
            <a:r>
              <a:rPr lang="en-US" sz="2400" b="1" dirty="0"/>
              <a:t>Trust building </a:t>
            </a:r>
            <a:r>
              <a:rPr lang="en-US" sz="2400" dirty="0"/>
              <a:t>among community members is key. </a:t>
            </a:r>
            <a:endParaRPr lang="en-US" sz="1800" dirty="0"/>
          </a:p>
          <a:p>
            <a:pPr lvl="1"/>
            <a:r>
              <a:rPr lang="en-US" sz="2400" dirty="0"/>
              <a:t>Requires </a:t>
            </a:r>
            <a:r>
              <a:rPr lang="en-US" sz="2400" b="1" dirty="0"/>
              <a:t>humble leadership </a:t>
            </a:r>
            <a:r>
              <a:rPr lang="en-US" sz="2400" dirty="0"/>
              <a:t>who value community intelligence.</a:t>
            </a:r>
            <a:endParaRPr lang="en-US" sz="1800" dirty="0"/>
          </a:p>
          <a:p>
            <a:pPr lvl="1"/>
            <a:r>
              <a:rPr lang="en-US" sz="2400" b="1" dirty="0"/>
              <a:t>Asset based</a:t>
            </a:r>
            <a:r>
              <a:rPr lang="en-US" sz="2400" dirty="0"/>
              <a:t>, not focused on gap analyses or deficits.  The theory is built on the African/International Model of religious health assets (RHAs), making these assets visible through mapping, aligning and leveraging them. </a:t>
            </a:r>
            <a:endParaRPr lang="en-US" sz="2400" dirty="0" smtClean="0"/>
          </a:p>
          <a:p>
            <a:pPr lvl="1"/>
            <a:r>
              <a:rPr lang="en-US" sz="2400" b="1" dirty="0" smtClean="0"/>
              <a:t>Community </a:t>
            </a:r>
            <a:r>
              <a:rPr lang="en-US" sz="2400" b="1" dirty="0"/>
              <a:t>Based Participatory Research principles </a:t>
            </a:r>
            <a:r>
              <a:rPr lang="en-US" sz="2400" dirty="0"/>
              <a:t>drive the work: co-creation of model design, transparency and ongoing participatory analysis of data, program and outcomes.</a:t>
            </a:r>
            <a:endParaRPr lang="en-US" sz="1800" dirty="0"/>
          </a:p>
          <a:p>
            <a:pPr lvl="1"/>
            <a:r>
              <a:rPr lang="en-US" sz="2400" b="1" dirty="0"/>
              <a:t>Person-centric, not hospital-centric </a:t>
            </a:r>
            <a:r>
              <a:rPr lang="en-US" sz="2400" dirty="0"/>
              <a:t>focus needed; based on “person’s journey of health.”</a:t>
            </a:r>
            <a:endParaRPr lang="en-US" sz="1800" dirty="0"/>
          </a:p>
          <a:p>
            <a:pPr lvl="1"/>
            <a:r>
              <a:rPr lang="en-US" sz="2400" b="1" dirty="0"/>
              <a:t>Integrative strategy</a:t>
            </a:r>
            <a:r>
              <a:rPr lang="en-US" sz="2400" dirty="0"/>
              <a:t>, which blends community caregiving with traditional clinical medical care</a:t>
            </a:r>
            <a:r>
              <a:rPr lang="en-US" sz="2400" dirty="0" smtClean="0"/>
              <a:t>.</a:t>
            </a:r>
          </a:p>
          <a:p>
            <a:pPr lvl="1"/>
            <a:r>
              <a:rPr lang="en-US" sz="2400" dirty="0"/>
              <a:t>Requires some </a:t>
            </a:r>
            <a:r>
              <a:rPr lang="en-US" sz="2400" b="1" dirty="0"/>
              <a:t>shared data protocol </a:t>
            </a:r>
            <a:r>
              <a:rPr lang="en-US" sz="2400" dirty="0"/>
              <a:t>across sites to show proof of concept in a mixed model design (relying on both qualitative data captured from community mapping and congregational caregiving, as well as quantitative metrics captured from hospitals). </a:t>
            </a:r>
          </a:p>
          <a:p>
            <a:endParaRPr lang="en-US" dirty="0" smtClean="0"/>
          </a:p>
        </p:txBody>
      </p:sp>
    </p:spTree>
    <p:extLst>
      <p:ext uri="{BB962C8B-B14F-4D97-AF65-F5344CB8AC3E}">
        <p14:creationId xmlns:p14="http://schemas.microsoft.com/office/powerpoint/2010/main" val="3610580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Considerations for Selecting Useful Indicators</a:t>
            </a:r>
            <a:endParaRPr lang="en-US" dirty="0"/>
          </a:p>
        </p:txBody>
      </p:sp>
      <p:sp>
        <p:nvSpPr>
          <p:cNvPr id="8" name="Content Placeholder 7"/>
          <p:cNvSpPr>
            <a:spLocks noGrp="1"/>
          </p:cNvSpPr>
          <p:nvPr>
            <p:ph idx="1"/>
          </p:nvPr>
        </p:nvSpPr>
        <p:spPr>
          <a:xfrm>
            <a:off x="239487" y="1600201"/>
            <a:ext cx="8741228" cy="4343400"/>
          </a:xfrm>
        </p:spPr>
        <p:txBody>
          <a:bodyPr>
            <a:normAutofit fontScale="92500" lnSpcReduction="10000"/>
          </a:bodyPr>
          <a:lstStyle/>
          <a:p>
            <a:r>
              <a:rPr lang="en-US" dirty="0" smtClean="0"/>
              <a:t>Are similar items defined or coded differently by each health system? </a:t>
            </a:r>
          </a:p>
          <a:p>
            <a:pPr lvl="1"/>
            <a:r>
              <a:rPr lang="en-US" dirty="0" smtClean="0"/>
              <a:t>E.g., Admission Source: labels such as “Non-Health Care Facility” and “Clinic/Physician referral” applied differently</a:t>
            </a:r>
          </a:p>
          <a:p>
            <a:r>
              <a:rPr lang="en-US" dirty="0" smtClean="0"/>
              <a:t>Is there great variation in possible codes or how they are captured?</a:t>
            </a:r>
          </a:p>
          <a:p>
            <a:pPr lvl="1"/>
            <a:r>
              <a:rPr lang="en-US" dirty="0" smtClean="0"/>
              <a:t>E.g., Patient Service: mix of services, departments, units may vary widely</a:t>
            </a:r>
          </a:p>
          <a:p>
            <a:pPr lvl="1"/>
            <a:r>
              <a:rPr lang="en-US" dirty="0" smtClean="0"/>
              <a:t>Are incompatible types of variables used to record similar information?</a:t>
            </a:r>
          </a:p>
          <a:p>
            <a:r>
              <a:rPr lang="en-US" dirty="0" smtClean="0"/>
              <a:t>Is all of the same data available?</a:t>
            </a:r>
          </a:p>
          <a:p>
            <a:pPr lvl="1"/>
            <a:r>
              <a:rPr lang="en-US" dirty="0" smtClean="0"/>
              <a:t>E.g., dates with times vs. dates without times</a:t>
            </a:r>
            <a:endParaRPr lang="en-US" dirty="0"/>
          </a:p>
        </p:txBody>
      </p:sp>
    </p:spTree>
    <p:extLst>
      <p:ext uri="{BB962C8B-B14F-4D97-AF65-F5344CB8AC3E}">
        <p14:creationId xmlns:p14="http://schemas.microsoft.com/office/powerpoint/2010/main" val="3079210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Revised List </a:t>
            </a:r>
            <a:r>
              <a:rPr lang="en-US" dirty="0"/>
              <a:t>of Comparative Indicators</a:t>
            </a:r>
          </a:p>
        </p:txBody>
      </p:sp>
      <p:sp>
        <p:nvSpPr>
          <p:cNvPr id="6" name="Text Placeholder 5"/>
          <p:cNvSpPr>
            <a:spLocks noGrp="1"/>
          </p:cNvSpPr>
          <p:nvPr>
            <p:ph type="body" idx="1"/>
          </p:nvPr>
        </p:nvSpPr>
        <p:spPr>
          <a:xfrm>
            <a:off x="457200" y="1330325"/>
            <a:ext cx="4040188" cy="650875"/>
          </a:xfrm>
        </p:spPr>
        <p:txBody>
          <a:bodyPr/>
          <a:lstStyle/>
          <a:p>
            <a:r>
              <a:rPr lang="en-US" sz="2200" dirty="0" smtClean="0"/>
              <a:t>Indicators Shared by Partners</a:t>
            </a:r>
            <a:endParaRPr lang="en-US" sz="2200" dirty="0"/>
          </a:p>
        </p:txBody>
      </p:sp>
      <p:sp>
        <p:nvSpPr>
          <p:cNvPr id="3" name="Content Placeholder 2"/>
          <p:cNvSpPr>
            <a:spLocks noGrp="1"/>
          </p:cNvSpPr>
          <p:nvPr>
            <p:ph sz="half" idx="2"/>
          </p:nvPr>
        </p:nvSpPr>
        <p:spPr>
          <a:xfrm>
            <a:off x="457200" y="1981200"/>
            <a:ext cx="4040188" cy="4419600"/>
          </a:xfrm>
        </p:spPr>
        <p:txBody>
          <a:bodyPr>
            <a:noAutofit/>
          </a:bodyPr>
          <a:lstStyle/>
          <a:p>
            <a:r>
              <a:rPr lang="en-US" sz="1500" dirty="0" smtClean="0"/>
              <a:t>Age Distribution</a:t>
            </a:r>
          </a:p>
          <a:p>
            <a:r>
              <a:rPr lang="en-US" sz="1500" dirty="0" smtClean="0"/>
              <a:t>Sex Distribution</a:t>
            </a:r>
          </a:p>
          <a:p>
            <a:r>
              <a:rPr lang="en-US" sz="1500" dirty="0" smtClean="0"/>
              <a:t>*Proportion of Visits from Top Zip Codes</a:t>
            </a:r>
          </a:p>
          <a:p>
            <a:r>
              <a:rPr lang="en-US" sz="1500" dirty="0" smtClean="0"/>
              <a:t>Payor Source Mix</a:t>
            </a:r>
          </a:p>
          <a:p>
            <a:r>
              <a:rPr lang="en-US" sz="1500" dirty="0" smtClean="0">
                <a:solidFill>
                  <a:schemeClr val="tx1"/>
                </a:solidFill>
              </a:rPr>
              <a:t>Admission Source</a:t>
            </a:r>
          </a:p>
          <a:p>
            <a:r>
              <a:rPr lang="en-US" sz="1500" dirty="0" smtClean="0">
                <a:solidFill>
                  <a:schemeClr val="tx1"/>
                </a:solidFill>
              </a:rPr>
              <a:t>Patient Service</a:t>
            </a:r>
          </a:p>
          <a:p>
            <a:r>
              <a:rPr lang="en-US" sz="1500" dirty="0" smtClean="0">
                <a:solidFill>
                  <a:schemeClr val="tx1"/>
                </a:solidFill>
              </a:rPr>
              <a:t>Patient Classification</a:t>
            </a:r>
          </a:p>
          <a:p>
            <a:r>
              <a:rPr lang="en-US" sz="1500" dirty="0" smtClean="0">
                <a:solidFill>
                  <a:schemeClr val="tx1"/>
                </a:solidFill>
              </a:rPr>
              <a:t>ED Visits</a:t>
            </a:r>
          </a:p>
          <a:p>
            <a:r>
              <a:rPr lang="en-US" sz="1500" dirty="0" smtClean="0">
                <a:solidFill>
                  <a:schemeClr val="tx1"/>
                </a:solidFill>
              </a:rPr>
              <a:t>Primary Diagnosis</a:t>
            </a:r>
          </a:p>
          <a:p>
            <a:r>
              <a:rPr lang="en-US" sz="1500" dirty="0" smtClean="0">
                <a:solidFill>
                  <a:schemeClr val="tx1"/>
                </a:solidFill>
              </a:rPr>
              <a:t>Discharge/Disposition Status</a:t>
            </a:r>
          </a:p>
          <a:p>
            <a:r>
              <a:rPr lang="en-US" sz="1500" dirty="0" smtClean="0">
                <a:solidFill>
                  <a:schemeClr val="tx1"/>
                </a:solidFill>
              </a:rPr>
              <a:t>Total Charges</a:t>
            </a:r>
          </a:p>
        </p:txBody>
      </p:sp>
      <p:sp>
        <p:nvSpPr>
          <p:cNvPr id="7" name="Text Placeholder 6"/>
          <p:cNvSpPr>
            <a:spLocks noGrp="1"/>
          </p:cNvSpPr>
          <p:nvPr>
            <p:ph type="body" sz="quarter" idx="3"/>
          </p:nvPr>
        </p:nvSpPr>
        <p:spPr>
          <a:xfrm>
            <a:off x="4648200" y="1341438"/>
            <a:ext cx="4041775" cy="639762"/>
          </a:xfrm>
        </p:spPr>
        <p:txBody>
          <a:bodyPr/>
          <a:lstStyle/>
          <a:p>
            <a:r>
              <a:rPr lang="en-US" sz="2200" dirty="0" smtClean="0"/>
              <a:t>Indicators Created for Analysis</a:t>
            </a:r>
            <a:endParaRPr lang="en-US" sz="2200" dirty="0"/>
          </a:p>
        </p:txBody>
      </p:sp>
      <p:sp>
        <p:nvSpPr>
          <p:cNvPr id="8" name="Content Placeholder 7"/>
          <p:cNvSpPr>
            <a:spLocks noGrp="1"/>
          </p:cNvSpPr>
          <p:nvPr>
            <p:ph sz="quarter" idx="4"/>
          </p:nvPr>
        </p:nvSpPr>
        <p:spPr>
          <a:xfrm>
            <a:off x="4648200" y="1981200"/>
            <a:ext cx="4041775" cy="4495800"/>
          </a:xfrm>
        </p:spPr>
        <p:txBody>
          <a:bodyPr>
            <a:normAutofit/>
          </a:bodyPr>
          <a:lstStyle/>
          <a:p>
            <a:r>
              <a:rPr lang="en-US" sz="1500" dirty="0"/>
              <a:t>Distribution of Patients by Number of Visits</a:t>
            </a:r>
          </a:p>
          <a:p>
            <a:r>
              <a:rPr lang="en-US" sz="1500" dirty="0" smtClean="0"/>
              <a:t>Patient Classification x ED Use</a:t>
            </a:r>
          </a:p>
          <a:p>
            <a:r>
              <a:rPr lang="en-US" sz="1500" dirty="0" smtClean="0">
                <a:solidFill>
                  <a:schemeClr val="tx1"/>
                </a:solidFill>
              </a:rPr>
              <a:t>Length of Visit</a:t>
            </a:r>
          </a:p>
          <a:p>
            <a:r>
              <a:rPr lang="en-US" sz="1500" dirty="0" smtClean="0">
                <a:solidFill>
                  <a:schemeClr val="tx1"/>
                </a:solidFill>
              </a:rPr>
              <a:t>Days between Visits</a:t>
            </a:r>
          </a:p>
          <a:p>
            <a:r>
              <a:rPr lang="en-US" sz="1500" dirty="0" smtClean="0">
                <a:solidFill>
                  <a:schemeClr val="tx1"/>
                </a:solidFill>
              </a:rPr>
              <a:t>Days between 2</a:t>
            </a:r>
            <a:r>
              <a:rPr lang="en-US" sz="1500" baseline="30000" dirty="0" smtClean="0">
                <a:solidFill>
                  <a:schemeClr val="tx1"/>
                </a:solidFill>
              </a:rPr>
              <a:t>nd</a:t>
            </a:r>
            <a:r>
              <a:rPr lang="en-US" sz="1500" dirty="0" smtClean="0">
                <a:solidFill>
                  <a:schemeClr val="tx1"/>
                </a:solidFill>
              </a:rPr>
              <a:t> and 3</a:t>
            </a:r>
            <a:r>
              <a:rPr lang="en-US" sz="1500" baseline="30000" dirty="0" smtClean="0">
                <a:solidFill>
                  <a:schemeClr val="tx1"/>
                </a:solidFill>
              </a:rPr>
              <a:t>rd</a:t>
            </a:r>
            <a:r>
              <a:rPr lang="en-US" sz="1500" dirty="0" smtClean="0">
                <a:solidFill>
                  <a:schemeClr val="tx1"/>
                </a:solidFill>
              </a:rPr>
              <a:t> Visit</a:t>
            </a:r>
            <a:endParaRPr lang="en-US" sz="1500" dirty="0">
              <a:solidFill>
                <a:schemeClr val="tx1"/>
              </a:solidFill>
            </a:endParaRPr>
          </a:p>
        </p:txBody>
      </p:sp>
    </p:spTree>
    <p:extLst>
      <p:ext uri="{BB962C8B-B14F-4D97-AF65-F5344CB8AC3E}">
        <p14:creationId xmlns:p14="http://schemas.microsoft.com/office/powerpoint/2010/main" val="289713526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Ex//Payor</a:t>
            </a:r>
            <a:r>
              <a:rPr lang="en-US" dirty="0"/>
              <a:t> </a:t>
            </a:r>
            <a:r>
              <a:rPr lang="en-US" dirty="0" smtClean="0"/>
              <a:t>Mix of Q1 2015 Visits</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818394620"/>
              </p:ext>
            </p:extLst>
          </p:nvPr>
        </p:nvGraphicFramePr>
        <p:xfrm>
          <a:off x="381000" y="2133600"/>
          <a:ext cx="8321039" cy="1844040"/>
        </p:xfrm>
        <a:graphic>
          <a:graphicData uri="http://schemas.openxmlformats.org/drawingml/2006/table">
            <a:tbl>
              <a:tblPr firstRow="1" bandRow="1">
                <a:tableStyleId>{5C22544A-7EE6-4342-B048-85BDC9FD1C3A}</a:tableStyleId>
              </a:tblPr>
              <a:tblGrid>
                <a:gridCol w="1250191">
                  <a:extLst>
                    <a:ext uri="{9D8B030D-6E8A-4147-A177-3AD203B41FA5}">
                      <a16:colId xmlns:a16="http://schemas.microsoft.com/office/drawing/2014/main" xmlns="" val="20000"/>
                    </a:ext>
                  </a:extLst>
                </a:gridCol>
                <a:gridCol w="883856">
                  <a:extLst>
                    <a:ext uri="{9D8B030D-6E8A-4147-A177-3AD203B41FA5}">
                      <a16:colId xmlns:a16="http://schemas.microsoft.com/office/drawing/2014/main" xmlns="" val="20001"/>
                    </a:ext>
                  </a:extLst>
                </a:gridCol>
                <a:gridCol w="883856">
                  <a:extLst>
                    <a:ext uri="{9D8B030D-6E8A-4147-A177-3AD203B41FA5}">
                      <a16:colId xmlns:a16="http://schemas.microsoft.com/office/drawing/2014/main" xmlns="" val="20002"/>
                    </a:ext>
                  </a:extLst>
                </a:gridCol>
                <a:gridCol w="883856">
                  <a:extLst>
                    <a:ext uri="{9D8B030D-6E8A-4147-A177-3AD203B41FA5}">
                      <a16:colId xmlns:a16="http://schemas.microsoft.com/office/drawing/2014/main" xmlns="" val="20003"/>
                    </a:ext>
                  </a:extLst>
                </a:gridCol>
                <a:gridCol w="883856">
                  <a:extLst>
                    <a:ext uri="{9D8B030D-6E8A-4147-A177-3AD203B41FA5}">
                      <a16:colId xmlns:a16="http://schemas.microsoft.com/office/drawing/2014/main" xmlns="" val="20004"/>
                    </a:ext>
                  </a:extLst>
                </a:gridCol>
                <a:gridCol w="883856">
                  <a:extLst>
                    <a:ext uri="{9D8B030D-6E8A-4147-A177-3AD203B41FA5}">
                      <a16:colId xmlns:a16="http://schemas.microsoft.com/office/drawing/2014/main" xmlns="" val="20005"/>
                    </a:ext>
                  </a:extLst>
                </a:gridCol>
                <a:gridCol w="883856">
                  <a:extLst>
                    <a:ext uri="{9D8B030D-6E8A-4147-A177-3AD203B41FA5}">
                      <a16:colId xmlns:a16="http://schemas.microsoft.com/office/drawing/2014/main" xmlns="" val="20006"/>
                    </a:ext>
                  </a:extLst>
                </a:gridCol>
                <a:gridCol w="883856">
                  <a:extLst>
                    <a:ext uri="{9D8B030D-6E8A-4147-A177-3AD203B41FA5}">
                      <a16:colId xmlns:a16="http://schemas.microsoft.com/office/drawing/2014/main" xmlns="" val="20007"/>
                    </a:ext>
                  </a:extLst>
                </a:gridCol>
                <a:gridCol w="883856">
                  <a:extLst>
                    <a:ext uri="{9D8B030D-6E8A-4147-A177-3AD203B41FA5}">
                      <a16:colId xmlns:a16="http://schemas.microsoft.com/office/drawing/2014/main" xmlns="" val="20008"/>
                    </a:ext>
                  </a:extLst>
                </a:gridCol>
              </a:tblGrid>
              <a:tr h="370840">
                <a:tc>
                  <a:txBody>
                    <a:bodyPr/>
                    <a:lstStyle/>
                    <a:p>
                      <a:r>
                        <a:rPr lang="en-US" sz="2000" dirty="0" smtClean="0"/>
                        <a:t>Payor</a:t>
                      </a:r>
                      <a:r>
                        <a:rPr lang="en-US" sz="2000" baseline="0" dirty="0" smtClean="0"/>
                        <a:t> Category</a:t>
                      </a:r>
                      <a:endParaRPr lang="en-US" sz="2000" dirty="0"/>
                    </a:p>
                  </a:txBody>
                  <a:tcPr marL="68580" marR="68580"/>
                </a:tc>
                <a:tc>
                  <a:txBody>
                    <a:bodyPr/>
                    <a:lstStyle/>
                    <a:p>
                      <a:pPr algn="ctr"/>
                      <a:r>
                        <a:rPr lang="en-US" sz="2000" dirty="0" smtClean="0">
                          <a:solidFill>
                            <a:schemeClr val="accent3">
                              <a:lumMod val="75000"/>
                            </a:schemeClr>
                          </a:solidFill>
                        </a:rPr>
                        <a:t>All</a:t>
                      </a:r>
                      <a:r>
                        <a:rPr lang="en-US" sz="2000" baseline="0" dirty="0" smtClean="0">
                          <a:solidFill>
                            <a:schemeClr val="accent3">
                              <a:lumMod val="75000"/>
                            </a:schemeClr>
                          </a:solidFill>
                        </a:rPr>
                        <a:t> Sites</a:t>
                      </a:r>
                      <a:endParaRPr lang="en-US" sz="2000" dirty="0">
                        <a:solidFill>
                          <a:schemeClr val="accent3">
                            <a:lumMod val="75000"/>
                          </a:schemeClr>
                        </a:solidFill>
                      </a:endParaRPr>
                    </a:p>
                  </a:txBody>
                  <a:tcPr marL="68580" marR="68580" anchor="b"/>
                </a:tc>
                <a:tc>
                  <a:txBody>
                    <a:bodyPr/>
                    <a:lstStyle/>
                    <a:p>
                      <a:pPr algn="ctr"/>
                      <a:r>
                        <a:rPr lang="en-US" sz="2000" dirty="0" smtClean="0"/>
                        <a:t>H1</a:t>
                      </a:r>
                      <a:endParaRPr lang="en-US" sz="2000" dirty="0"/>
                    </a:p>
                  </a:txBody>
                  <a:tcPr marL="68580" marR="68580" anchor="b"/>
                </a:tc>
                <a:tc>
                  <a:txBody>
                    <a:bodyPr/>
                    <a:lstStyle/>
                    <a:p>
                      <a:pPr algn="ctr"/>
                      <a:r>
                        <a:rPr lang="en-US" sz="2000" dirty="0" smtClean="0"/>
                        <a:t>H2</a:t>
                      </a:r>
                      <a:endParaRPr lang="en-US" sz="2000" dirty="0"/>
                    </a:p>
                  </a:txBody>
                  <a:tcPr marL="68580" marR="68580" anchor="b"/>
                </a:tc>
                <a:tc>
                  <a:txBody>
                    <a:bodyPr/>
                    <a:lstStyle/>
                    <a:p>
                      <a:pPr algn="ctr"/>
                      <a:r>
                        <a:rPr lang="en-US" sz="2000" dirty="0" smtClean="0"/>
                        <a:t>H3</a:t>
                      </a:r>
                      <a:endParaRPr lang="en-US" sz="2000" dirty="0"/>
                    </a:p>
                  </a:txBody>
                  <a:tcPr marL="68580" marR="68580" anchor="b"/>
                </a:tc>
                <a:tc>
                  <a:txBody>
                    <a:bodyPr/>
                    <a:lstStyle/>
                    <a:p>
                      <a:pPr algn="ctr"/>
                      <a:r>
                        <a:rPr lang="en-US" sz="2000" dirty="0" smtClean="0"/>
                        <a:t>H4</a:t>
                      </a:r>
                      <a:endParaRPr lang="en-US" sz="2000" dirty="0"/>
                    </a:p>
                  </a:txBody>
                  <a:tcPr marL="68580" marR="68580" anchor="b"/>
                </a:tc>
                <a:tc>
                  <a:txBody>
                    <a:bodyPr/>
                    <a:lstStyle/>
                    <a:p>
                      <a:pPr algn="ctr"/>
                      <a:r>
                        <a:rPr lang="en-US" sz="2000" dirty="0" smtClean="0"/>
                        <a:t>H5</a:t>
                      </a:r>
                      <a:endParaRPr lang="en-US" sz="2000" dirty="0"/>
                    </a:p>
                  </a:txBody>
                  <a:tcPr marL="68580" marR="68580" anchor="b"/>
                </a:tc>
                <a:tc>
                  <a:txBody>
                    <a:bodyPr/>
                    <a:lstStyle/>
                    <a:p>
                      <a:pPr algn="ctr"/>
                      <a:r>
                        <a:rPr lang="en-US" sz="2000" dirty="0" smtClean="0"/>
                        <a:t>H6</a:t>
                      </a:r>
                      <a:endParaRPr lang="en-US" sz="2000" dirty="0"/>
                    </a:p>
                  </a:txBody>
                  <a:tcPr marL="68580" marR="68580" anchor="b"/>
                </a:tc>
                <a:tc>
                  <a:txBody>
                    <a:bodyPr/>
                    <a:lstStyle/>
                    <a:p>
                      <a:pPr algn="ctr"/>
                      <a:r>
                        <a:rPr lang="en-US" sz="2000" dirty="0" smtClean="0"/>
                        <a:t>H7</a:t>
                      </a:r>
                      <a:endParaRPr lang="en-US" sz="2000" dirty="0"/>
                    </a:p>
                  </a:txBody>
                  <a:tcPr marL="68580" marR="68580" anchor="b"/>
                </a:tc>
                <a:extLst>
                  <a:ext uri="{0D108BD9-81ED-4DB2-BD59-A6C34878D82A}">
                    <a16:rowId xmlns:a16="http://schemas.microsoft.com/office/drawing/2014/main" xmlns="" val="10000"/>
                  </a:ext>
                </a:extLst>
              </a:tr>
              <a:tr h="370840">
                <a:tc>
                  <a:txBody>
                    <a:bodyPr/>
                    <a:lstStyle/>
                    <a:p>
                      <a:r>
                        <a:rPr lang="en-US" sz="1900" dirty="0" smtClean="0">
                          <a:solidFill>
                            <a:schemeClr val="tx1"/>
                          </a:solidFill>
                        </a:rPr>
                        <a:t>Medicare</a:t>
                      </a:r>
                      <a:endParaRPr lang="en-US" sz="1900" dirty="0">
                        <a:solidFill>
                          <a:schemeClr val="tx1"/>
                        </a:solidFill>
                      </a:endParaRPr>
                    </a:p>
                  </a:txBody>
                  <a:tcPr marL="68580" marR="68580"/>
                </a:tc>
                <a:tc>
                  <a:txBody>
                    <a:bodyPr/>
                    <a:lstStyle/>
                    <a:p>
                      <a:pPr algn="ctr" fontAlgn="b"/>
                      <a:r>
                        <a:rPr lang="en-US" sz="1900" b="0" i="0" u="none" strike="noStrike" dirty="0" smtClean="0">
                          <a:solidFill>
                            <a:schemeClr val="accent3">
                              <a:lumMod val="75000"/>
                            </a:schemeClr>
                          </a:solidFill>
                          <a:effectLst/>
                          <a:latin typeface="Calibri"/>
                        </a:rPr>
                        <a:t>62.3%</a:t>
                      </a:r>
                      <a:endParaRPr lang="en-US" sz="1900" b="0" i="0" u="none" strike="noStrike" dirty="0">
                        <a:solidFill>
                          <a:schemeClr val="accent3">
                            <a:lumMod val="75000"/>
                          </a:schemeClr>
                        </a:solidFill>
                        <a:effectLst/>
                        <a:latin typeface="Calibri"/>
                      </a:endParaRPr>
                    </a:p>
                  </a:txBody>
                  <a:tcPr marL="7144" marR="7144" marT="9525" marB="0" anchor="ctr"/>
                </a:tc>
                <a:tc>
                  <a:txBody>
                    <a:bodyPr/>
                    <a:lstStyle/>
                    <a:p>
                      <a:pPr algn="ctr" fontAlgn="b"/>
                      <a:r>
                        <a:rPr lang="en-US" sz="1900" b="0" i="0" u="none" strike="noStrike" dirty="0">
                          <a:solidFill>
                            <a:srgbClr val="000000"/>
                          </a:solidFill>
                          <a:effectLst/>
                          <a:latin typeface="Calibri"/>
                        </a:rPr>
                        <a:t>50.5%</a:t>
                      </a:r>
                    </a:p>
                  </a:txBody>
                  <a:tcPr marL="7144" marR="7144" marT="9525" marB="0" anchor="ctr"/>
                </a:tc>
                <a:tc>
                  <a:txBody>
                    <a:bodyPr/>
                    <a:lstStyle/>
                    <a:p>
                      <a:pPr algn="ctr" fontAlgn="b"/>
                      <a:r>
                        <a:rPr lang="en-US" sz="1900" b="0" i="0" u="none" strike="noStrike" dirty="0">
                          <a:solidFill>
                            <a:srgbClr val="000000"/>
                          </a:solidFill>
                          <a:effectLst/>
                          <a:latin typeface="Calibri"/>
                        </a:rPr>
                        <a:t>65.8%</a:t>
                      </a:r>
                    </a:p>
                  </a:txBody>
                  <a:tcPr marL="7144" marR="7144" marT="9525" marB="0" anchor="ctr"/>
                </a:tc>
                <a:tc>
                  <a:txBody>
                    <a:bodyPr/>
                    <a:lstStyle/>
                    <a:p>
                      <a:pPr algn="ctr" fontAlgn="b"/>
                      <a:r>
                        <a:rPr lang="en-US" sz="1900" b="0" i="0" u="none" strike="noStrike" dirty="0">
                          <a:solidFill>
                            <a:srgbClr val="000000"/>
                          </a:solidFill>
                          <a:effectLst/>
                          <a:latin typeface="Calibri"/>
                        </a:rPr>
                        <a:t>66.9%</a:t>
                      </a:r>
                    </a:p>
                  </a:txBody>
                  <a:tcPr marL="7144" marR="7144" marT="9525" marB="0" anchor="ctr"/>
                </a:tc>
                <a:tc>
                  <a:txBody>
                    <a:bodyPr/>
                    <a:lstStyle/>
                    <a:p>
                      <a:pPr algn="ctr" fontAlgn="b"/>
                      <a:r>
                        <a:rPr lang="en-US" sz="1900" b="0" i="0" u="none" strike="noStrike" dirty="0">
                          <a:solidFill>
                            <a:srgbClr val="000000"/>
                          </a:solidFill>
                          <a:effectLst/>
                          <a:latin typeface="Calibri"/>
                        </a:rPr>
                        <a:t>35.8%</a:t>
                      </a:r>
                    </a:p>
                  </a:txBody>
                  <a:tcPr marL="7144" marR="7144" marT="9525" marB="0" anchor="ctr"/>
                </a:tc>
                <a:tc>
                  <a:txBody>
                    <a:bodyPr/>
                    <a:lstStyle/>
                    <a:p>
                      <a:pPr algn="ctr" fontAlgn="b"/>
                      <a:r>
                        <a:rPr lang="en-US" sz="1900" b="0" i="0" u="none" strike="noStrike" dirty="0">
                          <a:solidFill>
                            <a:srgbClr val="000000"/>
                          </a:solidFill>
                          <a:effectLst/>
                          <a:latin typeface="Calibri"/>
                        </a:rPr>
                        <a:t>59.1%</a:t>
                      </a:r>
                    </a:p>
                  </a:txBody>
                  <a:tcPr marL="7144" marR="7144" marT="9525" marB="0" anchor="ctr"/>
                </a:tc>
                <a:tc>
                  <a:txBody>
                    <a:bodyPr/>
                    <a:lstStyle/>
                    <a:p>
                      <a:pPr algn="ctr" fontAlgn="b"/>
                      <a:r>
                        <a:rPr lang="en-US" sz="1900" b="0" i="0" u="none" strike="noStrike" dirty="0">
                          <a:solidFill>
                            <a:srgbClr val="000000"/>
                          </a:solidFill>
                          <a:effectLst/>
                          <a:latin typeface="Calibri"/>
                        </a:rPr>
                        <a:t>65.1%</a:t>
                      </a:r>
                    </a:p>
                  </a:txBody>
                  <a:tcPr marL="7144" marR="7144" marT="9525" marB="0" anchor="ctr"/>
                </a:tc>
                <a:tc>
                  <a:txBody>
                    <a:bodyPr/>
                    <a:lstStyle/>
                    <a:p>
                      <a:pPr algn="ctr" fontAlgn="b"/>
                      <a:r>
                        <a:rPr lang="en-US" sz="1900" b="0" i="0" u="none" strike="noStrike" dirty="0" smtClean="0">
                          <a:solidFill>
                            <a:srgbClr val="000000"/>
                          </a:solidFill>
                          <a:effectLst/>
                          <a:latin typeface="Calibri"/>
                        </a:rPr>
                        <a:t>51.8%</a:t>
                      </a:r>
                      <a:endParaRPr lang="en-US" sz="1900" b="0" i="0" u="none" strike="noStrike" dirty="0">
                        <a:solidFill>
                          <a:srgbClr val="000000"/>
                        </a:solidFill>
                        <a:effectLst/>
                        <a:latin typeface="Calibri"/>
                      </a:endParaRPr>
                    </a:p>
                  </a:txBody>
                  <a:tcPr marL="7144" marR="7144" marT="9525" marB="0" anchor="ctr"/>
                </a:tc>
                <a:extLst>
                  <a:ext uri="{0D108BD9-81ED-4DB2-BD59-A6C34878D82A}">
                    <a16:rowId xmlns:a16="http://schemas.microsoft.com/office/drawing/2014/main" xmlns="" val="10001"/>
                  </a:ext>
                </a:extLst>
              </a:tr>
              <a:tr h="370840">
                <a:tc>
                  <a:txBody>
                    <a:bodyPr/>
                    <a:lstStyle/>
                    <a:p>
                      <a:r>
                        <a:rPr lang="en-US" sz="1900" dirty="0" smtClean="0">
                          <a:solidFill>
                            <a:schemeClr val="tx1"/>
                          </a:solidFill>
                        </a:rPr>
                        <a:t>Medicaid</a:t>
                      </a:r>
                      <a:endParaRPr lang="en-US" sz="1900" dirty="0">
                        <a:solidFill>
                          <a:schemeClr val="tx1"/>
                        </a:solidFill>
                      </a:endParaRPr>
                    </a:p>
                  </a:txBody>
                  <a:tcPr marL="68580" marR="68580"/>
                </a:tc>
                <a:tc>
                  <a:txBody>
                    <a:bodyPr/>
                    <a:lstStyle/>
                    <a:p>
                      <a:pPr algn="ctr" fontAlgn="b"/>
                      <a:r>
                        <a:rPr lang="en-US" sz="1900" b="0" i="0" u="none" strike="noStrike" dirty="0" smtClean="0">
                          <a:solidFill>
                            <a:schemeClr val="accent3">
                              <a:lumMod val="75000"/>
                            </a:schemeClr>
                          </a:solidFill>
                          <a:effectLst/>
                          <a:latin typeface="Calibri"/>
                        </a:rPr>
                        <a:t>27.8%</a:t>
                      </a:r>
                      <a:endParaRPr lang="en-US" sz="1900" b="0" i="0" u="none" strike="noStrike" dirty="0">
                        <a:solidFill>
                          <a:schemeClr val="accent3">
                            <a:lumMod val="75000"/>
                          </a:schemeClr>
                        </a:solidFill>
                        <a:effectLst/>
                        <a:latin typeface="Calibri"/>
                      </a:endParaRPr>
                    </a:p>
                  </a:txBody>
                  <a:tcPr marL="7144" marR="7144" marT="9525" marB="0" anchor="ctr"/>
                </a:tc>
                <a:tc>
                  <a:txBody>
                    <a:bodyPr/>
                    <a:lstStyle/>
                    <a:p>
                      <a:pPr algn="ctr" fontAlgn="b"/>
                      <a:r>
                        <a:rPr lang="en-US" sz="1900" b="0" i="0" u="none" strike="noStrike" dirty="0">
                          <a:solidFill>
                            <a:srgbClr val="000000"/>
                          </a:solidFill>
                          <a:effectLst/>
                          <a:latin typeface="Calibri"/>
                        </a:rPr>
                        <a:t>35.3%</a:t>
                      </a:r>
                    </a:p>
                  </a:txBody>
                  <a:tcPr marL="7144" marR="7144" marT="9525" marB="0" anchor="ctr"/>
                </a:tc>
                <a:tc>
                  <a:txBody>
                    <a:bodyPr/>
                    <a:lstStyle/>
                    <a:p>
                      <a:pPr algn="ctr" fontAlgn="b"/>
                      <a:r>
                        <a:rPr lang="en-US" sz="1900" b="0" i="0" u="none" strike="noStrike" dirty="0">
                          <a:solidFill>
                            <a:srgbClr val="000000"/>
                          </a:solidFill>
                          <a:effectLst/>
                          <a:latin typeface="Calibri"/>
                        </a:rPr>
                        <a:t>23.4%</a:t>
                      </a:r>
                    </a:p>
                  </a:txBody>
                  <a:tcPr marL="7144" marR="7144" marT="9525" marB="0" anchor="ctr"/>
                </a:tc>
                <a:tc>
                  <a:txBody>
                    <a:bodyPr/>
                    <a:lstStyle/>
                    <a:p>
                      <a:pPr algn="ctr" fontAlgn="b"/>
                      <a:r>
                        <a:rPr lang="en-US" sz="1900" b="0" i="0" u="none" strike="noStrike" dirty="0">
                          <a:solidFill>
                            <a:srgbClr val="000000"/>
                          </a:solidFill>
                          <a:effectLst/>
                          <a:latin typeface="Calibri"/>
                        </a:rPr>
                        <a:t>25.3%</a:t>
                      </a:r>
                    </a:p>
                  </a:txBody>
                  <a:tcPr marL="7144" marR="7144" marT="9525" marB="0" anchor="ctr"/>
                </a:tc>
                <a:tc>
                  <a:txBody>
                    <a:bodyPr/>
                    <a:lstStyle/>
                    <a:p>
                      <a:pPr algn="ctr" fontAlgn="b"/>
                      <a:r>
                        <a:rPr lang="en-US" sz="1900" b="0" i="0" u="none" strike="noStrike" dirty="0">
                          <a:solidFill>
                            <a:srgbClr val="000000"/>
                          </a:solidFill>
                          <a:effectLst/>
                          <a:latin typeface="Calibri"/>
                        </a:rPr>
                        <a:t>14.8%</a:t>
                      </a:r>
                    </a:p>
                  </a:txBody>
                  <a:tcPr marL="7144" marR="7144" marT="9525" marB="0" anchor="ctr"/>
                </a:tc>
                <a:tc>
                  <a:txBody>
                    <a:bodyPr/>
                    <a:lstStyle/>
                    <a:p>
                      <a:pPr algn="ctr" fontAlgn="b"/>
                      <a:r>
                        <a:rPr lang="en-US" sz="1900" b="0" i="0" u="none" strike="noStrike" dirty="0">
                          <a:solidFill>
                            <a:srgbClr val="000000"/>
                          </a:solidFill>
                          <a:effectLst/>
                          <a:latin typeface="Calibri"/>
                        </a:rPr>
                        <a:t>35.0%</a:t>
                      </a:r>
                    </a:p>
                  </a:txBody>
                  <a:tcPr marL="7144" marR="7144" marT="9525" marB="0" anchor="ctr"/>
                </a:tc>
                <a:tc>
                  <a:txBody>
                    <a:bodyPr/>
                    <a:lstStyle/>
                    <a:p>
                      <a:pPr algn="ctr" fontAlgn="b"/>
                      <a:r>
                        <a:rPr lang="en-US" sz="1900" b="0" i="0" u="none" strike="noStrike" dirty="0">
                          <a:solidFill>
                            <a:srgbClr val="000000"/>
                          </a:solidFill>
                          <a:effectLst/>
                          <a:latin typeface="Calibri"/>
                        </a:rPr>
                        <a:t>29.3%</a:t>
                      </a:r>
                    </a:p>
                  </a:txBody>
                  <a:tcPr marL="7144" marR="7144" marT="9525" marB="0" anchor="ctr"/>
                </a:tc>
                <a:tc>
                  <a:txBody>
                    <a:bodyPr/>
                    <a:lstStyle/>
                    <a:p>
                      <a:pPr algn="ctr" fontAlgn="b"/>
                      <a:r>
                        <a:rPr lang="en-US" sz="1900" b="0" i="0" u="none" strike="noStrike" dirty="0" smtClean="0">
                          <a:solidFill>
                            <a:srgbClr val="000000"/>
                          </a:solidFill>
                          <a:effectLst/>
                          <a:latin typeface="Calibri"/>
                        </a:rPr>
                        <a:t>29.9%</a:t>
                      </a:r>
                      <a:endParaRPr lang="en-US" sz="1900" b="0" i="0" u="none" strike="noStrike" dirty="0">
                        <a:solidFill>
                          <a:srgbClr val="000000"/>
                        </a:solidFill>
                        <a:effectLst/>
                        <a:latin typeface="Calibri"/>
                      </a:endParaRPr>
                    </a:p>
                  </a:txBody>
                  <a:tcPr marL="7144" marR="7144" marT="9525" marB="0" anchor="ctr"/>
                </a:tc>
                <a:extLst>
                  <a:ext uri="{0D108BD9-81ED-4DB2-BD59-A6C34878D82A}">
                    <a16:rowId xmlns:a16="http://schemas.microsoft.com/office/drawing/2014/main" xmlns="" val="10002"/>
                  </a:ext>
                </a:extLst>
              </a:tr>
              <a:tr h="370840">
                <a:tc>
                  <a:txBody>
                    <a:bodyPr/>
                    <a:lstStyle/>
                    <a:p>
                      <a:r>
                        <a:rPr lang="en-US" sz="1900" dirty="0" smtClean="0">
                          <a:solidFill>
                            <a:schemeClr val="tx1"/>
                          </a:solidFill>
                        </a:rPr>
                        <a:t>Self-Pay</a:t>
                      </a:r>
                      <a:endParaRPr lang="en-US" sz="1900" dirty="0">
                        <a:solidFill>
                          <a:schemeClr val="tx1"/>
                        </a:solidFill>
                      </a:endParaRPr>
                    </a:p>
                  </a:txBody>
                  <a:tcPr marL="68580" marR="68580">
                    <a:lnB w="12700" cap="flat" cmpd="sng" algn="ctr">
                      <a:noFill/>
                      <a:prstDash val="solid"/>
                      <a:round/>
                      <a:headEnd type="none" w="med" len="med"/>
                      <a:tailEnd type="none" w="med" len="med"/>
                    </a:lnB>
                  </a:tcPr>
                </a:tc>
                <a:tc>
                  <a:txBody>
                    <a:bodyPr/>
                    <a:lstStyle/>
                    <a:p>
                      <a:pPr algn="ctr" fontAlgn="b"/>
                      <a:r>
                        <a:rPr lang="en-US" sz="1900" b="0" i="0" u="none" strike="noStrike" dirty="0" smtClean="0">
                          <a:solidFill>
                            <a:schemeClr val="accent3">
                              <a:lumMod val="75000"/>
                            </a:schemeClr>
                          </a:solidFill>
                          <a:effectLst/>
                          <a:latin typeface="Calibri"/>
                        </a:rPr>
                        <a:t>9.9%</a:t>
                      </a:r>
                      <a:endParaRPr lang="en-US" sz="1900" b="0" i="0" u="none" strike="noStrike" dirty="0">
                        <a:solidFill>
                          <a:schemeClr val="accent3">
                            <a:lumMod val="75000"/>
                          </a:schemeClr>
                        </a:solidFill>
                        <a:effectLst/>
                        <a:latin typeface="Calibri"/>
                      </a:endParaRPr>
                    </a:p>
                  </a:txBody>
                  <a:tcPr marL="7144" marR="7144" marT="9525" marB="0" anchor="ctr">
                    <a:lnB w="12700" cap="flat" cmpd="sng" algn="ctr">
                      <a:noFill/>
                      <a:prstDash val="solid"/>
                      <a:round/>
                      <a:headEnd type="none" w="med" len="med"/>
                      <a:tailEnd type="none" w="med" len="med"/>
                    </a:lnB>
                  </a:tcPr>
                </a:tc>
                <a:tc>
                  <a:txBody>
                    <a:bodyPr/>
                    <a:lstStyle/>
                    <a:p>
                      <a:pPr algn="ctr" fontAlgn="b"/>
                      <a:r>
                        <a:rPr lang="en-US" sz="1900" b="0" i="0" u="none" strike="noStrike" dirty="0">
                          <a:solidFill>
                            <a:srgbClr val="000000"/>
                          </a:solidFill>
                          <a:effectLst/>
                          <a:latin typeface="Calibri"/>
                        </a:rPr>
                        <a:t>14.2%</a:t>
                      </a:r>
                    </a:p>
                  </a:txBody>
                  <a:tcPr marL="7144" marR="7144" marT="9525" marB="0" anchor="ctr">
                    <a:lnB w="12700" cap="flat" cmpd="sng" algn="ctr">
                      <a:noFill/>
                      <a:prstDash val="solid"/>
                      <a:round/>
                      <a:headEnd type="none" w="med" len="med"/>
                      <a:tailEnd type="none" w="med" len="med"/>
                    </a:lnB>
                  </a:tcPr>
                </a:tc>
                <a:tc>
                  <a:txBody>
                    <a:bodyPr/>
                    <a:lstStyle/>
                    <a:p>
                      <a:pPr algn="ctr" fontAlgn="b"/>
                      <a:r>
                        <a:rPr lang="en-US" sz="1900" b="0" i="0" u="none" strike="noStrike" dirty="0">
                          <a:solidFill>
                            <a:srgbClr val="000000"/>
                          </a:solidFill>
                          <a:effectLst/>
                          <a:latin typeface="Calibri"/>
                        </a:rPr>
                        <a:t>10.8%</a:t>
                      </a:r>
                    </a:p>
                  </a:txBody>
                  <a:tcPr marL="7144" marR="7144" marT="9525" marB="0" anchor="ctr">
                    <a:lnB w="12700" cap="flat" cmpd="sng" algn="ctr">
                      <a:noFill/>
                      <a:prstDash val="solid"/>
                      <a:round/>
                      <a:headEnd type="none" w="med" len="med"/>
                      <a:tailEnd type="none" w="med" len="med"/>
                    </a:lnB>
                  </a:tcPr>
                </a:tc>
                <a:tc>
                  <a:txBody>
                    <a:bodyPr/>
                    <a:lstStyle/>
                    <a:p>
                      <a:pPr algn="ctr" fontAlgn="b"/>
                      <a:r>
                        <a:rPr lang="en-US" sz="1900" b="0" i="0" u="none" strike="noStrike" dirty="0">
                          <a:solidFill>
                            <a:srgbClr val="000000"/>
                          </a:solidFill>
                          <a:effectLst/>
                          <a:latin typeface="Calibri"/>
                        </a:rPr>
                        <a:t>7.8%</a:t>
                      </a:r>
                    </a:p>
                  </a:txBody>
                  <a:tcPr marL="7144" marR="7144" marT="9525" marB="0" anchor="ctr">
                    <a:lnB w="12700" cap="flat" cmpd="sng" algn="ctr">
                      <a:noFill/>
                      <a:prstDash val="solid"/>
                      <a:round/>
                      <a:headEnd type="none" w="med" len="med"/>
                      <a:tailEnd type="none" w="med" len="med"/>
                    </a:lnB>
                  </a:tcPr>
                </a:tc>
                <a:tc>
                  <a:txBody>
                    <a:bodyPr/>
                    <a:lstStyle/>
                    <a:p>
                      <a:pPr algn="ctr" fontAlgn="b"/>
                      <a:r>
                        <a:rPr lang="en-US" sz="1900" b="0" i="0" u="none" strike="noStrike" dirty="0">
                          <a:solidFill>
                            <a:srgbClr val="000000"/>
                          </a:solidFill>
                          <a:effectLst/>
                          <a:latin typeface="Calibri"/>
                        </a:rPr>
                        <a:t>49.5%</a:t>
                      </a:r>
                    </a:p>
                  </a:txBody>
                  <a:tcPr marL="7144" marR="7144" marT="9525" marB="0" anchor="ctr">
                    <a:lnB w="12700" cap="flat" cmpd="sng" algn="ctr">
                      <a:noFill/>
                      <a:prstDash val="solid"/>
                      <a:round/>
                      <a:headEnd type="none" w="med" len="med"/>
                      <a:tailEnd type="none" w="med" len="med"/>
                    </a:lnB>
                  </a:tcPr>
                </a:tc>
                <a:tc>
                  <a:txBody>
                    <a:bodyPr/>
                    <a:lstStyle/>
                    <a:p>
                      <a:pPr algn="ctr" fontAlgn="b"/>
                      <a:r>
                        <a:rPr lang="en-US" sz="1900" b="0" i="0" u="none" strike="noStrike" dirty="0">
                          <a:solidFill>
                            <a:srgbClr val="000000"/>
                          </a:solidFill>
                          <a:effectLst/>
                          <a:latin typeface="Calibri"/>
                        </a:rPr>
                        <a:t>5.9%</a:t>
                      </a:r>
                    </a:p>
                  </a:txBody>
                  <a:tcPr marL="7144" marR="7144" marT="9525" marB="0" anchor="ctr">
                    <a:lnB w="12700" cap="flat" cmpd="sng" algn="ctr">
                      <a:noFill/>
                      <a:prstDash val="solid"/>
                      <a:round/>
                      <a:headEnd type="none" w="med" len="med"/>
                      <a:tailEnd type="none" w="med" len="med"/>
                    </a:lnB>
                  </a:tcPr>
                </a:tc>
                <a:tc>
                  <a:txBody>
                    <a:bodyPr/>
                    <a:lstStyle/>
                    <a:p>
                      <a:pPr algn="ctr" fontAlgn="b"/>
                      <a:r>
                        <a:rPr lang="en-US" sz="1900" b="0" i="0" u="none" strike="noStrike" dirty="0">
                          <a:solidFill>
                            <a:srgbClr val="000000"/>
                          </a:solidFill>
                          <a:effectLst/>
                          <a:latin typeface="Calibri"/>
                        </a:rPr>
                        <a:t>5.6%</a:t>
                      </a:r>
                    </a:p>
                  </a:txBody>
                  <a:tcPr marL="7144" marR="7144" marT="9525" marB="0" anchor="ctr">
                    <a:lnB w="12700" cap="flat" cmpd="sng" algn="ctr">
                      <a:noFill/>
                      <a:prstDash val="solid"/>
                      <a:round/>
                      <a:headEnd type="none" w="med" len="med"/>
                      <a:tailEnd type="none" w="med" len="med"/>
                    </a:lnB>
                  </a:tcPr>
                </a:tc>
                <a:tc>
                  <a:txBody>
                    <a:bodyPr/>
                    <a:lstStyle/>
                    <a:p>
                      <a:pPr algn="ctr" fontAlgn="b"/>
                      <a:r>
                        <a:rPr lang="en-US" sz="1900" b="0" i="0" u="none" strike="noStrike" dirty="0" smtClean="0">
                          <a:solidFill>
                            <a:srgbClr val="000000"/>
                          </a:solidFill>
                          <a:effectLst/>
                          <a:latin typeface="Calibri"/>
                        </a:rPr>
                        <a:t>18.4%</a:t>
                      </a:r>
                      <a:endParaRPr lang="en-US" sz="1900" b="0" i="0" u="none" strike="noStrike" dirty="0">
                        <a:solidFill>
                          <a:srgbClr val="000000"/>
                        </a:solidFill>
                        <a:effectLst/>
                        <a:latin typeface="Calibri"/>
                      </a:endParaRPr>
                    </a:p>
                  </a:txBody>
                  <a:tcPr marL="7144" marR="7144" marT="9525" marB="0" anchor="ctr">
                    <a:lnB w="12700" cap="flat" cmpd="sng" algn="ctr">
                      <a:no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49536530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Ex//Range of Distribution of Visits by Age (Self-Pay)</a:t>
            </a:r>
            <a:endParaRPr lang="en-US" sz="4000" dirty="0"/>
          </a:p>
        </p:txBody>
      </p:sp>
      <p:sp>
        <p:nvSpPr>
          <p:cNvPr id="3" name="Text Placeholder 2"/>
          <p:cNvSpPr>
            <a:spLocks noGrp="1"/>
          </p:cNvSpPr>
          <p:nvPr>
            <p:ph type="body" idx="1"/>
          </p:nvPr>
        </p:nvSpPr>
        <p:spPr>
          <a:xfrm>
            <a:off x="457200" y="1828800"/>
            <a:ext cx="4040188" cy="639762"/>
          </a:xfrm>
        </p:spPr>
        <p:txBody>
          <a:bodyPr/>
          <a:lstStyle/>
          <a:p>
            <a:r>
              <a:rPr lang="en-US" b="0" u="sng" dirty="0" smtClean="0"/>
              <a:t>Under-30 = 23% of visits</a:t>
            </a:r>
            <a:endParaRPr lang="en-US" b="0" u="sng" dirty="0"/>
          </a:p>
        </p:txBody>
      </p:sp>
      <p:sp>
        <p:nvSpPr>
          <p:cNvPr id="5" name="Text Placeholder 4"/>
          <p:cNvSpPr>
            <a:spLocks noGrp="1"/>
          </p:cNvSpPr>
          <p:nvPr>
            <p:ph type="body" sz="quarter" idx="3"/>
          </p:nvPr>
        </p:nvSpPr>
        <p:spPr>
          <a:xfrm>
            <a:off x="4721225" y="1828800"/>
            <a:ext cx="4041775" cy="639762"/>
          </a:xfrm>
        </p:spPr>
        <p:txBody>
          <a:bodyPr/>
          <a:lstStyle/>
          <a:p>
            <a:r>
              <a:rPr lang="en-US" b="0" u="sng" dirty="0" smtClean="0"/>
              <a:t>Under-30 = 51% of visits</a:t>
            </a:r>
            <a:endParaRPr lang="en-US" b="0" u="sng" dirty="0"/>
          </a:p>
        </p:txBody>
      </p:sp>
      <p:graphicFrame>
        <p:nvGraphicFramePr>
          <p:cNvPr id="15" name="Content Placeholder 14"/>
          <p:cNvGraphicFramePr>
            <a:graphicFrameLocks noGrp="1"/>
          </p:cNvGraphicFramePr>
          <p:nvPr>
            <p:ph sz="half" idx="2"/>
            <p:extLst>
              <p:ext uri="{D42A27DB-BD31-4B8C-83A1-F6EECF244321}">
                <p14:modId xmlns:p14="http://schemas.microsoft.com/office/powerpoint/2010/main" val="3146074900"/>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17"/>
          <p:cNvGraphicFramePr>
            <a:graphicFrameLocks noGrp="1"/>
          </p:cNvGraphicFramePr>
          <p:nvPr>
            <p:ph sz="quarter" idx="4"/>
            <p:extLst>
              <p:ext uri="{D42A27DB-BD31-4B8C-83A1-F6EECF244321}">
                <p14:modId xmlns:p14="http://schemas.microsoft.com/office/powerpoint/2010/main" val="3690115023"/>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525820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*Extra* Summary of Q1 2015 Visits and Patients, by Payor Mix</a:t>
            </a:r>
            <a:endParaRPr lang="en-US" sz="36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133402750"/>
              </p:ext>
            </p:extLst>
          </p:nvPr>
        </p:nvGraphicFramePr>
        <p:xfrm>
          <a:off x="245327" y="1690688"/>
          <a:ext cx="8608742" cy="4572000"/>
        </p:xfrm>
        <a:graphic>
          <a:graphicData uri="http://schemas.openxmlformats.org/drawingml/2006/table">
            <a:tbl>
              <a:tblPr firstRow="1" bandRow="1">
                <a:tableStyleId>{5C22544A-7EE6-4342-B048-85BDC9FD1C3A}</a:tableStyleId>
              </a:tblPr>
              <a:tblGrid>
                <a:gridCol w="1470046">
                  <a:extLst>
                    <a:ext uri="{9D8B030D-6E8A-4147-A177-3AD203B41FA5}">
                      <a16:colId xmlns:a16="http://schemas.microsoft.com/office/drawing/2014/main" xmlns="" val="20000"/>
                    </a:ext>
                  </a:extLst>
                </a:gridCol>
                <a:gridCol w="892337">
                  <a:extLst>
                    <a:ext uri="{9D8B030D-6E8A-4147-A177-3AD203B41FA5}">
                      <a16:colId xmlns:a16="http://schemas.microsoft.com/office/drawing/2014/main" xmlns="" val="20001"/>
                    </a:ext>
                  </a:extLst>
                </a:gridCol>
                <a:gridCol w="892337">
                  <a:extLst>
                    <a:ext uri="{9D8B030D-6E8A-4147-A177-3AD203B41FA5}">
                      <a16:colId xmlns:a16="http://schemas.microsoft.com/office/drawing/2014/main" xmlns="" val="20002"/>
                    </a:ext>
                  </a:extLst>
                </a:gridCol>
                <a:gridCol w="892337">
                  <a:extLst>
                    <a:ext uri="{9D8B030D-6E8A-4147-A177-3AD203B41FA5}">
                      <a16:colId xmlns:a16="http://schemas.microsoft.com/office/drawing/2014/main" xmlns="" val="20003"/>
                    </a:ext>
                  </a:extLst>
                </a:gridCol>
                <a:gridCol w="892337">
                  <a:extLst>
                    <a:ext uri="{9D8B030D-6E8A-4147-A177-3AD203B41FA5}">
                      <a16:colId xmlns:a16="http://schemas.microsoft.com/office/drawing/2014/main" xmlns="" val="20004"/>
                    </a:ext>
                  </a:extLst>
                </a:gridCol>
                <a:gridCol w="892337">
                  <a:extLst>
                    <a:ext uri="{9D8B030D-6E8A-4147-A177-3AD203B41FA5}">
                      <a16:colId xmlns:a16="http://schemas.microsoft.com/office/drawing/2014/main" xmlns="" val="20005"/>
                    </a:ext>
                  </a:extLst>
                </a:gridCol>
                <a:gridCol w="892337">
                  <a:extLst>
                    <a:ext uri="{9D8B030D-6E8A-4147-A177-3AD203B41FA5}">
                      <a16:colId xmlns:a16="http://schemas.microsoft.com/office/drawing/2014/main" xmlns="" val="20006"/>
                    </a:ext>
                  </a:extLst>
                </a:gridCol>
                <a:gridCol w="892337">
                  <a:extLst>
                    <a:ext uri="{9D8B030D-6E8A-4147-A177-3AD203B41FA5}">
                      <a16:colId xmlns:a16="http://schemas.microsoft.com/office/drawing/2014/main" xmlns="" val="20007"/>
                    </a:ext>
                  </a:extLst>
                </a:gridCol>
                <a:gridCol w="892337">
                  <a:extLst>
                    <a:ext uri="{9D8B030D-6E8A-4147-A177-3AD203B41FA5}">
                      <a16:colId xmlns:a16="http://schemas.microsoft.com/office/drawing/2014/main" xmlns="" val="20008"/>
                    </a:ext>
                  </a:extLst>
                </a:gridCol>
              </a:tblGrid>
              <a:tr h="370840">
                <a:tc>
                  <a:txBody>
                    <a:bodyPr/>
                    <a:lstStyle/>
                    <a:p>
                      <a:r>
                        <a:rPr lang="en-US" sz="2000" dirty="0" smtClean="0"/>
                        <a:t>Payor</a:t>
                      </a:r>
                      <a:r>
                        <a:rPr lang="en-US" sz="2000" baseline="0" dirty="0" smtClean="0"/>
                        <a:t> Category</a:t>
                      </a:r>
                      <a:endParaRPr lang="en-US" sz="2000" dirty="0"/>
                    </a:p>
                  </a:txBody>
                  <a:tcPr marL="68580" marR="68580"/>
                </a:tc>
                <a:tc>
                  <a:txBody>
                    <a:bodyPr/>
                    <a:lstStyle/>
                    <a:p>
                      <a:pPr algn="ctr"/>
                      <a:r>
                        <a:rPr lang="en-US" sz="2000" dirty="0" smtClean="0"/>
                        <a:t>All</a:t>
                      </a:r>
                      <a:r>
                        <a:rPr lang="en-US" sz="2000" baseline="0" dirty="0" smtClean="0"/>
                        <a:t> Sites</a:t>
                      </a:r>
                      <a:endParaRPr lang="en-US" sz="2000" dirty="0"/>
                    </a:p>
                  </a:txBody>
                  <a:tcPr marL="68580" marR="68580" anchor="b"/>
                </a:tc>
                <a:tc>
                  <a:txBody>
                    <a:bodyPr/>
                    <a:lstStyle/>
                    <a:p>
                      <a:pPr algn="ctr"/>
                      <a:r>
                        <a:rPr lang="en-US" sz="2000" dirty="0" smtClean="0"/>
                        <a:t>H1</a:t>
                      </a:r>
                      <a:endParaRPr lang="en-US" sz="2000" dirty="0"/>
                    </a:p>
                  </a:txBody>
                  <a:tcPr marL="68580" marR="68580" anchor="b"/>
                </a:tc>
                <a:tc>
                  <a:txBody>
                    <a:bodyPr/>
                    <a:lstStyle/>
                    <a:p>
                      <a:pPr algn="ctr"/>
                      <a:r>
                        <a:rPr lang="en-US" sz="2000" dirty="0" smtClean="0"/>
                        <a:t>H2</a:t>
                      </a:r>
                      <a:endParaRPr lang="en-US" sz="2000" dirty="0"/>
                    </a:p>
                  </a:txBody>
                  <a:tcPr marL="68580" marR="68580" anchor="b"/>
                </a:tc>
                <a:tc>
                  <a:txBody>
                    <a:bodyPr/>
                    <a:lstStyle/>
                    <a:p>
                      <a:pPr algn="ctr"/>
                      <a:r>
                        <a:rPr lang="en-US" sz="2000" dirty="0" smtClean="0"/>
                        <a:t>H3</a:t>
                      </a:r>
                      <a:endParaRPr lang="en-US" sz="2000" dirty="0"/>
                    </a:p>
                  </a:txBody>
                  <a:tcPr marL="68580" marR="68580" anchor="b"/>
                </a:tc>
                <a:tc>
                  <a:txBody>
                    <a:bodyPr/>
                    <a:lstStyle/>
                    <a:p>
                      <a:pPr algn="ctr"/>
                      <a:r>
                        <a:rPr lang="en-US" sz="2000" dirty="0" smtClean="0"/>
                        <a:t>H4</a:t>
                      </a:r>
                      <a:endParaRPr lang="en-US" sz="2000" dirty="0"/>
                    </a:p>
                  </a:txBody>
                  <a:tcPr marL="68580" marR="68580" anchor="b"/>
                </a:tc>
                <a:tc>
                  <a:txBody>
                    <a:bodyPr/>
                    <a:lstStyle/>
                    <a:p>
                      <a:pPr algn="ctr"/>
                      <a:r>
                        <a:rPr lang="en-US" sz="2000" dirty="0" smtClean="0"/>
                        <a:t>H5</a:t>
                      </a:r>
                      <a:endParaRPr lang="en-US" sz="2000" dirty="0"/>
                    </a:p>
                  </a:txBody>
                  <a:tcPr marL="68580" marR="68580" anchor="b"/>
                </a:tc>
                <a:tc>
                  <a:txBody>
                    <a:bodyPr/>
                    <a:lstStyle/>
                    <a:p>
                      <a:pPr algn="ctr"/>
                      <a:r>
                        <a:rPr lang="en-US" sz="2000" dirty="0" smtClean="0"/>
                        <a:t>H6</a:t>
                      </a:r>
                      <a:endParaRPr lang="en-US" sz="2000" dirty="0"/>
                    </a:p>
                  </a:txBody>
                  <a:tcPr marL="68580" marR="68580" anchor="b"/>
                </a:tc>
                <a:tc>
                  <a:txBody>
                    <a:bodyPr/>
                    <a:lstStyle/>
                    <a:p>
                      <a:pPr algn="ctr"/>
                      <a:r>
                        <a:rPr lang="en-US" sz="2000" dirty="0" smtClean="0"/>
                        <a:t>H7</a:t>
                      </a:r>
                      <a:endParaRPr lang="en-US" sz="2000" dirty="0"/>
                    </a:p>
                  </a:txBody>
                  <a:tcPr marL="68580" marR="68580" anchor="b"/>
                </a:tc>
                <a:extLst>
                  <a:ext uri="{0D108BD9-81ED-4DB2-BD59-A6C34878D82A}">
                    <a16:rowId xmlns:a16="http://schemas.microsoft.com/office/drawing/2014/main" xmlns="" val="10000"/>
                  </a:ext>
                </a:extLst>
              </a:tr>
              <a:tr h="370840">
                <a:tc>
                  <a:txBody>
                    <a:bodyPr/>
                    <a:lstStyle/>
                    <a:p>
                      <a:r>
                        <a:rPr lang="en-US" sz="1900" dirty="0" smtClean="0">
                          <a:solidFill>
                            <a:schemeClr val="tx1"/>
                          </a:solidFill>
                        </a:rPr>
                        <a:t>Medicare</a:t>
                      </a:r>
                      <a:endParaRPr lang="en-US" sz="1900" dirty="0">
                        <a:solidFill>
                          <a:schemeClr val="tx1"/>
                        </a:solidFill>
                      </a:endParaRPr>
                    </a:p>
                  </a:txBody>
                  <a:tcPr marL="68580" marR="68580"/>
                </a:tc>
                <a:tc>
                  <a:txBody>
                    <a:bodyPr/>
                    <a:lstStyle/>
                    <a:p>
                      <a:pPr algn="ctr" fontAlgn="b"/>
                      <a:r>
                        <a:rPr lang="en-US" sz="1900" b="0" i="0" u="none" strike="noStrike" dirty="0" smtClean="0">
                          <a:solidFill>
                            <a:srgbClr val="000000"/>
                          </a:solidFill>
                          <a:effectLst/>
                          <a:latin typeface="Calibri"/>
                        </a:rPr>
                        <a:t>62.3%</a:t>
                      </a:r>
                      <a:endParaRPr lang="en-US" sz="1900" b="0" i="0" u="none" strike="noStrike" dirty="0">
                        <a:solidFill>
                          <a:srgbClr val="000000"/>
                        </a:solidFill>
                        <a:effectLst/>
                        <a:latin typeface="Calibri"/>
                      </a:endParaRPr>
                    </a:p>
                  </a:txBody>
                  <a:tcPr marL="7144" marR="7144" marT="9525" marB="0" anchor="ctr"/>
                </a:tc>
                <a:tc>
                  <a:txBody>
                    <a:bodyPr/>
                    <a:lstStyle/>
                    <a:p>
                      <a:pPr algn="ctr" fontAlgn="b"/>
                      <a:r>
                        <a:rPr lang="en-US" sz="1900" b="0" i="0" u="none" strike="noStrike" dirty="0">
                          <a:solidFill>
                            <a:srgbClr val="000000"/>
                          </a:solidFill>
                          <a:effectLst/>
                          <a:latin typeface="Calibri"/>
                        </a:rPr>
                        <a:t>50.5%</a:t>
                      </a:r>
                    </a:p>
                  </a:txBody>
                  <a:tcPr marL="7144" marR="7144" marT="9525" marB="0" anchor="ctr"/>
                </a:tc>
                <a:tc>
                  <a:txBody>
                    <a:bodyPr/>
                    <a:lstStyle/>
                    <a:p>
                      <a:pPr algn="ctr" fontAlgn="b"/>
                      <a:r>
                        <a:rPr lang="en-US" sz="1900" b="0" i="0" u="none" strike="noStrike" dirty="0">
                          <a:solidFill>
                            <a:srgbClr val="000000"/>
                          </a:solidFill>
                          <a:effectLst/>
                          <a:latin typeface="Calibri"/>
                        </a:rPr>
                        <a:t>65.8%</a:t>
                      </a:r>
                    </a:p>
                  </a:txBody>
                  <a:tcPr marL="7144" marR="7144" marT="9525" marB="0" anchor="ctr"/>
                </a:tc>
                <a:tc>
                  <a:txBody>
                    <a:bodyPr/>
                    <a:lstStyle/>
                    <a:p>
                      <a:pPr algn="ctr" fontAlgn="b"/>
                      <a:r>
                        <a:rPr lang="en-US" sz="1900" b="0" i="0" u="none" strike="noStrike" dirty="0">
                          <a:solidFill>
                            <a:srgbClr val="000000"/>
                          </a:solidFill>
                          <a:effectLst/>
                          <a:latin typeface="Calibri"/>
                        </a:rPr>
                        <a:t>66.9%</a:t>
                      </a:r>
                    </a:p>
                  </a:txBody>
                  <a:tcPr marL="7144" marR="7144" marT="9525" marB="0" anchor="ctr"/>
                </a:tc>
                <a:tc>
                  <a:txBody>
                    <a:bodyPr/>
                    <a:lstStyle/>
                    <a:p>
                      <a:pPr algn="ctr" fontAlgn="b"/>
                      <a:r>
                        <a:rPr lang="en-US" sz="1900" b="0" i="0" u="none" strike="noStrike" dirty="0">
                          <a:solidFill>
                            <a:srgbClr val="000000"/>
                          </a:solidFill>
                          <a:effectLst/>
                          <a:latin typeface="Calibri"/>
                        </a:rPr>
                        <a:t>35.8%</a:t>
                      </a:r>
                    </a:p>
                  </a:txBody>
                  <a:tcPr marL="7144" marR="7144" marT="9525" marB="0" anchor="ctr"/>
                </a:tc>
                <a:tc>
                  <a:txBody>
                    <a:bodyPr/>
                    <a:lstStyle/>
                    <a:p>
                      <a:pPr algn="ctr" fontAlgn="b"/>
                      <a:r>
                        <a:rPr lang="en-US" sz="1900" b="0" i="0" u="none" strike="noStrike" dirty="0">
                          <a:solidFill>
                            <a:srgbClr val="000000"/>
                          </a:solidFill>
                          <a:effectLst/>
                          <a:latin typeface="Calibri"/>
                        </a:rPr>
                        <a:t>59.1%</a:t>
                      </a:r>
                    </a:p>
                  </a:txBody>
                  <a:tcPr marL="7144" marR="7144" marT="9525" marB="0" anchor="ctr"/>
                </a:tc>
                <a:tc>
                  <a:txBody>
                    <a:bodyPr/>
                    <a:lstStyle/>
                    <a:p>
                      <a:pPr algn="ctr" fontAlgn="b"/>
                      <a:r>
                        <a:rPr lang="en-US" sz="1900" b="0" i="0" u="none" strike="noStrike" dirty="0">
                          <a:solidFill>
                            <a:srgbClr val="000000"/>
                          </a:solidFill>
                          <a:effectLst/>
                          <a:latin typeface="Calibri"/>
                        </a:rPr>
                        <a:t>65.1%</a:t>
                      </a:r>
                    </a:p>
                  </a:txBody>
                  <a:tcPr marL="7144" marR="7144" marT="9525" marB="0" anchor="ctr"/>
                </a:tc>
                <a:tc>
                  <a:txBody>
                    <a:bodyPr/>
                    <a:lstStyle/>
                    <a:p>
                      <a:pPr algn="ctr" fontAlgn="b"/>
                      <a:r>
                        <a:rPr lang="en-US" sz="1900" b="0" i="0" u="none" strike="noStrike" dirty="0" smtClean="0">
                          <a:solidFill>
                            <a:srgbClr val="000000"/>
                          </a:solidFill>
                          <a:effectLst/>
                          <a:latin typeface="Calibri"/>
                        </a:rPr>
                        <a:t>51.8%</a:t>
                      </a:r>
                      <a:endParaRPr lang="en-US" sz="1900" b="0" i="0" u="none" strike="noStrike" dirty="0">
                        <a:solidFill>
                          <a:srgbClr val="000000"/>
                        </a:solidFill>
                        <a:effectLst/>
                        <a:latin typeface="Calibri"/>
                      </a:endParaRPr>
                    </a:p>
                  </a:txBody>
                  <a:tcPr marL="7144" marR="7144" marT="9525" marB="0" anchor="ctr"/>
                </a:tc>
                <a:extLst>
                  <a:ext uri="{0D108BD9-81ED-4DB2-BD59-A6C34878D82A}">
                    <a16:rowId xmlns:a16="http://schemas.microsoft.com/office/drawing/2014/main" xmlns="" val="10001"/>
                  </a:ext>
                </a:extLst>
              </a:tr>
              <a:tr h="370840">
                <a:tc>
                  <a:txBody>
                    <a:bodyPr/>
                    <a:lstStyle/>
                    <a:p>
                      <a:r>
                        <a:rPr lang="en-US" sz="1900" dirty="0" smtClean="0">
                          <a:solidFill>
                            <a:schemeClr val="tx1"/>
                          </a:solidFill>
                        </a:rPr>
                        <a:t>Medicaid</a:t>
                      </a:r>
                      <a:endParaRPr lang="en-US" sz="1900" dirty="0">
                        <a:solidFill>
                          <a:schemeClr val="tx1"/>
                        </a:solidFill>
                      </a:endParaRPr>
                    </a:p>
                  </a:txBody>
                  <a:tcPr marL="68580" marR="68580"/>
                </a:tc>
                <a:tc>
                  <a:txBody>
                    <a:bodyPr/>
                    <a:lstStyle/>
                    <a:p>
                      <a:pPr algn="ctr" fontAlgn="b"/>
                      <a:r>
                        <a:rPr lang="en-US" sz="1900" b="0" i="0" u="none" strike="noStrike" dirty="0" smtClean="0">
                          <a:solidFill>
                            <a:srgbClr val="000000"/>
                          </a:solidFill>
                          <a:effectLst/>
                          <a:latin typeface="Calibri"/>
                        </a:rPr>
                        <a:t>27.8%</a:t>
                      </a:r>
                      <a:endParaRPr lang="en-US" sz="1900" b="0" i="0" u="none" strike="noStrike" dirty="0">
                        <a:solidFill>
                          <a:srgbClr val="000000"/>
                        </a:solidFill>
                        <a:effectLst/>
                        <a:latin typeface="Calibri"/>
                      </a:endParaRPr>
                    </a:p>
                  </a:txBody>
                  <a:tcPr marL="7144" marR="7144" marT="9525" marB="0" anchor="ctr"/>
                </a:tc>
                <a:tc>
                  <a:txBody>
                    <a:bodyPr/>
                    <a:lstStyle/>
                    <a:p>
                      <a:pPr algn="ctr" fontAlgn="b"/>
                      <a:r>
                        <a:rPr lang="en-US" sz="1900" b="0" i="0" u="none" strike="noStrike" dirty="0">
                          <a:solidFill>
                            <a:srgbClr val="000000"/>
                          </a:solidFill>
                          <a:effectLst/>
                          <a:latin typeface="Calibri"/>
                        </a:rPr>
                        <a:t>35.3%</a:t>
                      </a:r>
                    </a:p>
                  </a:txBody>
                  <a:tcPr marL="7144" marR="7144" marT="9525" marB="0" anchor="ctr"/>
                </a:tc>
                <a:tc>
                  <a:txBody>
                    <a:bodyPr/>
                    <a:lstStyle/>
                    <a:p>
                      <a:pPr algn="ctr" fontAlgn="b"/>
                      <a:r>
                        <a:rPr lang="en-US" sz="1900" b="0" i="0" u="none" strike="noStrike" dirty="0">
                          <a:solidFill>
                            <a:srgbClr val="000000"/>
                          </a:solidFill>
                          <a:effectLst/>
                          <a:latin typeface="Calibri"/>
                        </a:rPr>
                        <a:t>23.4%</a:t>
                      </a:r>
                    </a:p>
                  </a:txBody>
                  <a:tcPr marL="7144" marR="7144" marT="9525" marB="0" anchor="ctr"/>
                </a:tc>
                <a:tc>
                  <a:txBody>
                    <a:bodyPr/>
                    <a:lstStyle/>
                    <a:p>
                      <a:pPr algn="ctr" fontAlgn="b"/>
                      <a:r>
                        <a:rPr lang="en-US" sz="1900" b="0" i="0" u="none" strike="noStrike" dirty="0">
                          <a:solidFill>
                            <a:srgbClr val="000000"/>
                          </a:solidFill>
                          <a:effectLst/>
                          <a:latin typeface="Calibri"/>
                        </a:rPr>
                        <a:t>25.3%</a:t>
                      </a:r>
                    </a:p>
                  </a:txBody>
                  <a:tcPr marL="7144" marR="7144" marT="9525" marB="0" anchor="ctr"/>
                </a:tc>
                <a:tc>
                  <a:txBody>
                    <a:bodyPr/>
                    <a:lstStyle/>
                    <a:p>
                      <a:pPr algn="ctr" fontAlgn="b"/>
                      <a:r>
                        <a:rPr lang="en-US" sz="1900" b="0" i="0" u="none" strike="noStrike" dirty="0">
                          <a:solidFill>
                            <a:srgbClr val="000000"/>
                          </a:solidFill>
                          <a:effectLst/>
                          <a:latin typeface="Calibri"/>
                        </a:rPr>
                        <a:t>14.8%</a:t>
                      </a:r>
                    </a:p>
                  </a:txBody>
                  <a:tcPr marL="7144" marR="7144" marT="9525" marB="0" anchor="ctr"/>
                </a:tc>
                <a:tc>
                  <a:txBody>
                    <a:bodyPr/>
                    <a:lstStyle/>
                    <a:p>
                      <a:pPr algn="ctr" fontAlgn="b"/>
                      <a:r>
                        <a:rPr lang="en-US" sz="1900" b="0" i="0" u="none" strike="noStrike" dirty="0">
                          <a:solidFill>
                            <a:srgbClr val="000000"/>
                          </a:solidFill>
                          <a:effectLst/>
                          <a:latin typeface="Calibri"/>
                        </a:rPr>
                        <a:t>35.0%</a:t>
                      </a:r>
                    </a:p>
                  </a:txBody>
                  <a:tcPr marL="7144" marR="7144" marT="9525" marB="0" anchor="ctr"/>
                </a:tc>
                <a:tc>
                  <a:txBody>
                    <a:bodyPr/>
                    <a:lstStyle/>
                    <a:p>
                      <a:pPr algn="ctr" fontAlgn="b"/>
                      <a:r>
                        <a:rPr lang="en-US" sz="1900" b="0" i="0" u="none" strike="noStrike" dirty="0">
                          <a:solidFill>
                            <a:srgbClr val="000000"/>
                          </a:solidFill>
                          <a:effectLst/>
                          <a:latin typeface="Calibri"/>
                        </a:rPr>
                        <a:t>29.3%</a:t>
                      </a:r>
                    </a:p>
                  </a:txBody>
                  <a:tcPr marL="7144" marR="7144" marT="9525" marB="0" anchor="ctr"/>
                </a:tc>
                <a:tc>
                  <a:txBody>
                    <a:bodyPr/>
                    <a:lstStyle/>
                    <a:p>
                      <a:pPr algn="ctr" fontAlgn="b"/>
                      <a:r>
                        <a:rPr lang="en-US" sz="1900" b="0" i="0" u="none" strike="noStrike" dirty="0" smtClean="0">
                          <a:solidFill>
                            <a:srgbClr val="000000"/>
                          </a:solidFill>
                          <a:effectLst/>
                          <a:latin typeface="Calibri"/>
                        </a:rPr>
                        <a:t>29.9%</a:t>
                      </a:r>
                      <a:endParaRPr lang="en-US" sz="1900" b="0" i="0" u="none" strike="noStrike" dirty="0">
                        <a:solidFill>
                          <a:srgbClr val="000000"/>
                        </a:solidFill>
                        <a:effectLst/>
                        <a:latin typeface="Calibri"/>
                      </a:endParaRPr>
                    </a:p>
                  </a:txBody>
                  <a:tcPr marL="7144" marR="7144" marT="9525" marB="0" anchor="ctr"/>
                </a:tc>
                <a:extLst>
                  <a:ext uri="{0D108BD9-81ED-4DB2-BD59-A6C34878D82A}">
                    <a16:rowId xmlns:a16="http://schemas.microsoft.com/office/drawing/2014/main" xmlns="" val="10002"/>
                  </a:ext>
                </a:extLst>
              </a:tr>
              <a:tr h="370840">
                <a:tc>
                  <a:txBody>
                    <a:bodyPr/>
                    <a:lstStyle/>
                    <a:p>
                      <a:r>
                        <a:rPr lang="en-US" sz="1900" dirty="0" smtClean="0">
                          <a:solidFill>
                            <a:schemeClr val="tx1"/>
                          </a:solidFill>
                        </a:rPr>
                        <a:t>Self-Pay</a:t>
                      </a:r>
                      <a:endParaRPr lang="en-US" sz="1900" dirty="0">
                        <a:solidFill>
                          <a:schemeClr val="tx1"/>
                        </a:solidFill>
                      </a:endParaRPr>
                    </a:p>
                  </a:txBody>
                  <a:tcPr marL="68580" marR="68580">
                    <a:lnB w="12700" cap="flat" cmpd="sng" algn="ctr">
                      <a:noFill/>
                      <a:prstDash val="solid"/>
                      <a:round/>
                      <a:headEnd type="none" w="med" len="med"/>
                      <a:tailEnd type="none" w="med" len="med"/>
                    </a:lnB>
                  </a:tcPr>
                </a:tc>
                <a:tc>
                  <a:txBody>
                    <a:bodyPr/>
                    <a:lstStyle/>
                    <a:p>
                      <a:pPr algn="ctr" fontAlgn="b"/>
                      <a:r>
                        <a:rPr lang="en-US" sz="1900" b="0" i="0" u="none" strike="noStrike" dirty="0" smtClean="0">
                          <a:solidFill>
                            <a:srgbClr val="000000"/>
                          </a:solidFill>
                          <a:effectLst/>
                          <a:latin typeface="Calibri"/>
                        </a:rPr>
                        <a:t>9.9%</a:t>
                      </a:r>
                      <a:endParaRPr lang="en-US" sz="1900" b="0" i="0" u="none" strike="noStrike" dirty="0">
                        <a:solidFill>
                          <a:srgbClr val="000000"/>
                        </a:solidFill>
                        <a:effectLst/>
                        <a:latin typeface="Calibri"/>
                      </a:endParaRPr>
                    </a:p>
                  </a:txBody>
                  <a:tcPr marL="7144" marR="7144" marT="9525" marB="0" anchor="ctr">
                    <a:lnB w="12700" cap="flat" cmpd="sng" algn="ctr">
                      <a:noFill/>
                      <a:prstDash val="solid"/>
                      <a:round/>
                      <a:headEnd type="none" w="med" len="med"/>
                      <a:tailEnd type="none" w="med" len="med"/>
                    </a:lnB>
                  </a:tcPr>
                </a:tc>
                <a:tc>
                  <a:txBody>
                    <a:bodyPr/>
                    <a:lstStyle/>
                    <a:p>
                      <a:pPr algn="ctr" fontAlgn="b"/>
                      <a:r>
                        <a:rPr lang="en-US" sz="1900" b="0" i="0" u="none" strike="noStrike" dirty="0">
                          <a:solidFill>
                            <a:srgbClr val="000000"/>
                          </a:solidFill>
                          <a:effectLst/>
                          <a:latin typeface="Calibri"/>
                        </a:rPr>
                        <a:t>14.2%</a:t>
                      </a:r>
                    </a:p>
                  </a:txBody>
                  <a:tcPr marL="7144" marR="7144" marT="9525" marB="0" anchor="ctr">
                    <a:lnB w="12700" cap="flat" cmpd="sng" algn="ctr">
                      <a:noFill/>
                      <a:prstDash val="solid"/>
                      <a:round/>
                      <a:headEnd type="none" w="med" len="med"/>
                      <a:tailEnd type="none" w="med" len="med"/>
                    </a:lnB>
                  </a:tcPr>
                </a:tc>
                <a:tc>
                  <a:txBody>
                    <a:bodyPr/>
                    <a:lstStyle/>
                    <a:p>
                      <a:pPr algn="ctr" fontAlgn="b"/>
                      <a:r>
                        <a:rPr lang="en-US" sz="1900" b="0" i="0" u="none" strike="noStrike" dirty="0">
                          <a:solidFill>
                            <a:srgbClr val="000000"/>
                          </a:solidFill>
                          <a:effectLst/>
                          <a:latin typeface="Calibri"/>
                        </a:rPr>
                        <a:t>10.8%</a:t>
                      </a:r>
                    </a:p>
                  </a:txBody>
                  <a:tcPr marL="7144" marR="7144" marT="9525" marB="0" anchor="ctr">
                    <a:lnB w="12700" cap="flat" cmpd="sng" algn="ctr">
                      <a:noFill/>
                      <a:prstDash val="solid"/>
                      <a:round/>
                      <a:headEnd type="none" w="med" len="med"/>
                      <a:tailEnd type="none" w="med" len="med"/>
                    </a:lnB>
                  </a:tcPr>
                </a:tc>
                <a:tc>
                  <a:txBody>
                    <a:bodyPr/>
                    <a:lstStyle/>
                    <a:p>
                      <a:pPr algn="ctr" fontAlgn="b"/>
                      <a:r>
                        <a:rPr lang="en-US" sz="1900" b="0" i="0" u="none" strike="noStrike" dirty="0">
                          <a:solidFill>
                            <a:srgbClr val="000000"/>
                          </a:solidFill>
                          <a:effectLst/>
                          <a:latin typeface="Calibri"/>
                        </a:rPr>
                        <a:t>7.8%</a:t>
                      </a:r>
                    </a:p>
                  </a:txBody>
                  <a:tcPr marL="7144" marR="7144" marT="9525" marB="0" anchor="ctr">
                    <a:lnB w="12700" cap="flat" cmpd="sng" algn="ctr">
                      <a:noFill/>
                      <a:prstDash val="solid"/>
                      <a:round/>
                      <a:headEnd type="none" w="med" len="med"/>
                      <a:tailEnd type="none" w="med" len="med"/>
                    </a:lnB>
                  </a:tcPr>
                </a:tc>
                <a:tc>
                  <a:txBody>
                    <a:bodyPr/>
                    <a:lstStyle/>
                    <a:p>
                      <a:pPr algn="ctr" fontAlgn="b"/>
                      <a:r>
                        <a:rPr lang="en-US" sz="1900" b="0" i="0" u="none" strike="noStrike" dirty="0">
                          <a:solidFill>
                            <a:srgbClr val="000000"/>
                          </a:solidFill>
                          <a:effectLst/>
                          <a:latin typeface="Calibri"/>
                        </a:rPr>
                        <a:t>49.5%</a:t>
                      </a:r>
                    </a:p>
                  </a:txBody>
                  <a:tcPr marL="7144" marR="7144" marT="9525" marB="0" anchor="ctr">
                    <a:lnB w="12700" cap="flat" cmpd="sng" algn="ctr">
                      <a:noFill/>
                      <a:prstDash val="solid"/>
                      <a:round/>
                      <a:headEnd type="none" w="med" len="med"/>
                      <a:tailEnd type="none" w="med" len="med"/>
                    </a:lnB>
                  </a:tcPr>
                </a:tc>
                <a:tc>
                  <a:txBody>
                    <a:bodyPr/>
                    <a:lstStyle/>
                    <a:p>
                      <a:pPr algn="ctr" fontAlgn="b"/>
                      <a:r>
                        <a:rPr lang="en-US" sz="1900" b="0" i="0" u="none" strike="noStrike" dirty="0">
                          <a:solidFill>
                            <a:srgbClr val="000000"/>
                          </a:solidFill>
                          <a:effectLst/>
                          <a:latin typeface="Calibri"/>
                        </a:rPr>
                        <a:t>5.9%</a:t>
                      </a:r>
                    </a:p>
                  </a:txBody>
                  <a:tcPr marL="7144" marR="7144" marT="9525" marB="0" anchor="ctr">
                    <a:lnB w="12700" cap="flat" cmpd="sng" algn="ctr">
                      <a:noFill/>
                      <a:prstDash val="solid"/>
                      <a:round/>
                      <a:headEnd type="none" w="med" len="med"/>
                      <a:tailEnd type="none" w="med" len="med"/>
                    </a:lnB>
                  </a:tcPr>
                </a:tc>
                <a:tc>
                  <a:txBody>
                    <a:bodyPr/>
                    <a:lstStyle/>
                    <a:p>
                      <a:pPr algn="ctr" fontAlgn="b"/>
                      <a:r>
                        <a:rPr lang="en-US" sz="1900" b="0" i="0" u="none" strike="noStrike" dirty="0">
                          <a:solidFill>
                            <a:srgbClr val="000000"/>
                          </a:solidFill>
                          <a:effectLst/>
                          <a:latin typeface="Calibri"/>
                        </a:rPr>
                        <a:t>5.6%</a:t>
                      </a:r>
                    </a:p>
                  </a:txBody>
                  <a:tcPr marL="7144" marR="7144" marT="9525" marB="0" anchor="ctr">
                    <a:lnB w="12700" cap="flat" cmpd="sng" algn="ctr">
                      <a:noFill/>
                      <a:prstDash val="solid"/>
                      <a:round/>
                      <a:headEnd type="none" w="med" len="med"/>
                      <a:tailEnd type="none" w="med" len="med"/>
                    </a:lnB>
                  </a:tcPr>
                </a:tc>
                <a:tc>
                  <a:txBody>
                    <a:bodyPr/>
                    <a:lstStyle/>
                    <a:p>
                      <a:pPr algn="ctr" fontAlgn="b"/>
                      <a:r>
                        <a:rPr lang="en-US" sz="1900" b="0" i="0" u="none" strike="noStrike" dirty="0" smtClean="0">
                          <a:solidFill>
                            <a:srgbClr val="000000"/>
                          </a:solidFill>
                          <a:effectLst/>
                          <a:latin typeface="Calibri"/>
                        </a:rPr>
                        <a:t>18.4%</a:t>
                      </a:r>
                      <a:endParaRPr lang="en-US" sz="1900" b="0" i="0" u="none" strike="noStrike" dirty="0">
                        <a:solidFill>
                          <a:srgbClr val="000000"/>
                        </a:solidFill>
                        <a:effectLst/>
                        <a:latin typeface="Calibri"/>
                      </a:endParaRPr>
                    </a:p>
                  </a:txBody>
                  <a:tcPr marL="7144" marR="7144" marT="9525" marB="0" anchor="ctr">
                    <a:lnB w="12700" cap="flat" cmpd="sng" algn="ctr">
                      <a:no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r>
                        <a:rPr lang="en-US" sz="1900" i="0" dirty="0" smtClean="0">
                          <a:solidFill>
                            <a:schemeClr val="tx1"/>
                          </a:solidFill>
                        </a:rPr>
                        <a:t>Total Visits</a:t>
                      </a:r>
                      <a:endParaRPr lang="en-US" sz="1900" i="0" dirty="0">
                        <a:solidFill>
                          <a:schemeClr val="tx1"/>
                        </a:solidFill>
                      </a:endParaRPr>
                    </a:p>
                  </a:txBody>
                  <a:tcPr marL="68580" marR="6858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900" b="0" i="0" u="none" strike="noStrike" dirty="0" smtClean="0">
                          <a:solidFill>
                            <a:srgbClr val="000000"/>
                          </a:solidFill>
                          <a:effectLst/>
                          <a:latin typeface="Calibri"/>
                        </a:rPr>
                        <a:t>54,998</a:t>
                      </a:r>
                      <a:endParaRPr lang="en-US" sz="1900" b="0" i="0" u="none" strike="noStrike" dirty="0">
                        <a:solidFill>
                          <a:srgbClr val="000000"/>
                        </a:solidFill>
                        <a:effectLst/>
                        <a:latin typeface="Calibri"/>
                      </a:endParaRPr>
                    </a:p>
                  </a:txBody>
                  <a:tcPr marL="7144" marR="7144"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endParaRPr lang="en-US" sz="1900" dirty="0">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endParaRPr lang="en-US" sz="1900" b="0" i="0" u="none" strike="noStrike" dirty="0">
                        <a:solidFill>
                          <a:srgbClr val="000000"/>
                        </a:solidFill>
                        <a:effectLst/>
                        <a:latin typeface="+mn-lt"/>
                      </a:endParaRPr>
                    </a:p>
                  </a:txBody>
                  <a:tcPr marL="7144" marR="7144"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endParaRPr lang="en-US" sz="1900" dirty="0">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endParaRPr lang="en-US" sz="1900" b="0" i="0" u="none" strike="noStrike" dirty="0">
                        <a:solidFill>
                          <a:srgbClr val="000000"/>
                        </a:solidFill>
                        <a:effectLst/>
                        <a:latin typeface="+mn-lt"/>
                      </a:endParaRPr>
                    </a:p>
                  </a:txBody>
                  <a:tcPr marL="7144" marR="7144"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endParaRPr lang="en-US" sz="1900" dirty="0">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endParaRPr lang="en-US" sz="1900" dirty="0">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xmlns="" val="10004"/>
                  </a:ext>
                </a:extLst>
              </a:tr>
              <a:tr h="370840">
                <a:tc>
                  <a:txBody>
                    <a:bodyPr/>
                    <a:lstStyle/>
                    <a:p>
                      <a:r>
                        <a:rPr lang="en-US" sz="1900" i="0" dirty="0" smtClean="0">
                          <a:solidFill>
                            <a:schemeClr val="tx1"/>
                          </a:solidFill>
                        </a:rPr>
                        <a:t>Total Patients</a:t>
                      </a:r>
                      <a:endParaRPr lang="en-US" sz="1900" i="0" dirty="0">
                        <a:solidFill>
                          <a:schemeClr val="tx1"/>
                        </a:solidFill>
                      </a:endParaRPr>
                    </a:p>
                  </a:txBody>
                  <a:tcPr marL="68580" marR="6858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900" b="0" i="0" u="none" strike="noStrike" dirty="0" smtClean="0">
                          <a:solidFill>
                            <a:srgbClr val="000000"/>
                          </a:solidFill>
                          <a:effectLst/>
                          <a:latin typeface="Calibri"/>
                        </a:rPr>
                        <a:t>13,055</a:t>
                      </a:r>
                      <a:endParaRPr lang="en-US" sz="1900" b="0" i="0" u="none" strike="noStrike" dirty="0">
                        <a:solidFill>
                          <a:srgbClr val="000000"/>
                        </a:solidFill>
                        <a:effectLst/>
                        <a:latin typeface="Calibri"/>
                      </a:endParaRPr>
                    </a:p>
                  </a:txBody>
                  <a:tcPr marL="7144" marR="7144"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endParaRPr lang="en-US" sz="1900" dirty="0">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endParaRPr lang="en-US" sz="1900" b="0" i="0" u="none" strike="noStrike" dirty="0">
                        <a:solidFill>
                          <a:srgbClr val="000000"/>
                        </a:solidFill>
                        <a:effectLst/>
                        <a:latin typeface="+mn-lt"/>
                      </a:endParaRPr>
                    </a:p>
                  </a:txBody>
                  <a:tcPr marL="7144" marR="7144"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endParaRPr lang="en-US" sz="1900" dirty="0">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endParaRPr lang="en-US" sz="1900" b="0" i="0" u="none" strike="noStrike" dirty="0">
                        <a:solidFill>
                          <a:srgbClr val="000000"/>
                        </a:solidFill>
                        <a:effectLst/>
                        <a:latin typeface="+mn-lt"/>
                      </a:endParaRPr>
                    </a:p>
                  </a:txBody>
                  <a:tcPr marL="7144" marR="7144"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endParaRPr lang="en-US" sz="1900" dirty="0">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endParaRPr lang="en-US" sz="1900" dirty="0">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xmlns="" val="10005"/>
                  </a:ext>
                </a:extLst>
              </a:tr>
              <a:tr h="370840">
                <a:tc>
                  <a:txBody>
                    <a:bodyPr/>
                    <a:lstStyle/>
                    <a:p>
                      <a:r>
                        <a:rPr lang="en-US" sz="1900" dirty="0" smtClean="0">
                          <a:solidFill>
                            <a:schemeClr val="tx1"/>
                          </a:solidFill>
                        </a:rPr>
                        <a:t>Unique Patients: Unique Visits </a:t>
                      </a:r>
                      <a:r>
                        <a:rPr lang="en-US" sz="1400" i="1" dirty="0" smtClean="0">
                          <a:solidFill>
                            <a:schemeClr val="tx1"/>
                          </a:solidFill>
                        </a:rPr>
                        <a:t>(Approximate Ratio</a:t>
                      </a:r>
                      <a:r>
                        <a:rPr lang="en-US" sz="1400" i="1" baseline="0" dirty="0" smtClean="0">
                          <a:solidFill>
                            <a:schemeClr val="tx1"/>
                          </a:solidFill>
                        </a:rPr>
                        <a:t>)</a:t>
                      </a:r>
                      <a:endParaRPr lang="en-US" sz="1400" i="1" dirty="0">
                        <a:solidFill>
                          <a:schemeClr val="tx1"/>
                        </a:solidFill>
                      </a:endParaRPr>
                    </a:p>
                  </a:txBody>
                  <a:tcPr marL="68580" marR="68580">
                    <a:lnT w="12700" cap="flat" cmpd="sng" algn="ctr">
                      <a:noFill/>
                      <a:prstDash val="solid"/>
                      <a:round/>
                      <a:headEnd type="none" w="med" len="med"/>
                      <a:tailEnd type="none" w="med" len="med"/>
                    </a:lnT>
                  </a:tcPr>
                </a:tc>
                <a:tc>
                  <a:txBody>
                    <a:bodyPr/>
                    <a:lstStyle/>
                    <a:p>
                      <a:pPr algn="ctr" fontAlgn="b"/>
                      <a:r>
                        <a:rPr lang="en-US" sz="1600" b="0" i="0" u="none" strike="noStrike" dirty="0" smtClean="0">
                          <a:solidFill>
                            <a:srgbClr val="000000"/>
                          </a:solidFill>
                          <a:effectLst/>
                          <a:latin typeface="+mn-lt"/>
                        </a:rPr>
                        <a:t>24:100</a:t>
                      </a:r>
                      <a:endParaRPr lang="en-US" sz="1600" b="0" i="0" u="none" strike="noStrike" dirty="0">
                        <a:solidFill>
                          <a:srgbClr val="000000"/>
                        </a:solidFill>
                        <a:effectLst/>
                        <a:latin typeface="+mn-lt"/>
                      </a:endParaRPr>
                    </a:p>
                  </a:txBody>
                  <a:tcPr marL="7144" marR="7144" marT="9525" marB="0" anchor="ctr">
                    <a:lnT w="12700" cap="flat" cmpd="sng" algn="ctr">
                      <a:noFill/>
                      <a:prstDash val="solid"/>
                      <a:round/>
                      <a:headEnd type="none" w="med" len="med"/>
                      <a:tailEnd type="none" w="med" len="med"/>
                    </a:lnT>
                  </a:tcPr>
                </a:tc>
                <a:tc>
                  <a:txBody>
                    <a:bodyPr/>
                    <a:lstStyle/>
                    <a:p>
                      <a:pPr algn="ctr"/>
                      <a:r>
                        <a:rPr lang="en-US" sz="1600" dirty="0" smtClean="0">
                          <a:latin typeface="+mn-lt"/>
                        </a:rPr>
                        <a:t>26:100</a:t>
                      </a:r>
                      <a:endParaRPr lang="en-US" sz="1600" dirty="0">
                        <a:latin typeface="+mn-lt"/>
                      </a:endParaRPr>
                    </a:p>
                  </a:txBody>
                  <a:tcPr marL="68580" marR="68580" anchor="ctr">
                    <a:lnT w="12700" cap="flat" cmpd="sng" algn="ctr">
                      <a:noFill/>
                      <a:prstDash val="solid"/>
                      <a:round/>
                      <a:headEnd type="none" w="med" len="med"/>
                      <a:tailEnd type="none" w="med" len="med"/>
                    </a:lnT>
                  </a:tcPr>
                </a:tc>
                <a:tc>
                  <a:txBody>
                    <a:bodyPr/>
                    <a:lstStyle/>
                    <a:p>
                      <a:pPr algn="ctr"/>
                      <a:r>
                        <a:rPr lang="en-US" sz="1600" dirty="0" smtClean="0">
                          <a:latin typeface="+mn-lt"/>
                        </a:rPr>
                        <a:t>22:100</a:t>
                      </a:r>
                      <a:endParaRPr lang="en-US" sz="1600" dirty="0">
                        <a:latin typeface="+mn-lt"/>
                      </a:endParaRPr>
                    </a:p>
                  </a:txBody>
                  <a:tcPr marL="68580" marR="68580" anchor="ctr">
                    <a:lnT w="12700" cap="flat" cmpd="sng" algn="ctr">
                      <a:no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 </a:t>
                      </a:r>
                      <a:r>
                        <a:rPr lang="en-US" sz="1600" b="0" i="0" u="none" strike="noStrike" dirty="0" smtClean="0">
                          <a:solidFill>
                            <a:srgbClr val="000000"/>
                          </a:solidFill>
                          <a:effectLst/>
                          <a:latin typeface="+mn-lt"/>
                        </a:rPr>
                        <a:t>23:100</a:t>
                      </a:r>
                      <a:endParaRPr lang="en-US" sz="1600" b="0" i="0" u="none" strike="noStrike" dirty="0">
                        <a:solidFill>
                          <a:srgbClr val="000000"/>
                        </a:solidFill>
                        <a:effectLst/>
                        <a:latin typeface="+mn-lt"/>
                      </a:endParaRPr>
                    </a:p>
                  </a:txBody>
                  <a:tcPr marL="7144" marR="7144" marT="9525" marB="0" anchor="ctr">
                    <a:lnT w="12700" cap="flat" cmpd="sng" algn="ctr">
                      <a:noFill/>
                      <a:prstDash val="solid"/>
                      <a:round/>
                      <a:headEnd type="none" w="med" len="med"/>
                      <a:tailEnd type="none" w="med" len="med"/>
                    </a:lnT>
                  </a:tcPr>
                </a:tc>
                <a:tc>
                  <a:txBody>
                    <a:bodyPr/>
                    <a:lstStyle/>
                    <a:p>
                      <a:pPr algn="ctr"/>
                      <a:r>
                        <a:rPr lang="en-US" sz="1600" dirty="0" smtClean="0">
                          <a:latin typeface="+mn-lt"/>
                        </a:rPr>
                        <a:t>26:100</a:t>
                      </a:r>
                      <a:endParaRPr lang="en-US" sz="1600" dirty="0">
                        <a:latin typeface="+mn-lt"/>
                      </a:endParaRPr>
                    </a:p>
                  </a:txBody>
                  <a:tcPr marL="68580" marR="68580" anchor="ctr">
                    <a:lnT w="12700" cap="flat" cmpd="sng" algn="ctr">
                      <a:no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 </a:t>
                      </a:r>
                      <a:r>
                        <a:rPr lang="en-US" sz="1600" b="0" i="0" u="none" strike="noStrike" dirty="0" smtClean="0">
                          <a:solidFill>
                            <a:srgbClr val="000000"/>
                          </a:solidFill>
                          <a:effectLst/>
                          <a:latin typeface="+mn-lt"/>
                        </a:rPr>
                        <a:t>25:100</a:t>
                      </a:r>
                      <a:endParaRPr lang="en-US" sz="1600" b="0" i="0" u="none" strike="noStrike" dirty="0">
                        <a:solidFill>
                          <a:srgbClr val="000000"/>
                        </a:solidFill>
                        <a:effectLst/>
                        <a:latin typeface="+mn-lt"/>
                      </a:endParaRPr>
                    </a:p>
                  </a:txBody>
                  <a:tcPr marL="7144" marR="7144" marT="9525" marB="0" anchor="ctr">
                    <a:lnT w="12700" cap="flat" cmpd="sng" algn="ctr">
                      <a:noFill/>
                      <a:prstDash val="solid"/>
                      <a:round/>
                      <a:headEnd type="none" w="med" len="med"/>
                      <a:tailEnd type="none" w="med" len="med"/>
                    </a:lnT>
                  </a:tcPr>
                </a:tc>
                <a:tc>
                  <a:txBody>
                    <a:bodyPr/>
                    <a:lstStyle/>
                    <a:p>
                      <a:pPr algn="ctr"/>
                      <a:r>
                        <a:rPr lang="en-US" sz="1600" dirty="0" smtClean="0">
                          <a:latin typeface="+mn-lt"/>
                        </a:rPr>
                        <a:t>23:100</a:t>
                      </a:r>
                      <a:endParaRPr lang="en-US" sz="1600" dirty="0">
                        <a:latin typeface="+mn-lt"/>
                      </a:endParaRPr>
                    </a:p>
                  </a:txBody>
                  <a:tcPr marL="68580" marR="68580" anchor="ctr">
                    <a:lnT w="12700" cap="flat" cmpd="sng" algn="ctr">
                      <a:noFill/>
                      <a:prstDash val="solid"/>
                      <a:round/>
                      <a:headEnd type="none" w="med" len="med"/>
                      <a:tailEnd type="none" w="med" len="med"/>
                    </a:lnT>
                  </a:tcPr>
                </a:tc>
                <a:tc>
                  <a:txBody>
                    <a:bodyPr/>
                    <a:lstStyle/>
                    <a:p>
                      <a:pPr algn="ctr"/>
                      <a:r>
                        <a:rPr lang="en-US" sz="1600" dirty="0" smtClean="0">
                          <a:latin typeface="+mn-lt"/>
                        </a:rPr>
                        <a:t>26:100</a:t>
                      </a:r>
                      <a:endParaRPr lang="en-US" sz="1600" dirty="0">
                        <a:latin typeface="+mn-lt"/>
                      </a:endParaRPr>
                    </a:p>
                  </a:txBody>
                  <a:tcPr marL="68580" marR="68580" anchor="ctr">
                    <a:lnT w="12700" cap="flat" cmpd="sng" algn="ctr">
                      <a:noFill/>
                      <a:prstDash val="solid"/>
                      <a:round/>
                      <a:headEnd type="none" w="med" len="med"/>
                      <a:tailEnd type="none" w="med" len="med"/>
                    </a:lnT>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97220405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18169"/>
            <a:ext cx="8429625" cy="798656"/>
          </a:xfrm>
        </p:spPr>
        <p:txBody>
          <a:bodyPr>
            <a:normAutofit fontScale="90000"/>
          </a:bodyPr>
          <a:lstStyle/>
          <a:p>
            <a:r>
              <a:rPr lang="en-US" sz="3600" dirty="0" smtClean="0"/>
              <a:t>*Extra* Numbers of Patients and Visits: Self-Pay</a:t>
            </a:r>
            <a:endParaRPr lang="en-US" sz="3600" dirty="0">
              <a:solidFill>
                <a:srgbClr val="FF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28156500"/>
              </p:ext>
            </p:extLst>
          </p:nvPr>
        </p:nvGraphicFramePr>
        <p:xfrm>
          <a:off x="0" y="852056"/>
          <a:ext cx="9001125" cy="60059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395411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05" y="555397"/>
            <a:ext cx="3822247" cy="1480003"/>
          </a:xfrm>
        </p:spPr>
        <p:txBody>
          <a:bodyPr>
            <a:noAutofit/>
          </a:bodyPr>
          <a:lstStyle/>
          <a:p>
            <a:r>
              <a:rPr lang="en-US" sz="3200" dirty="0" smtClean="0"/>
              <a:t>*Extra* Most Common Zip Codes (Visits, All Payors)</a:t>
            </a:r>
            <a:endParaRPr lang="en-US" sz="3200"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756998265"/>
              </p:ext>
            </p:extLst>
          </p:nvPr>
        </p:nvGraphicFramePr>
        <p:xfrm>
          <a:off x="-9144" y="1371600"/>
          <a:ext cx="4572000" cy="4759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3414506595"/>
              </p:ext>
            </p:extLst>
          </p:nvPr>
        </p:nvGraphicFramePr>
        <p:xfrm>
          <a:off x="4419600" y="0"/>
          <a:ext cx="2209800" cy="25907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3552875441"/>
              </p:ext>
            </p:extLst>
          </p:nvPr>
        </p:nvGraphicFramePr>
        <p:xfrm>
          <a:off x="6417360" y="103910"/>
          <a:ext cx="2186313" cy="24314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3604965590"/>
              </p:ext>
            </p:extLst>
          </p:nvPr>
        </p:nvGraphicFramePr>
        <p:xfrm>
          <a:off x="5029201" y="2209800"/>
          <a:ext cx="2182092" cy="24938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extLst>
              <p:ext uri="{D42A27DB-BD31-4B8C-83A1-F6EECF244321}">
                <p14:modId xmlns:p14="http://schemas.microsoft.com/office/powerpoint/2010/main" val="1058344288"/>
              </p:ext>
            </p:extLst>
          </p:nvPr>
        </p:nvGraphicFramePr>
        <p:xfrm>
          <a:off x="7082378" y="2261755"/>
          <a:ext cx="2186313" cy="243147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extLst>
              <p:ext uri="{D42A27DB-BD31-4B8C-83A1-F6EECF244321}">
                <p14:modId xmlns:p14="http://schemas.microsoft.com/office/powerpoint/2010/main" val="3623445146"/>
              </p:ext>
            </p:extLst>
          </p:nvPr>
        </p:nvGraphicFramePr>
        <p:xfrm>
          <a:off x="3048001" y="4431055"/>
          <a:ext cx="2201900" cy="24210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p:cNvGraphicFramePr>
            <a:graphicFrameLocks/>
          </p:cNvGraphicFramePr>
          <p:nvPr>
            <p:extLst>
              <p:ext uri="{D42A27DB-BD31-4B8C-83A1-F6EECF244321}">
                <p14:modId xmlns:p14="http://schemas.microsoft.com/office/powerpoint/2010/main" val="873154276"/>
              </p:ext>
            </p:extLst>
          </p:nvPr>
        </p:nvGraphicFramePr>
        <p:xfrm>
          <a:off x="5105400" y="4420665"/>
          <a:ext cx="2186313" cy="243147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Chart 9"/>
          <p:cNvGraphicFramePr>
            <a:graphicFrameLocks/>
          </p:cNvGraphicFramePr>
          <p:nvPr>
            <p:extLst>
              <p:ext uri="{D42A27DB-BD31-4B8C-83A1-F6EECF244321}">
                <p14:modId xmlns:p14="http://schemas.microsoft.com/office/powerpoint/2010/main" val="2911372258"/>
              </p:ext>
            </p:extLst>
          </p:nvPr>
        </p:nvGraphicFramePr>
        <p:xfrm>
          <a:off x="7010400" y="4426527"/>
          <a:ext cx="2186313" cy="2431473"/>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95696579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760" y="125078"/>
            <a:ext cx="8451161" cy="1017923"/>
          </a:xfrm>
        </p:spPr>
        <p:txBody>
          <a:bodyPr>
            <a:noAutofit/>
          </a:bodyPr>
          <a:lstStyle/>
          <a:p>
            <a:r>
              <a:rPr lang="en-US" sz="3200" dirty="0" smtClean="0"/>
              <a:t>*Extra* Distribution of Visits by Age and Payor Groups: Self-Pay</a:t>
            </a:r>
            <a:endParaRPr lang="en-US" sz="3200" dirty="0"/>
          </a:p>
        </p:txBody>
      </p:sp>
      <p:graphicFrame>
        <p:nvGraphicFramePr>
          <p:cNvPr id="16" name="Chart 15"/>
          <p:cNvGraphicFramePr>
            <a:graphicFrameLocks/>
          </p:cNvGraphicFramePr>
          <p:nvPr>
            <p:extLst>
              <p:ext uri="{D42A27DB-BD31-4B8C-83A1-F6EECF244321}">
                <p14:modId xmlns:p14="http://schemas.microsoft.com/office/powerpoint/2010/main" val="4024997544"/>
              </p:ext>
            </p:extLst>
          </p:nvPr>
        </p:nvGraphicFramePr>
        <p:xfrm>
          <a:off x="2819400" y="1143000"/>
          <a:ext cx="3600450" cy="36125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3777286642"/>
              </p:ext>
            </p:extLst>
          </p:nvPr>
        </p:nvGraphicFramePr>
        <p:xfrm>
          <a:off x="61696" y="852056"/>
          <a:ext cx="2159361" cy="18911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2320329926"/>
              </p:ext>
            </p:extLst>
          </p:nvPr>
        </p:nvGraphicFramePr>
        <p:xfrm>
          <a:off x="324066" y="2874818"/>
          <a:ext cx="2159361" cy="18911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2390467341"/>
              </p:ext>
            </p:extLst>
          </p:nvPr>
        </p:nvGraphicFramePr>
        <p:xfrm>
          <a:off x="765680" y="4852556"/>
          <a:ext cx="2159361" cy="18911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a:graphicFrameLocks/>
          </p:cNvGraphicFramePr>
          <p:nvPr>
            <p:extLst>
              <p:ext uri="{D42A27DB-BD31-4B8C-83A1-F6EECF244321}">
                <p14:modId xmlns:p14="http://schemas.microsoft.com/office/powerpoint/2010/main" val="1677237578"/>
              </p:ext>
            </p:extLst>
          </p:nvPr>
        </p:nvGraphicFramePr>
        <p:xfrm>
          <a:off x="3581400" y="4876800"/>
          <a:ext cx="2159361" cy="18911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p:cNvGraphicFramePr>
            <a:graphicFrameLocks/>
          </p:cNvGraphicFramePr>
          <p:nvPr>
            <p:extLst>
              <p:ext uri="{D42A27DB-BD31-4B8C-83A1-F6EECF244321}">
                <p14:modId xmlns:p14="http://schemas.microsoft.com/office/powerpoint/2010/main" val="3410905054"/>
              </p:ext>
            </p:extLst>
          </p:nvPr>
        </p:nvGraphicFramePr>
        <p:xfrm>
          <a:off x="6172200" y="4876800"/>
          <a:ext cx="2159361" cy="189114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Chart 22"/>
          <p:cNvGraphicFramePr>
            <a:graphicFrameLocks/>
          </p:cNvGraphicFramePr>
          <p:nvPr>
            <p:extLst>
              <p:ext uri="{D42A27DB-BD31-4B8C-83A1-F6EECF244321}">
                <p14:modId xmlns:p14="http://schemas.microsoft.com/office/powerpoint/2010/main" val="111756004"/>
              </p:ext>
            </p:extLst>
          </p:nvPr>
        </p:nvGraphicFramePr>
        <p:xfrm>
          <a:off x="6629400" y="2819400"/>
          <a:ext cx="2159361" cy="189114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Chart 9"/>
          <p:cNvGraphicFramePr>
            <a:graphicFrameLocks/>
          </p:cNvGraphicFramePr>
          <p:nvPr>
            <p:extLst>
              <p:ext uri="{D42A27DB-BD31-4B8C-83A1-F6EECF244321}">
                <p14:modId xmlns:p14="http://schemas.microsoft.com/office/powerpoint/2010/main" val="3169781648"/>
              </p:ext>
            </p:extLst>
          </p:nvPr>
        </p:nvGraphicFramePr>
        <p:xfrm>
          <a:off x="6858000" y="838200"/>
          <a:ext cx="2159361" cy="189114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57790327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1782"/>
            <a:ext cx="8105095" cy="838488"/>
          </a:xfrm>
        </p:spPr>
        <p:txBody>
          <a:bodyPr>
            <a:normAutofit fontScale="90000"/>
          </a:bodyPr>
          <a:lstStyle/>
          <a:p>
            <a:r>
              <a:rPr lang="en-US" sz="3100" dirty="0" smtClean="0"/>
              <a:t>*Extra* % of Visits by Top ICD-9 Primary Diagnoses for Self-Pay Patients </a:t>
            </a:r>
            <a:br>
              <a:rPr lang="en-US" sz="3100" dirty="0" smtClean="0"/>
            </a:br>
            <a:r>
              <a:rPr lang="en-US" sz="2200" dirty="0" smtClean="0"/>
              <a:t>(Averaged Across All Sites)</a:t>
            </a:r>
            <a:endParaRPr lang="en-US"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8412620"/>
              </p:ext>
            </p:extLst>
          </p:nvPr>
        </p:nvGraphicFramePr>
        <p:xfrm>
          <a:off x="152400" y="1364672"/>
          <a:ext cx="8839199" cy="5036209"/>
        </p:xfrm>
        <a:graphic>
          <a:graphicData uri="http://schemas.openxmlformats.org/drawingml/2006/table">
            <a:tbl>
              <a:tblPr firstRow="1" bandRow="1">
                <a:tableStyleId>{5C22544A-7EE6-4342-B048-85BDC9FD1C3A}</a:tableStyleId>
              </a:tblPr>
              <a:tblGrid>
                <a:gridCol w="4328706">
                  <a:extLst>
                    <a:ext uri="{9D8B030D-6E8A-4147-A177-3AD203B41FA5}">
                      <a16:colId xmlns:a16="http://schemas.microsoft.com/office/drawing/2014/main" xmlns="" val="20000"/>
                    </a:ext>
                  </a:extLst>
                </a:gridCol>
                <a:gridCol w="651248">
                  <a:extLst>
                    <a:ext uri="{9D8B030D-6E8A-4147-A177-3AD203B41FA5}">
                      <a16:colId xmlns:a16="http://schemas.microsoft.com/office/drawing/2014/main" xmlns="" val="20001"/>
                    </a:ext>
                  </a:extLst>
                </a:gridCol>
                <a:gridCol w="578887">
                  <a:extLst>
                    <a:ext uri="{9D8B030D-6E8A-4147-A177-3AD203B41FA5}">
                      <a16:colId xmlns:a16="http://schemas.microsoft.com/office/drawing/2014/main" xmlns="" val="20002"/>
                    </a:ext>
                  </a:extLst>
                </a:gridCol>
                <a:gridCol w="578887">
                  <a:extLst>
                    <a:ext uri="{9D8B030D-6E8A-4147-A177-3AD203B41FA5}">
                      <a16:colId xmlns:a16="http://schemas.microsoft.com/office/drawing/2014/main" xmlns="" val="20003"/>
                    </a:ext>
                  </a:extLst>
                </a:gridCol>
                <a:gridCol w="542707">
                  <a:extLst>
                    <a:ext uri="{9D8B030D-6E8A-4147-A177-3AD203B41FA5}">
                      <a16:colId xmlns:a16="http://schemas.microsoft.com/office/drawing/2014/main" xmlns="" val="20004"/>
                    </a:ext>
                  </a:extLst>
                </a:gridCol>
                <a:gridCol w="578888">
                  <a:extLst>
                    <a:ext uri="{9D8B030D-6E8A-4147-A177-3AD203B41FA5}">
                      <a16:colId xmlns:a16="http://schemas.microsoft.com/office/drawing/2014/main" xmlns="" val="20005"/>
                    </a:ext>
                  </a:extLst>
                </a:gridCol>
                <a:gridCol w="542706">
                  <a:extLst>
                    <a:ext uri="{9D8B030D-6E8A-4147-A177-3AD203B41FA5}">
                      <a16:colId xmlns:a16="http://schemas.microsoft.com/office/drawing/2014/main" xmlns="" val="20006"/>
                    </a:ext>
                  </a:extLst>
                </a:gridCol>
                <a:gridCol w="518585">
                  <a:extLst>
                    <a:ext uri="{9D8B030D-6E8A-4147-A177-3AD203B41FA5}">
                      <a16:colId xmlns:a16="http://schemas.microsoft.com/office/drawing/2014/main" xmlns="" val="20007"/>
                    </a:ext>
                  </a:extLst>
                </a:gridCol>
                <a:gridCol w="518585">
                  <a:extLst>
                    <a:ext uri="{9D8B030D-6E8A-4147-A177-3AD203B41FA5}">
                      <a16:colId xmlns:a16="http://schemas.microsoft.com/office/drawing/2014/main" xmlns="" val="20008"/>
                    </a:ext>
                  </a:extLst>
                </a:gridCol>
              </a:tblGrid>
              <a:tr h="737608">
                <a:tc>
                  <a:txBody>
                    <a:bodyPr/>
                    <a:lstStyle/>
                    <a:p>
                      <a:pPr algn="l"/>
                      <a:r>
                        <a:rPr lang="en-US" sz="1600" dirty="0" smtClean="0"/>
                        <a:t>Diagnosis</a:t>
                      </a:r>
                      <a:endParaRPr lang="en-US" sz="1600" dirty="0"/>
                    </a:p>
                  </a:txBody>
                  <a:tcPr marL="68581" marR="68581" anchor="ctr"/>
                </a:tc>
                <a:tc>
                  <a:txBody>
                    <a:bodyPr/>
                    <a:lstStyle/>
                    <a:p>
                      <a:pPr algn="ctr"/>
                      <a:r>
                        <a:rPr lang="en-US" sz="1600" dirty="0" smtClean="0"/>
                        <a:t>All Sites</a:t>
                      </a:r>
                      <a:endParaRPr lang="en-US" sz="1600" dirty="0"/>
                    </a:p>
                  </a:txBody>
                  <a:tcPr marL="68581" marR="68581"/>
                </a:tc>
                <a:tc>
                  <a:txBody>
                    <a:bodyPr/>
                    <a:lstStyle/>
                    <a:p>
                      <a:pPr algn="ctr"/>
                      <a:r>
                        <a:rPr lang="en-US" sz="1600" dirty="0" smtClean="0"/>
                        <a:t>H1 (%)</a:t>
                      </a:r>
                      <a:endParaRPr lang="en-US" sz="1600" dirty="0"/>
                    </a:p>
                  </a:txBody>
                  <a:tcPr marL="68581" marR="68581"/>
                </a:tc>
                <a:tc>
                  <a:txBody>
                    <a:bodyPr/>
                    <a:lstStyle/>
                    <a:p>
                      <a:pPr algn="ctr"/>
                      <a:r>
                        <a:rPr lang="en-US" sz="1600" dirty="0" smtClean="0"/>
                        <a:t>H2 (%)</a:t>
                      </a:r>
                      <a:endParaRPr lang="en-US" sz="1600" dirty="0"/>
                    </a:p>
                  </a:txBody>
                  <a:tcPr marL="68581" marR="68581"/>
                </a:tc>
                <a:tc>
                  <a:txBody>
                    <a:bodyPr/>
                    <a:lstStyle/>
                    <a:p>
                      <a:pPr algn="ctr"/>
                      <a:r>
                        <a:rPr lang="en-US" sz="1600" dirty="0" smtClean="0"/>
                        <a:t>H3 (%)</a:t>
                      </a:r>
                      <a:endParaRPr lang="en-US" sz="1600" dirty="0"/>
                    </a:p>
                  </a:txBody>
                  <a:tcPr marL="68581" marR="68581"/>
                </a:tc>
                <a:tc>
                  <a:txBody>
                    <a:bodyPr/>
                    <a:lstStyle/>
                    <a:p>
                      <a:pPr algn="ctr"/>
                      <a:r>
                        <a:rPr lang="en-US" sz="1600" dirty="0" smtClean="0"/>
                        <a:t>H4 (%)</a:t>
                      </a:r>
                      <a:endParaRPr lang="en-US" sz="1600" dirty="0"/>
                    </a:p>
                  </a:txBody>
                  <a:tcPr marL="68581" marR="68581"/>
                </a:tc>
                <a:tc>
                  <a:txBody>
                    <a:bodyPr/>
                    <a:lstStyle/>
                    <a:p>
                      <a:pPr algn="ctr"/>
                      <a:r>
                        <a:rPr lang="en-US" sz="1600" dirty="0" smtClean="0"/>
                        <a:t>H5 (%)</a:t>
                      </a:r>
                      <a:endParaRPr lang="en-US" sz="1600" dirty="0"/>
                    </a:p>
                  </a:txBody>
                  <a:tcPr marL="68581" marR="68581"/>
                </a:tc>
                <a:tc>
                  <a:txBody>
                    <a:bodyPr/>
                    <a:lstStyle/>
                    <a:p>
                      <a:pPr algn="ctr"/>
                      <a:r>
                        <a:rPr lang="en-US" sz="1600" dirty="0" smtClean="0"/>
                        <a:t>H6</a:t>
                      </a:r>
                      <a:r>
                        <a:rPr lang="en-US" sz="1600" baseline="0" dirty="0" smtClean="0"/>
                        <a:t> (%)</a:t>
                      </a:r>
                      <a:endParaRPr lang="en-US" sz="1600" dirty="0" smtClean="0"/>
                    </a:p>
                  </a:txBody>
                  <a:tcPr marL="68581" marR="68581"/>
                </a:tc>
                <a:tc>
                  <a:txBody>
                    <a:bodyPr/>
                    <a:lstStyle/>
                    <a:p>
                      <a:pPr algn="ctr"/>
                      <a:r>
                        <a:rPr lang="en-US" sz="1600" dirty="0" smtClean="0"/>
                        <a:t>H7 (%)</a:t>
                      </a:r>
                    </a:p>
                  </a:txBody>
                  <a:tcPr marL="68581" marR="68581"/>
                </a:tc>
                <a:extLst>
                  <a:ext uri="{0D108BD9-81ED-4DB2-BD59-A6C34878D82A}">
                    <a16:rowId xmlns:a16="http://schemas.microsoft.com/office/drawing/2014/main" xmlns="" val="10000"/>
                  </a:ext>
                </a:extLst>
              </a:tr>
              <a:tr h="360828">
                <a:tc>
                  <a:txBody>
                    <a:bodyPr/>
                    <a:lstStyle/>
                    <a:p>
                      <a:pPr algn="l" fontAlgn="b"/>
                      <a:r>
                        <a:rPr lang="en-US" sz="1600" b="0" i="0" u="none" strike="noStrike" dirty="0">
                          <a:solidFill>
                            <a:srgbClr val="000000"/>
                          </a:solidFill>
                          <a:effectLst/>
                          <a:latin typeface="Calibri"/>
                        </a:rPr>
                        <a:t>780-789 Symptoms</a:t>
                      </a:r>
                    </a:p>
                  </a:txBody>
                  <a:tcPr marL="7144" marR="7144" marT="9525" marB="0" anchor="ctr"/>
                </a:tc>
                <a:tc>
                  <a:txBody>
                    <a:bodyPr/>
                    <a:lstStyle/>
                    <a:p>
                      <a:pPr algn="ctr" fontAlgn="b"/>
                      <a:r>
                        <a:rPr lang="en-US" sz="1600" b="0" i="0" u="none" strike="noStrike" dirty="0" smtClean="0">
                          <a:solidFill>
                            <a:srgbClr val="000000"/>
                          </a:solidFill>
                          <a:effectLst/>
                          <a:latin typeface="Calibri"/>
                        </a:rPr>
                        <a:t>17.2</a:t>
                      </a:r>
                      <a:endParaRPr lang="en-US" sz="1600" b="0" i="0" u="none" strike="noStrike" dirty="0">
                        <a:solidFill>
                          <a:srgbClr val="000000"/>
                        </a:solidFill>
                        <a:effectLst/>
                        <a:latin typeface="Calibri"/>
                      </a:endParaRPr>
                    </a:p>
                  </a:txBody>
                  <a:tcPr marL="7144" marR="7144" marT="9525" marB="0" anchor="ctr"/>
                </a:tc>
                <a:tc>
                  <a:txBody>
                    <a:bodyPr/>
                    <a:lstStyle/>
                    <a:p>
                      <a:pPr algn="ctr" fontAlgn="b"/>
                      <a:r>
                        <a:rPr lang="en-US" sz="1600" b="0" i="0" u="none" strike="noStrike" dirty="0">
                          <a:solidFill>
                            <a:srgbClr val="000000"/>
                          </a:solidFill>
                          <a:effectLst/>
                          <a:latin typeface="Calibri"/>
                        </a:rPr>
                        <a:t>20.4</a:t>
                      </a:r>
                    </a:p>
                  </a:txBody>
                  <a:tcPr marL="7144" marR="7144" marT="9525" marB="0" anchor="ctr"/>
                </a:tc>
                <a:tc>
                  <a:txBody>
                    <a:bodyPr/>
                    <a:lstStyle/>
                    <a:p>
                      <a:pPr algn="ctr" fontAlgn="b"/>
                      <a:r>
                        <a:rPr lang="en-US" sz="1600" b="0" i="0" u="none" strike="noStrike" dirty="0">
                          <a:solidFill>
                            <a:srgbClr val="000000"/>
                          </a:solidFill>
                          <a:effectLst/>
                          <a:latin typeface="Calibri"/>
                        </a:rPr>
                        <a:t>17.5</a:t>
                      </a:r>
                    </a:p>
                  </a:txBody>
                  <a:tcPr marL="7144" marR="7144" marT="9525" marB="0" anchor="ctr"/>
                </a:tc>
                <a:tc>
                  <a:txBody>
                    <a:bodyPr/>
                    <a:lstStyle/>
                    <a:p>
                      <a:pPr algn="ctr" fontAlgn="b"/>
                      <a:r>
                        <a:rPr lang="en-US" sz="1600" b="0" i="0" u="none" strike="noStrike" dirty="0">
                          <a:solidFill>
                            <a:srgbClr val="000000"/>
                          </a:solidFill>
                          <a:effectLst/>
                          <a:latin typeface="Calibri"/>
                        </a:rPr>
                        <a:t>13.8</a:t>
                      </a:r>
                    </a:p>
                  </a:txBody>
                  <a:tcPr marL="7144" marR="7144" marT="9525" marB="0" anchor="ctr"/>
                </a:tc>
                <a:tc>
                  <a:txBody>
                    <a:bodyPr/>
                    <a:lstStyle/>
                    <a:p>
                      <a:pPr algn="ctr" fontAlgn="b"/>
                      <a:r>
                        <a:rPr lang="en-US" sz="1600" b="0" i="0" u="none" strike="noStrike" dirty="0">
                          <a:solidFill>
                            <a:srgbClr val="000000"/>
                          </a:solidFill>
                          <a:effectLst/>
                          <a:latin typeface="Calibri"/>
                        </a:rPr>
                        <a:t>21.0</a:t>
                      </a:r>
                    </a:p>
                  </a:txBody>
                  <a:tcPr marL="7144" marR="7144" marT="9525" marB="0" anchor="ctr"/>
                </a:tc>
                <a:tc>
                  <a:txBody>
                    <a:bodyPr/>
                    <a:lstStyle/>
                    <a:p>
                      <a:pPr algn="ctr" fontAlgn="b"/>
                      <a:r>
                        <a:rPr lang="en-US" sz="1600" b="0" i="0" u="none" strike="noStrike" dirty="0">
                          <a:solidFill>
                            <a:srgbClr val="000000"/>
                          </a:solidFill>
                          <a:effectLst/>
                          <a:latin typeface="Calibri"/>
                        </a:rPr>
                        <a:t>18.5</a:t>
                      </a:r>
                    </a:p>
                  </a:txBody>
                  <a:tcPr marL="7144" marR="7144" marT="9525" marB="0" anchor="ctr"/>
                </a:tc>
                <a:tc>
                  <a:txBody>
                    <a:bodyPr/>
                    <a:lstStyle/>
                    <a:p>
                      <a:pPr algn="ctr" fontAlgn="b"/>
                      <a:r>
                        <a:rPr lang="en-US" sz="1600" b="0" i="0" u="none" strike="noStrike" dirty="0">
                          <a:solidFill>
                            <a:srgbClr val="000000"/>
                          </a:solidFill>
                          <a:effectLst/>
                          <a:latin typeface="Calibri"/>
                        </a:rPr>
                        <a:t>11.4</a:t>
                      </a:r>
                    </a:p>
                  </a:txBody>
                  <a:tcPr marL="7144" marR="7144" marT="9525" marB="0" anchor="ctr"/>
                </a:tc>
                <a:tc>
                  <a:txBody>
                    <a:bodyPr/>
                    <a:lstStyle/>
                    <a:p>
                      <a:pPr algn="ctr" fontAlgn="b"/>
                      <a:r>
                        <a:rPr lang="en-US" sz="1600" b="0" i="0" u="none" strike="noStrike" dirty="0" smtClean="0">
                          <a:solidFill>
                            <a:srgbClr val="000000"/>
                          </a:solidFill>
                          <a:effectLst/>
                          <a:latin typeface="Calibri"/>
                        </a:rPr>
                        <a:t>17.7</a:t>
                      </a:r>
                      <a:endParaRPr lang="en-US" sz="1600" b="0" i="0" u="none" strike="noStrike" dirty="0">
                        <a:solidFill>
                          <a:srgbClr val="000000"/>
                        </a:solidFill>
                        <a:effectLst/>
                        <a:latin typeface="Calibri"/>
                      </a:endParaRPr>
                    </a:p>
                  </a:txBody>
                  <a:tcPr marL="7144" marR="7144" marT="9525" marB="0" anchor="ctr"/>
                </a:tc>
                <a:extLst>
                  <a:ext uri="{0D108BD9-81ED-4DB2-BD59-A6C34878D82A}">
                    <a16:rowId xmlns:a16="http://schemas.microsoft.com/office/drawing/2014/main" xmlns="" val="10001"/>
                  </a:ext>
                </a:extLst>
              </a:tr>
              <a:tr h="360828">
                <a:tc>
                  <a:txBody>
                    <a:bodyPr/>
                    <a:lstStyle/>
                    <a:p>
                      <a:pPr algn="l" fontAlgn="b"/>
                      <a:r>
                        <a:rPr lang="en-US" sz="1600" b="0" i="0" u="none" strike="noStrike" dirty="0">
                          <a:solidFill>
                            <a:srgbClr val="000000"/>
                          </a:solidFill>
                          <a:effectLst/>
                          <a:latin typeface="Calibri"/>
                        </a:rPr>
                        <a:t>720-724 Dorsopathies </a:t>
                      </a:r>
                    </a:p>
                  </a:txBody>
                  <a:tcPr marL="7144" marR="7144" marT="9525" marB="0" anchor="ctr"/>
                </a:tc>
                <a:tc>
                  <a:txBody>
                    <a:bodyPr/>
                    <a:lstStyle/>
                    <a:p>
                      <a:pPr algn="ctr" fontAlgn="b"/>
                      <a:r>
                        <a:rPr lang="en-US" sz="1600" b="0" i="0" u="none" strike="noStrike" dirty="0" smtClean="0">
                          <a:solidFill>
                            <a:srgbClr val="000000"/>
                          </a:solidFill>
                          <a:effectLst/>
                          <a:latin typeface="Calibri"/>
                        </a:rPr>
                        <a:t>4.5</a:t>
                      </a:r>
                      <a:endParaRPr lang="en-US" sz="1600" b="0" i="0" u="none" strike="noStrike" dirty="0">
                        <a:solidFill>
                          <a:srgbClr val="000000"/>
                        </a:solidFill>
                        <a:effectLst/>
                        <a:latin typeface="Calibri"/>
                      </a:endParaRPr>
                    </a:p>
                  </a:txBody>
                  <a:tcPr marL="7144" marR="7144" marT="9525" marB="0" anchor="ctr"/>
                </a:tc>
                <a:tc>
                  <a:txBody>
                    <a:bodyPr/>
                    <a:lstStyle/>
                    <a:p>
                      <a:pPr algn="ctr" fontAlgn="b"/>
                      <a:r>
                        <a:rPr lang="en-US" sz="1600" b="0" i="0" u="none" strike="noStrike" dirty="0">
                          <a:solidFill>
                            <a:srgbClr val="000000"/>
                          </a:solidFill>
                          <a:effectLst/>
                          <a:latin typeface="Calibri"/>
                        </a:rPr>
                        <a:t>1.6</a:t>
                      </a:r>
                    </a:p>
                  </a:txBody>
                  <a:tcPr marL="7144" marR="7144" marT="9525" marB="0" anchor="ctr"/>
                </a:tc>
                <a:tc>
                  <a:txBody>
                    <a:bodyPr/>
                    <a:lstStyle/>
                    <a:p>
                      <a:pPr algn="ctr" fontAlgn="b"/>
                      <a:r>
                        <a:rPr lang="en-US" sz="1600" b="0" i="0" u="none" strike="noStrike" dirty="0">
                          <a:solidFill>
                            <a:srgbClr val="000000"/>
                          </a:solidFill>
                          <a:effectLst/>
                          <a:latin typeface="Calibri"/>
                        </a:rPr>
                        <a:t>2.9</a:t>
                      </a:r>
                    </a:p>
                  </a:txBody>
                  <a:tcPr marL="7144" marR="7144" marT="9525" marB="0" anchor="ctr"/>
                </a:tc>
                <a:tc>
                  <a:txBody>
                    <a:bodyPr/>
                    <a:lstStyle/>
                    <a:p>
                      <a:pPr algn="ctr" fontAlgn="b"/>
                      <a:r>
                        <a:rPr lang="en-US" sz="1600" b="0" i="0" u="none" strike="noStrike" dirty="0">
                          <a:solidFill>
                            <a:srgbClr val="000000"/>
                          </a:solidFill>
                          <a:effectLst/>
                          <a:latin typeface="Calibri"/>
                        </a:rPr>
                        <a:t>6.5</a:t>
                      </a:r>
                    </a:p>
                  </a:txBody>
                  <a:tcPr marL="7144" marR="7144" marT="9525" marB="0" anchor="ctr"/>
                </a:tc>
                <a:tc>
                  <a:txBody>
                    <a:bodyPr/>
                    <a:lstStyle/>
                    <a:p>
                      <a:pPr algn="ctr" fontAlgn="b"/>
                      <a:r>
                        <a:rPr lang="en-US" sz="1600" b="0" i="0" u="none" strike="noStrike" dirty="0">
                          <a:solidFill>
                            <a:srgbClr val="000000"/>
                          </a:solidFill>
                          <a:effectLst/>
                          <a:latin typeface="Calibri"/>
                        </a:rPr>
                        <a:t>6.8</a:t>
                      </a:r>
                    </a:p>
                  </a:txBody>
                  <a:tcPr marL="7144" marR="7144" marT="9525" marB="0" anchor="ctr"/>
                </a:tc>
                <a:tc>
                  <a:txBody>
                    <a:bodyPr/>
                    <a:lstStyle/>
                    <a:p>
                      <a:pPr algn="ctr" fontAlgn="b"/>
                      <a:r>
                        <a:rPr lang="en-US" sz="1600" b="0" i="0" u="none" strike="noStrike" dirty="0">
                          <a:solidFill>
                            <a:srgbClr val="000000"/>
                          </a:solidFill>
                          <a:effectLst/>
                          <a:latin typeface="Calibri"/>
                        </a:rPr>
                        <a:t>1.7</a:t>
                      </a:r>
                    </a:p>
                  </a:txBody>
                  <a:tcPr marL="7144" marR="7144" marT="9525" marB="0" anchor="ctr"/>
                </a:tc>
                <a:tc>
                  <a:txBody>
                    <a:bodyPr/>
                    <a:lstStyle/>
                    <a:p>
                      <a:pPr algn="ctr" fontAlgn="b"/>
                      <a:r>
                        <a:rPr lang="en-US" sz="1600" b="0" i="0" u="none" strike="noStrike" dirty="0">
                          <a:solidFill>
                            <a:srgbClr val="000000"/>
                          </a:solidFill>
                          <a:effectLst/>
                          <a:latin typeface="Calibri"/>
                        </a:rPr>
                        <a:t>7.9</a:t>
                      </a:r>
                    </a:p>
                  </a:txBody>
                  <a:tcPr marL="7144" marR="7144" marT="9525" marB="0" anchor="ctr"/>
                </a:tc>
                <a:tc>
                  <a:txBody>
                    <a:bodyPr/>
                    <a:lstStyle/>
                    <a:p>
                      <a:pPr algn="ctr" fontAlgn="b"/>
                      <a:r>
                        <a:rPr lang="en-US" sz="1600" b="0" i="0" u="none" strike="noStrike" dirty="0" smtClean="0">
                          <a:solidFill>
                            <a:srgbClr val="000000"/>
                          </a:solidFill>
                          <a:effectLst/>
                          <a:latin typeface="Calibri"/>
                        </a:rPr>
                        <a:t>4.4</a:t>
                      </a:r>
                      <a:endParaRPr lang="en-US" sz="1600" b="0" i="0" u="none" strike="noStrike" dirty="0">
                        <a:solidFill>
                          <a:srgbClr val="000000"/>
                        </a:solidFill>
                        <a:effectLst/>
                        <a:latin typeface="Calibri"/>
                      </a:endParaRPr>
                    </a:p>
                  </a:txBody>
                  <a:tcPr marL="7144" marR="7144" marT="9525" marB="0" anchor="ctr"/>
                </a:tc>
                <a:extLst>
                  <a:ext uri="{0D108BD9-81ED-4DB2-BD59-A6C34878D82A}">
                    <a16:rowId xmlns:a16="http://schemas.microsoft.com/office/drawing/2014/main" xmlns="" val="10002"/>
                  </a:ext>
                </a:extLst>
              </a:tr>
              <a:tr h="360828">
                <a:tc>
                  <a:txBody>
                    <a:bodyPr/>
                    <a:lstStyle/>
                    <a:p>
                      <a:pPr algn="l" fontAlgn="b"/>
                      <a:r>
                        <a:rPr lang="en-US" sz="1600" b="0" i="0" u="none" strike="noStrike" dirty="0">
                          <a:solidFill>
                            <a:srgbClr val="000000"/>
                          </a:solidFill>
                          <a:effectLst/>
                          <a:latin typeface="Calibri"/>
                        </a:rPr>
                        <a:t>V50-V59 Persons Encountering Health Services for Specific Procedures Aftercare</a:t>
                      </a:r>
                    </a:p>
                  </a:txBody>
                  <a:tcPr marL="7144" marR="7144" marT="9525" marB="0" anchor="ctr"/>
                </a:tc>
                <a:tc>
                  <a:txBody>
                    <a:bodyPr/>
                    <a:lstStyle/>
                    <a:p>
                      <a:pPr algn="ctr" fontAlgn="b"/>
                      <a:r>
                        <a:rPr lang="en-US" sz="1600" b="0" i="0" u="none" strike="noStrike" dirty="0" smtClean="0">
                          <a:solidFill>
                            <a:srgbClr val="000000"/>
                          </a:solidFill>
                          <a:effectLst/>
                          <a:latin typeface="Calibri"/>
                        </a:rPr>
                        <a:t>4.3</a:t>
                      </a:r>
                      <a:endParaRPr lang="en-US" sz="1600" b="0" i="0" u="none" strike="noStrike" dirty="0">
                        <a:solidFill>
                          <a:srgbClr val="000000"/>
                        </a:solidFill>
                        <a:effectLst/>
                        <a:latin typeface="Calibri"/>
                      </a:endParaRPr>
                    </a:p>
                  </a:txBody>
                  <a:tcPr marL="7144" marR="7144" marT="9525" marB="0" anchor="ctr"/>
                </a:tc>
                <a:tc>
                  <a:txBody>
                    <a:bodyPr/>
                    <a:lstStyle/>
                    <a:p>
                      <a:pPr algn="ctr" fontAlgn="b"/>
                      <a:r>
                        <a:rPr lang="en-US" sz="1600" b="0" i="0" u="none" strike="noStrike" dirty="0">
                          <a:solidFill>
                            <a:srgbClr val="000000"/>
                          </a:solidFill>
                          <a:effectLst/>
                          <a:latin typeface="Calibri"/>
                        </a:rPr>
                        <a:t>4.7</a:t>
                      </a:r>
                    </a:p>
                  </a:txBody>
                  <a:tcPr marL="7144" marR="7144" marT="9525" marB="0" anchor="ctr"/>
                </a:tc>
                <a:tc>
                  <a:txBody>
                    <a:bodyPr/>
                    <a:lstStyle/>
                    <a:p>
                      <a:pPr algn="ctr" fontAlgn="b"/>
                      <a:r>
                        <a:rPr lang="en-US" sz="1600" b="0" i="0" u="none" strike="noStrike" dirty="0">
                          <a:solidFill>
                            <a:srgbClr val="000000"/>
                          </a:solidFill>
                          <a:effectLst/>
                          <a:latin typeface="Calibri"/>
                        </a:rPr>
                        <a:t>6.6</a:t>
                      </a:r>
                    </a:p>
                  </a:txBody>
                  <a:tcPr marL="7144" marR="7144" marT="9525" marB="0" anchor="ctr"/>
                </a:tc>
                <a:tc>
                  <a:txBody>
                    <a:bodyPr/>
                    <a:lstStyle/>
                    <a:p>
                      <a:pPr algn="ctr" fontAlgn="b"/>
                      <a:r>
                        <a:rPr lang="en-US" sz="1600" b="0" i="0" u="none" strike="noStrike" dirty="0">
                          <a:solidFill>
                            <a:srgbClr val="000000"/>
                          </a:solidFill>
                          <a:effectLst/>
                          <a:latin typeface="Calibri"/>
                        </a:rPr>
                        <a:t>5.9</a:t>
                      </a:r>
                    </a:p>
                  </a:txBody>
                  <a:tcPr marL="7144" marR="7144" marT="9525" marB="0" anchor="ctr"/>
                </a:tc>
                <a:tc>
                  <a:txBody>
                    <a:bodyPr/>
                    <a:lstStyle/>
                    <a:p>
                      <a:pPr algn="ctr" fontAlgn="b"/>
                      <a:r>
                        <a:rPr lang="en-US" sz="1600" b="0" i="0" u="none" strike="noStrike" dirty="0">
                          <a:solidFill>
                            <a:srgbClr val="000000"/>
                          </a:solidFill>
                          <a:effectLst/>
                          <a:latin typeface="Calibri"/>
                        </a:rPr>
                        <a:t>1.4</a:t>
                      </a:r>
                    </a:p>
                  </a:txBody>
                  <a:tcPr marL="7144" marR="7144" marT="9525" marB="0" anchor="ctr"/>
                </a:tc>
                <a:tc>
                  <a:txBody>
                    <a:bodyPr/>
                    <a:lstStyle/>
                    <a:p>
                      <a:pPr algn="ctr" fontAlgn="b"/>
                      <a:r>
                        <a:rPr lang="en-US" sz="1600" b="0" i="0" u="none" strike="noStrike" dirty="0">
                          <a:solidFill>
                            <a:srgbClr val="000000"/>
                          </a:solidFill>
                          <a:effectLst/>
                          <a:latin typeface="Calibri"/>
                        </a:rPr>
                        <a:t>4.1</a:t>
                      </a:r>
                    </a:p>
                  </a:txBody>
                  <a:tcPr marL="7144" marR="7144" marT="9525" marB="0" anchor="ctr"/>
                </a:tc>
                <a:tc>
                  <a:txBody>
                    <a:bodyPr/>
                    <a:lstStyle/>
                    <a:p>
                      <a:pPr algn="ctr" fontAlgn="b"/>
                      <a:r>
                        <a:rPr lang="en-US" sz="1600" b="0" i="0" u="none" strike="noStrike" dirty="0">
                          <a:solidFill>
                            <a:srgbClr val="000000"/>
                          </a:solidFill>
                          <a:effectLst/>
                          <a:latin typeface="Calibri"/>
                        </a:rPr>
                        <a:t>6.2</a:t>
                      </a:r>
                    </a:p>
                  </a:txBody>
                  <a:tcPr marL="7144" marR="7144" marT="9525" marB="0" anchor="ctr"/>
                </a:tc>
                <a:tc>
                  <a:txBody>
                    <a:bodyPr/>
                    <a:lstStyle/>
                    <a:p>
                      <a:pPr algn="ctr" fontAlgn="b"/>
                      <a:r>
                        <a:rPr lang="en-US" sz="1600" b="0" i="0" u="none" strike="noStrike" dirty="0" smtClean="0">
                          <a:solidFill>
                            <a:srgbClr val="000000"/>
                          </a:solidFill>
                          <a:effectLst/>
                          <a:latin typeface="Calibri"/>
                        </a:rPr>
                        <a:t>0.9</a:t>
                      </a:r>
                      <a:endParaRPr lang="en-US" sz="1600" b="0" i="0" u="none" strike="noStrike" dirty="0">
                        <a:solidFill>
                          <a:srgbClr val="000000"/>
                        </a:solidFill>
                        <a:effectLst/>
                        <a:latin typeface="Calibri"/>
                      </a:endParaRPr>
                    </a:p>
                  </a:txBody>
                  <a:tcPr marL="7144" marR="7144" marT="9525" marB="0" anchor="ctr"/>
                </a:tc>
                <a:extLst>
                  <a:ext uri="{0D108BD9-81ED-4DB2-BD59-A6C34878D82A}">
                    <a16:rowId xmlns:a16="http://schemas.microsoft.com/office/drawing/2014/main" xmlns="" val="10003"/>
                  </a:ext>
                </a:extLst>
              </a:tr>
              <a:tr h="360828">
                <a:tc>
                  <a:txBody>
                    <a:bodyPr/>
                    <a:lstStyle/>
                    <a:p>
                      <a:pPr algn="l" fontAlgn="b"/>
                      <a:r>
                        <a:rPr lang="en-US" sz="1600" b="0" i="0" u="none" strike="noStrike" dirty="0">
                          <a:solidFill>
                            <a:srgbClr val="000000"/>
                          </a:solidFill>
                          <a:effectLst/>
                          <a:latin typeface="Calibri"/>
                        </a:rPr>
                        <a:t>680-686 Infections of Skin and Subcutaneous Tissue</a:t>
                      </a:r>
                    </a:p>
                  </a:txBody>
                  <a:tcPr marL="7144" marR="7144" marT="9525" marB="0" anchor="ctr"/>
                </a:tc>
                <a:tc>
                  <a:txBody>
                    <a:bodyPr/>
                    <a:lstStyle/>
                    <a:p>
                      <a:pPr algn="ctr" fontAlgn="b"/>
                      <a:r>
                        <a:rPr lang="en-US" sz="1600" b="0" i="0" u="none" strike="noStrike" dirty="0" smtClean="0">
                          <a:solidFill>
                            <a:srgbClr val="000000"/>
                          </a:solidFill>
                          <a:effectLst/>
                          <a:latin typeface="Calibri"/>
                        </a:rPr>
                        <a:t>3.5</a:t>
                      </a:r>
                      <a:endParaRPr lang="en-US" sz="1600" b="0" i="0" u="none" strike="noStrike" dirty="0">
                        <a:solidFill>
                          <a:srgbClr val="000000"/>
                        </a:solidFill>
                        <a:effectLst/>
                        <a:latin typeface="Calibri"/>
                      </a:endParaRPr>
                    </a:p>
                  </a:txBody>
                  <a:tcPr marL="7144" marR="7144" marT="9525" marB="0" anchor="ctr"/>
                </a:tc>
                <a:tc>
                  <a:txBody>
                    <a:bodyPr/>
                    <a:lstStyle/>
                    <a:p>
                      <a:pPr algn="ctr" fontAlgn="b"/>
                      <a:r>
                        <a:rPr lang="en-US" sz="1600" b="0" i="0" u="none" strike="noStrike" dirty="0">
                          <a:solidFill>
                            <a:srgbClr val="000000"/>
                          </a:solidFill>
                          <a:effectLst/>
                          <a:latin typeface="Calibri"/>
                        </a:rPr>
                        <a:t>2.2</a:t>
                      </a:r>
                    </a:p>
                  </a:txBody>
                  <a:tcPr marL="7144" marR="7144" marT="9525" marB="0" anchor="ctr"/>
                </a:tc>
                <a:tc>
                  <a:txBody>
                    <a:bodyPr/>
                    <a:lstStyle/>
                    <a:p>
                      <a:pPr algn="ctr" fontAlgn="b"/>
                      <a:r>
                        <a:rPr lang="en-US" sz="1600" b="0" i="0" u="none" strike="noStrike" dirty="0">
                          <a:solidFill>
                            <a:srgbClr val="000000"/>
                          </a:solidFill>
                          <a:effectLst/>
                          <a:latin typeface="Calibri"/>
                        </a:rPr>
                        <a:t>3.2</a:t>
                      </a:r>
                    </a:p>
                  </a:txBody>
                  <a:tcPr marL="7144" marR="7144" marT="9525" marB="0" anchor="ctr"/>
                </a:tc>
                <a:tc>
                  <a:txBody>
                    <a:bodyPr/>
                    <a:lstStyle/>
                    <a:p>
                      <a:pPr algn="ctr" fontAlgn="b"/>
                      <a:r>
                        <a:rPr lang="en-US" sz="1600" b="0" i="0" u="none" strike="noStrike" dirty="0">
                          <a:solidFill>
                            <a:srgbClr val="000000"/>
                          </a:solidFill>
                          <a:effectLst/>
                          <a:latin typeface="Calibri"/>
                        </a:rPr>
                        <a:t>2.5</a:t>
                      </a:r>
                    </a:p>
                  </a:txBody>
                  <a:tcPr marL="7144" marR="7144" marT="9525" marB="0" anchor="ctr"/>
                </a:tc>
                <a:tc>
                  <a:txBody>
                    <a:bodyPr/>
                    <a:lstStyle/>
                    <a:p>
                      <a:pPr algn="ctr" fontAlgn="b"/>
                      <a:r>
                        <a:rPr lang="en-US" sz="1600" b="0" i="0" u="none" strike="noStrike" dirty="0">
                          <a:solidFill>
                            <a:srgbClr val="000000"/>
                          </a:solidFill>
                          <a:effectLst/>
                          <a:latin typeface="Calibri"/>
                        </a:rPr>
                        <a:t>6.4</a:t>
                      </a:r>
                    </a:p>
                  </a:txBody>
                  <a:tcPr marL="7144" marR="7144" marT="9525" marB="0" anchor="ctr"/>
                </a:tc>
                <a:tc>
                  <a:txBody>
                    <a:bodyPr/>
                    <a:lstStyle/>
                    <a:p>
                      <a:pPr algn="ctr" fontAlgn="b"/>
                      <a:r>
                        <a:rPr lang="en-US" sz="1600" b="0" i="0" u="none" strike="noStrike" dirty="0">
                          <a:solidFill>
                            <a:srgbClr val="000000"/>
                          </a:solidFill>
                          <a:effectLst/>
                          <a:latin typeface="Calibri"/>
                        </a:rPr>
                        <a:t>5.2</a:t>
                      </a:r>
                    </a:p>
                  </a:txBody>
                  <a:tcPr marL="7144" marR="7144" marT="9525" marB="0" anchor="ctr"/>
                </a:tc>
                <a:tc>
                  <a:txBody>
                    <a:bodyPr/>
                    <a:lstStyle/>
                    <a:p>
                      <a:pPr algn="ctr" fontAlgn="b"/>
                      <a:r>
                        <a:rPr lang="en-US" sz="1600" b="0" i="0" u="none" strike="noStrike" dirty="0">
                          <a:solidFill>
                            <a:srgbClr val="000000"/>
                          </a:solidFill>
                          <a:effectLst/>
                          <a:latin typeface="Calibri"/>
                        </a:rPr>
                        <a:t>0.9</a:t>
                      </a:r>
                    </a:p>
                  </a:txBody>
                  <a:tcPr marL="7144" marR="7144" marT="9525" marB="0" anchor="ctr"/>
                </a:tc>
                <a:tc>
                  <a:txBody>
                    <a:bodyPr/>
                    <a:lstStyle/>
                    <a:p>
                      <a:pPr algn="ctr" fontAlgn="b"/>
                      <a:r>
                        <a:rPr lang="en-US" sz="1600" b="0" i="0" u="none" strike="noStrike" dirty="0" smtClean="0">
                          <a:solidFill>
                            <a:srgbClr val="000000"/>
                          </a:solidFill>
                          <a:effectLst/>
                          <a:latin typeface="Calibri"/>
                        </a:rPr>
                        <a:t>3.9</a:t>
                      </a:r>
                      <a:endParaRPr lang="en-US" sz="1600" b="0" i="0" u="none" strike="noStrike" dirty="0">
                        <a:solidFill>
                          <a:srgbClr val="000000"/>
                        </a:solidFill>
                        <a:effectLst/>
                        <a:latin typeface="Calibri"/>
                      </a:endParaRPr>
                    </a:p>
                  </a:txBody>
                  <a:tcPr marL="7144" marR="7144" marT="9525" marB="0" anchor="ctr"/>
                </a:tc>
                <a:extLst>
                  <a:ext uri="{0D108BD9-81ED-4DB2-BD59-A6C34878D82A}">
                    <a16:rowId xmlns:a16="http://schemas.microsoft.com/office/drawing/2014/main" xmlns="" val="10004"/>
                  </a:ext>
                </a:extLst>
              </a:tr>
              <a:tr h="369264">
                <a:tc>
                  <a:txBody>
                    <a:bodyPr/>
                    <a:lstStyle/>
                    <a:p>
                      <a:pPr algn="l" fontAlgn="b"/>
                      <a:r>
                        <a:rPr lang="en-US" sz="1600" b="0" i="0" u="none" strike="noStrike" dirty="0">
                          <a:solidFill>
                            <a:srgbClr val="000000"/>
                          </a:solidFill>
                          <a:effectLst/>
                          <a:latin typeface="Calibri"/>
                        </a:rPr>
                        <a:t>520-529 Diseases of Oral Cavity, Salivary Glands, And Jaws</a:t>
                      </a:r>
                    </a:p>
                  </a:txBody>
                  <a:tcPr marL="7144" marR="7144" marT="9525" marB="0" anchor="ctr"/>
                </a:tc>
                <a:tc>
                  <a:txBody>
                    <a:bodyPr/>
                    <a:lstStyle/>
                    <a:p>
                      <a:pPr algn="ctr" fontAlgn="b"/>
                      <a:r>
                        <a:rPr lang="en-US" sz="1600" b="0" i="0" u="none" strike="noStrike" dirty="0" smtClean="0">
                          <a:solidFill>
                            <a:srgbClr val="000000"/>
                          </a:solidFill>
                          <a:effectLst/>
                          <a:latin typeface="Calibri"/>
                        </a:rPr>
                        <a:t>3.4</a:t>
                      </a:r>
                      <a:endParaRPr lang="en-US" sz="1600" b="0" i="0" u="none" strike="noStrike" dirty="0">
                        <a:solidFill>
                          <a:srgbClr val="000000"/>
                        </a:solidFill>
                        <a:effectLst/>
                        <a:latin typeface="Calibri"/>
                      </a:endParaRPr>
                    </a:p>
                  </a:txBody>
                  <a:tcPr marL="7144" marR="7144" marT="9525" marB="0" anchor="ctr"/>
                </a:tc>
                <a:tc>
                  <a:txBody>
                    <a:bodyPr/>
                    <a:lstStyle/>
                    <a:p>
                      <a:pPr algn="ctr" fontAlgn="b"/>
                      <a:r>
                        <a:rPr lang="en-US" sz="1600" b="0" i="0" u="none" strike="noStrike" dirty="0">
                          <a:solidFill>
                            <a:srgbClr val="000000"/>
                          </a:solidFill>
                          <a:effectLst/>
                          <a:latin typeface="Calibri"/>
                        </a:rPr>
                        <a:t>2.1</a:t>
                      </a:r>
                    </a:p>
                  </a:txBody>
                  <a:tcPr marL="7144" marR="7144" marT="9525" marB="0" anchor="ctr"/>
                </a:tc>
                <a:tc>
                  <a:txBody>
                    <a:bodyPr/>
                    <a:lstStyle/>
                    <a:p>
                      <a:pPr algn="ctr" fontAlgn="b"/>
                      <a:r>
                        <a:rPr lang="en-US" sz="1600" b="0" i="0" u="none" strike="noStrike" dirty="0">
                          <a:solidFill>
                            <a:srgbClr val="000000"/>
                          </a:solidFill>
                          <a:effectLst/>
                          <a:latin typeface="Calibri"/>
                        </a:rPr>
                        <a:t>2.5</a:t>
                      </a:r>
                    </a:p>
                  </a:txBody>
                  <a:tcPr marL="7144" marR="7144" marT="9525" marB="0" anchor="ctr"/>
                </a:tc>
                <a:tc>
                  <a:txBody>
                    <a:bodyPr/>
                    <a:lstStyle/>
                    <a:p>
                      <a:pPr algn="ctr" fontAlgn="b"/>
                      <a:r>
                        <a:rPr lang="en-US" sz="1600" b="0" i="0" u="none" strike="noStrike" dirty="0">
                          <a:solidFill>
                            <a:srgbClr val="000000"/>
                          </a:solidFill>
                          <a:effectLst/>
                          <a:latin typeface="Calibri"/>
                        </a:rPr>
                        <a:t>2.2</a:t>
                      </a:r>
                    </a:p>
                  </a:txBody>
                  <a:tcPr marL="7144" marR="7144" marT="9525" marB="0" anchor="ctr"/>
                </a:tc>
                <a:tc>
                  <a:txBody>
                    <a:bodyPr/>
                    <a:lstStyle/>
                    <a:p>
                      <a:pPr algn="ctr" fontAlgn="b"/>
                      <a:r>
                        <a:rPr lang="en-US" sz="1600" b="0" i="0" u="none" strike="noStrike" dirty="0">
                          <a:solidFill>
                            <a:srgbClr val="000000"/>
                          </a:solidFill>
                          <a:effectLst/>
                          <a:latin typeface="Calibri"/>
                        </a:rPr>
                        <a:t>4.2</a:t>
                      </a:r>
                    </a:p>
                  </a:txBody>
                  <a:tcPr marL="7144" marR="7144" marT="9525" marB="0" anchor="ctr"/>
                </a:tc>
                <a:tc>
                  <a:txBody>
                    <a:bodyPr/>
                    <a:lstStyle/>
                    <a:p>
                      <a:pPr algn="ctr" fontAlgn="b"/>
                      <a:r>
                        <a:rPr lang="en-US" sz="1600" b="0" i="0" u="none" strike="noStrike" dirty="0">
                          <a:solidFill>
                            <a:srgbClr val="000000"/>
                          </a:solidFill>
                          <a:effectLst/>
                          <a:latin typeface="Calibri"/>
                        </a:rPr>
                        <a:t>5.8</a:t>
                      </a:r>
                    </a:p>
                  </a:txBody>
                  <a:tcPr marL="7144" marR="7144" marT="9525" marB="0" anchor="ctr"/>
                </a:tc>
                <a:tc>
                  <a:txBody>
                    <a:bodyPr/>
                    <a:lstStyle/>
                    <a:p>
                      <a:pPr algn="ctr" fontAlgn="b"/>
                      <a:r>
                        <a:rPr lang="en-US" sz="1600" b="0" i="0" u="none" strike="noStrike" dirty="0">
                          <a:solidFill>
                            <a:srgbClr val="000000"/>
                          </a:solidFill>
                          <a:effectLst/>
                          <a:latin typeface="Calibri"/>
                        </a:rPr>
                        <a:t>1.7</a:t>
                      </a:r>
                    </a:p>
                  </a:txBody>
                  <a:tcPr marL="7144" marR="7144" marT="9525" marB="0" anchor="ctr"/>
                </a:tc>
                <a:tc>
                  <a:txBody>
                    <a:bodyPr/>
                    <a:lstStyle/>
                    <a:p>
                      <a:pPr algn="ctr" fontAlgn="b"/>
                      <a:r>
                        <a:rPr lang="en-US" sz="1600" b="0" i="0" u="none" strike="noStrike" dirty="0" smtClean="0">
                          <a:solidFill>
                            <a:srgbClr val="000000"/>
                          </a:solidFill>
                          <a:effectLst/>
                          <a:latin typeface="Calibri"/>
                        </a:rPr>
                        <a:t>5.1</a:t>
                      </a:r>
                      <a:endParaRPr lang="en-US" sz="1600" b="0" i="0" u="none" strike="noStrike" dirty="0">
                        <a:solidFill>
                          <a:srgbClr val="000000"/>
                        </a:solidFill>
                        <a:effectLst/>
                        <a:latin typeface="Calibri"/>
                      </a:endParaRPr>
                    </a:p>
                  </a:txBody>
                  <a:tcPr marL="7144" marR="7144" marT="9525" marB="0" anchor="ctr"/>
                </a:tc>
                <a:extLst>
                  <a:ext uri="{0D108BD9-81ED-4DB2-BD59-A6C34878D82A}">
                    <a16:rowId xmlns:a16="http://schemas.microsoft.com/office/drawing/2014/main" xmlns="" val="10005"/>
                  </a:ext>
                </a:extLst>
              </a:tr>
              <a:tr h="369264">
                <a:tc>
                  <a:txBody>
                    <a:bodyPr/>
                    <a:lstStyle/>
                    <a:p>
                      <a:pPr algn="l" fontAlgn="b"/>
                      <a:r>
                        <a:rPr lang="en-US" sz="1600" b="0" i="0" u="none" strike="noStrike" dirty="0" smtClean="0">
                          <a:solidFill>
                            <a:srgbClr val="000000"/>
                          </a:solidFill>
                          <a:effectLst/>
                          <a:latin typeface="Calibri"/>
                        </a:rPr>
                        <a:t>460-466 Acute Respiratory Infections</a:t>
                      </a:r>
                      <a:endParaRPr lang="en-US" sz="1600" b="0" i="0" u="none" strike="noStrike" dirty="0">
                        <a:solidFill>
                          <a:srgbClr val="000000"/>
                        </a:solidFill>
                        <a:effectLst/>
                        <a:latin typeface="Calibri"/>
                      </a:endParaRPr>
                    </a:p>
                  </a:txBody>
                  <a:tcPr marL="7144" marR="7144" marT="9525" marB="0" anchor="ctr"/>
                </a:tc>
                <a:tc>
                  <a:txBody>
                    <a:bodyPr/>
                    <a:lstStyle/>
                    <a:p>
                      <a:pPr algn="ctr" fontAlgn="b"/>
                      <a:r>
                        <a:rPr lang="en-US" sz="1600" b="0" i="0" u="none" strike="noStrike" dirty="0" smtClean="0">
                          <a:solidFill>
                            <a:srgbClr val="000000"/>
                          </a:solidFill>
                          <a:effectLst/>
                          <a:latin typeface="Calibri"/>
                        </a:rPr>
                        <a:t>3.2</a:t>
                      </a:r>
                      <a:endParaRPr lang="en-US" sz="1600" b="0" i="0" u="none" strike="noStrike" dirty="0">
                        <a:solidFill>
                          <a:srgbClr val="000000"/>
                        </a:solidFill>
                        <a:effectLst/>
                        <a:latin typeface="Calibri"/>
                      </a:endParaRPr>
                    </a:p>
                  </a:txBody>
                  <a:tcPr marL="7144" marR="7144" marT="9525" marB="0" anchor="ctr"/>
                </a:tc>
                <a:tc>
                  <a:txBody>
                    <a:bodyPr/>
                    <a:lstStyle/>
                    <a:p>
                      <a:pPr algn="ctr" fontAlgn="b"/>
                      <a:r>
                        <a:rPr lang="en-US" sz="1600" b="0" i="0" u="none" strike="noStrike" dirty="0">
                          <a:solidFill>
                            <a:srgbClr val="000000"/>
                          </a:solidFill>
                          <a:effectLst/>
                          <a:latin typeface="Calibri"/>
                        </a:rPr>
                        <a:t>1.2</a:t>
                      </a:r>
                    </a:p>
                  </a:txBody>
                  <a:tcPr marL="7144" marR="7144" marT="9525" marB="0" anchor="ctr"/>
                </a:tc>
                <a:tc>
                  <a:txBody>
                    <a:bodyPr/>
                    <a:lstStyle/>
                    <a:p>
                      <a:pPr algn="ctr" fontAlgn="b"/>
                      <a:r>
                        <a:rPr lang="en-US" sz="1600" b="0" i="0" u="none" strike="noStrike" dirty="0">
                          <a:solidFill>
                            <a:srgbClr val="000000"/>
                          </a:solidFill>
                          <a:effectLst/>
                          <a:latin typeface="Calibri"/>
                        </a:rPr>
                        <a:t>3.2</a:t>
                      </a:r>
                    </a:p>
                  </a:txBody>
                  <a:tcPr marL="7144" marR="7144" marT="9525" marB="0" anchor="ctr"/>
                </a:tc>
                <a:tc>
                  <a:txBody>
                    <a:bodyPr/>
                    <a:lstStyle/>
                    <a:p>
                      <a:pPr algn="ctr" fontAlgn="b"/>
                      <a:r>
                        <a:rPr lang="en-US" sz="1600" b="0" i="0" u="none" strike="noStrike" dirty="0">
                          <a:solidFill>
                            <a:srgbClr val="000000"/>
                          </a:solidFill>
                          <a:effectLst/>
                          <a:latin typeface="Calibri"/>
                        </a:rPr>
                        <a:t>2.8</a:t>
                      </a:r>
                    </a:p>
                  </a:txBody>
                  <a:tcPr marL="7144" marR="7144" marT="9525" marB="0" anchor="ctr"/>
                </a:tc>
                <a:tc>
                  <a:txBody>
                    <a:bodyPr/>
                    <a:lstStyle/>
                    <a:p>
                      <a:pPr algn="ctr" fontAlgn="b"/>
                      <a:r>
                        <a:rPr lang="en-US" sz="1600" b="0" i="0" u="none" strike="noStrike" dirty="0">
                          <a:solidFill>
                            <a:srgbClr val="000000"/>
                          </a:solidFill>
                          <a:effectLst/>
                          <a:latin typeface="Calibri"/>
                        </a:rPr>
                        <a:t>4.6</a:t>
                      </a:r>
                    </a:p>
                  </a:txBody>
                  <a:tcPr marL="7144" marR="7144" marT="9525" marB="0" anchor="ctr"/>
                </a:tc>
                <a:tc>
                  <a:txBody>
                    <a:bodyPr/>
                    <a:lstStyle/>
                    <a:p>
                      <a:pPr algn="ctr" fontAlgn="b"/>
                      <a:r>
                        <a:rPr lang="en-US" sz="1600" b="0" i="0" u="none" strike="noStrike" dirty="0">
                          <a:solidFill>
                            <a:srgbClr val="000000"/>
                          </a:solidFill>
                          <a:effectLst/>
                          <a:latin typeface="Calibri"/>
                        </a:rPr>
                        <a:t>3.5</a:t>
                      </a:r>
                    </a:p>
                  </a:txBody>
                  <a:tcPr marL="7144" marR="7144" marT="9525" marB="0" anchor="ctr"/>
                </a:tc>
                <a:tc>
                  <a:txBody>
                    <a:bodyPr/>
                    <a:lstStyle/>
                    <a:p>
                      <a:pPr algn="ctr" fontAlgn="b"/>
                      <a:r>
                        <a:rPr lang="en-US" sz="1600" b="0" i="0" u="none" strike="noStrike" dirty="0">
                          <a:solidFill>
                            <a:srgbClr val="000000"/>
                          </a:solidFill>
                          <a:effectLst/>
                          <a:latin typeface="Calibri"/>
                        </a:rPr>
                        <a:t>2.8</a:t>
                      </a:r>
                    </a:p>
                  </a:txBody>
                  <a:tcPr marL="7144" marR="7144" marT="9525" marB="0" anchor="ctr"/>
                </a:tc>
                <a:tc>
                  <a:txBody>
                    <a:bodyPr/>
                    <a:lstStyle/>
                    <a:p>
                      <a:pPr algn="ctr" fontAlgn="b"/>
                      <a:r>
                        <a:rPr lang="en-US" sz="1600" b="0" i="0" u="none" strike="noStrike" dirty="0" smtClean="0">
                          <a:solidFill>
                            <a:srgbClr val="000000"/>
                          </a:solidFill>
                          <a:effectLst/>
                          <a:latin typeface="Calibri"/>
                        </a:rPr>
                        <a:t>4.3</a:t>
                      </a:r>
                      <a:endParaRPr lang="en-US" sz="1600" b="0" i="0" u="none" strike="noStrike" dirty="0">
                        <a:solidFill>
                          <a:srgbClr val="000000"/>
                        </a:solidFill>
                        <a:effectLst/>
                        <a:latin typeface="Calibri"/>
                      </a:endParaRPr>
                    </a:p>
                  </a:txBody>
                  <a:tcPr marL="7144" marR="7144" marT="9525" marB="0" anchor="ctr"/>
                </a:tc>
                <a:extLst>
                  <a:ext uri="{0D108BD9-81ED-4DB2-BD59-A6C34878D82A}">
                    <a16:rowId xmlns:a16="http://schemas.microsoft.com/office/drawing/2014/main" xmlns="" val="10006"/>
                  </a:ext>
                </a:extLst>
              </a:tr>
              <a:tr h="369264">
                <a:tc>
                  <a:txBody>
                    <a:bodyPr/>
                    <a:lstStyle/>
                    <a:p>
                      <a:pPr algn="l" fontAlgn="b"/>
                      <a:r>
                        <a:rPr lang="en-US" sz="1600" b="0" i="0" u="none" strike="noStrike" dirty="0">
                          <a:solidFill>
                            <a:srgbClr val="000000"/>
                          </a:solidFill>
                          <a:effectLst/>
                          <a:latin typeface="Calibri"/>
                        </a:rPr>
                        <a:t>840-848 Sprains  and Strains  of Joins and Adjacent Muscles</a:t>
                      </a:r>
                    </a:p>
                  </a:txBody>
                  <a:tcPr marL="7144" marR="7144" marT="9525" marB="0" anchor="ctr"/>
                </a:tc>
                <a:tc>
                  <a:txBody>
                    <a:bodyPr/>
                    <a:lstStyle/>
                    <a:p>
                      <a:pPr algn="ctr" fontAlgn="b"/>
                      <a:r>
                        <a:rPr lang="en-US" sz="1600" b="0" i="0" u="none" strike="noStrike" dirty="0" smtClean="0">
                          <a:solidFill>
                            <a:srgbClr val="000000"/>
                          </a:solidFill>
                          <a:effectLst/>
                          <a:latin typeface="Calibri"/>
                        </a:rPr>
                        <a:t>3.1</a:t>
                      </a:r>
                      <a:endParaRPr lang="en-US" sz="1600" b="0" i="0" u="none" strike="noStrike" dirty="0">
                        <a:solidFill>
                          <a:srgbClr val="000000"/>
                        </a:solidFill>
                        <a:effectLst/>
                        <a:latin typeface="Calibri"/>
                      </a:endParaRPr>
                    </a:p>
                  </a:txBody>
                  <a:tcPr marL="7144" marR="7144" marT="9525" marB="0" anchor="ctr"/>
                </a:tc>
                <a:tc>
                  <a:txBody>
                    <a:bodyPr/>
                    <a:lstStyle/>
                    <a:p>
                      <a:pPr algn="ctr" fontAlgn="b"/>
                      <a:r>
                        <a:rPr lang="en-US" sz="1600" b="0" i="0" u="none" strike="noStrike" dirty="0">
                          <a:solidFill>
                            <a:srgbClr val="000000"/>
                          </a:solidFill>
                          <a:effectLst/>
                          <a:latin typeface="Calibri"/>
                        </a:rPr>
                        <a:t>1.6</a:t>
                      </a:r>
                    </a:p>
                  </a:txBody>
                  <a:tcPr marL="7144" marR="7144" marT="9525" marB="0" anchor="ctr"/>
                </a:tc>
                <a:tc>
                  <a:txBody>
                    <a:bodyPr/>
                    <a:lstStyle/>
                    <a:p>
                      <a:pPr algn="ctr" fontAlgn="b"/>
                      <a:r>
                        <a:rPr lang="en-US" sz="1600" b="0" i="0" u="none" strike="noStrike" dirty="0">
                          <a:solidFill>
                            <a:srgbClr val="000000"/>
                          </a:solidFill>
                          <a:effectLst/>
                          <a:latin typeface="Calibri"/>
                        </a:rPr>
                        <a:t>4.2</a:t>
                      </a:r>
                    </a:p>
                  </a:txBody>
                  <a:tcPr marL="7144" marR="7144" marT="9525" marB="0" anchor="ctr"/>
                </a:tc>
                <a:tc>
                  <a:txBody>
                    <a:bodyPr/>
                    <a:lstStyle/>
                    <a:p>
                      <a:pPr algn="ctr" fontAlgn="b"/>
                      <a:r>
                        <a:rPr lang="en-US" sz="1600" b="0" i="0" u="none" strike="noStrike" dirty="0">
                          <a:solidFill>
                            <a:srgbClr val="000000"/>
                          </a:solidFill>
                          <a:effectLst/>
                          <a:latin typeface="Calibri"/>
                        </a:rPr>
                        <a:t>0.8</a:t>
                      </a:r>
                    </a:p>
                  </a:txBody>
                  <a:tcPr marL="7144" marR="7144" marT="9525" marB="0" anchor="ctr"/>
                </a:tc>
                <a:tc>
                  <a:txBody>
                    <a:bodyPr/>
                    <a:lstStyle/>
                    <a:p>
                      <a:pPr algn="ctr" fontAlgn="b"/>
                      <a:r>
                        <a:rPr lang="en-US" sz="1600" b="0" i="0" u="none" strike="noStrike" dirty="0">
                          <a:solidFill>
                            <a:srgbClr val="000000"/>
                          </a:solidFill>
                          <a:effectLst/>
                          <a:latin typeface="Calibri"/>
                        </a:rPr>
                        <a:t>7.1</a:t>
                      </a:r>
                    </a:p>
                  </a:txBody>
                  <a:tcPr marL="7144" marR="7144" marT="9525" marB="0" anchor="ctr"/>
                </a:tc>
                <a:tc>
                  <a:txBody>
                    <a:bodyPr/>
                    <a:lstStyle/>
                    <a:p>
                      <a:pPr algn="ctr" fontAlgn="b"/>
                      <a:r>
                        <a:rPr lang="en-US" sz="1600" b="0" i="0" u="none" strike="noStrike" dirty="0">
                          <a:solidFill>
                            <a:srgbClr val="000000"/>
                          </a:solidFill>
                          <a:effectLst/>
                          <a:latin typeface="Calibri"/>
                        </a:rPr>
                        <a:t>4.1</a:t>
                      </a:r>
                    </a:p>
                  </a:txBody>
                  <a:tcPr marL="7144" marR="7144" marT="9525" marB="0" anchor="ctr"/>
                </a:tc>
                <a:tc>
                  <a:txBody>
                    <a:bodyPr/>
                    <a:lstStyle/>
                    <a:p>
                      <a:pPr algn="ctr" fontAlgn="b"/>
                      <a:r>
                        <a:rPr lang="en-US" sz="1600" b="0" i="0" u="none" strike="noStrike" dirty="0">
                          <a:solidFill>
                            <a:srgbClr val="000000"/>
                          </a:solidFill>
                          <a:effectLst/>
                          <a:latin typeface="Calibri"/>
                        </a:rPr>
                        <a:t>1.0</a:t>
                      </a:r>
                    </a:p>
                  </a:txBody>
                  <a:tcPr marL="7144" marR="7144" marT="9525" marB="0" anchor="ctr"/>
                </a:tc>
                <a:tc>
                  <a:txBody>
                    <a:bodyPr/>
                    <a:lstStyle/>
                    <a:p>
                      <a:pPr algn="ctr" fontAlgn="b"/>
                      <a:r>
                        <a:rPr lang="en-US" sz="1600" b="0" i="0" u="none" strike="noStrike" dirty="0" smtClean="0">
                          <a:solidFill>
                            <a:srgbClr val="000000"/>
                          </a:solidFill>
                          <a:effectLst/>
                          <a:latin typeface="Calibri"/>
                        </a:rPr>
                        <a:t>3.1</a:t>
                      </a:r>
                      <a:endParaRPr lang="en-US" sz="1600" b="0" i="0" u="none" strike="noStrike" dirty="0">
                        <a:solidFill>
                          <a:srgbClr val="000000"/>
                        </a:solidFill>
                        <a:effectLst/>
                        <a:latin typeface="Calibri"/>
                      </a:endParaRPr>
                    </a:p>
                  </a:txBody>
                  <a:tcPr marL="7144" marR="7144" marT="9525" marB="0" anchor="ctr"/>
                </a:tc>
                <a:extLst>
                  <a:ext uri="{0D108BD9-81ED-4DB2-BD59-A6C34878D82A}">
                    <a16:rowId xmlns:a16="http://schemas.microsoft.com/office/drawing/2014/main" xmlns="" val="10007"/>
                  </a:ext>
                </a:extLst>
              </a:tr>
              <a:tr h="360828">
                <a:tc>
                  <a:txBody>
                    <a:bodyPr/>
                    <a:lstStyle/>
                    <a:p>
                      <a:pPr algn="l" fontAlgn="b"/>
                      <a:r>
                        <a:rPr lang="en-US" sz="1600" b="0" i="0" u="none" strike="noStrike" dirty="0">
                          <a:solidFill>
                            <a:srgbClr val="000000"/>
                          </a:solidFill>
                          <a:effectLst/>
                          <a:latin typeface="Calibri"/>
                        </a:rPr>
                        <a:t>590-599 Other Diseases of Urinary System</a:t>
                      </a:r>
                    </a:p>
                  </a:txBody>
                  <a:tcPr marL="7144" marR="7144" marT="9525" marB="0" anchor="ctr"/>
                </a:tc>
                <a:tc>
                  <a:txBody>
                    <a:bodyPr/>
                    <a:lstStyle/>
                    <a:p>
                      <a:pPr algn="ctr" fontAlgn="b"/>
                      <a:r>
                        <a:rPr lang="en-US" sz="1600" b="0" i="0" u="none" strike="noStrike" dirty="0" smtClean="0">
                          <a:solidFill>
                            <a:srgbClr val="000000"/>
                          </a:solidFill>
                          <a:effectLst/>
                          <a:latin typeface="Calibri"/>
                        </a:rPr>
                        <a:t>2.9</a:t>
                      </a:r>
                      <a:endParaRPr lang="en-US" sz="1600" b="0" i="0" u="none" strike="noStrike" dirty="0">
                        <a:solidFill>
                          <a:srgbClr val="000000"/>
                        </a:solidFill>
                        <a:effectLst/>
                        <a:latin typeface="Calibri"/>
                      </a:endParaRPr>
                    </a:p>
                  </a:txBody>
                  <a:tcPr marL="7144" marR="7144" marT="9525" marB="0" anchor="ctr"/>
                </a:tc>
                <a:tc>
                  <a:txBody>
                    <a:bodyPr/>
                    <a:lstStyle/>
                    <a:p>
                      <a:pPr algn="ctr" fontAlgn="b"/>
                      <a:r>
                        <a:rPr lang="en-US" sz="1600" b="0" i="0" u="none" strike="noStrike" dirty="0">
                          <a:solidFill>
                            <a:srgbClr val="000000"/>
                          </a:solidFill>
                          <a:effectLst/>
                          <a:latin typeface="Calibri"/>
                        </a:rPr>
                        <a:t>3.9</a:t>
                      </a:r>
                    </a:p>
                  </a:txBody>
                  <a:tcPr marL="7144" marR="7144" marT="9525" marB="0" anchor="ctr"/>
                </a:tc>
                <a:tc>
                  <a:txBody>
                    <a:bodyPr/>
                    <a:lstStyle/>
                    <a:p>
                      <a:pPr algn="ctr" fontAlgn="b"/>
                      <a:r>
                        <a:rPr lang="en-US" sz="1600" b="0" i="0" u="none" strike="noStrike" dirty="0">
                          <a:solidFill>
                            <a:srgbClr val="000000"/>
                          </a:solidFill>
                          <a:effectLst/>
                          <a:latin typeface="Calibri"/>
                        </a:rPr>
                        <a:t>1.3</a:t>
                      </a:r>
                    </a:p>
                  </a:txBody>
                  <a:tcPr marL="7144" marR="7144" marT="9525" marB="0" anchor="ctr"/>
                </a:tc>
                <a:tc>
                  <a:txBody>
                    <a:bodyPr/>
                    <a:lstStyle/>
                    <a:p>
                      <a:pPr algn="ctr" fontAlgn="b"/>
                      <a:r>
                        <a:rPr lang="en-US" sz="1600" b="0" i="0" u="none" strike="noStrike" dirty="0">
                          <a:solidFill>
                            <a:srgbClr val="000000"/>
                          </a:solidFill>
                          <a:effectLst/>
                          <a:latin typeface="Calibri"/>
                        </a:rPr>
                        <a:t>2.5</a:t>
                      </a:r>
                    </a:p>
                  </a:txBody>
                  <a:tcPr marL="7144" marR="7144" marT="9525" marB="0" anchor="ctr"/>
                </a:tc>
                <a:tc>
                  <a:txBody>
                    <a:bodyPr/>
                    <a:lstStyle/>
                    <a:p>
                      <a:pPr algn="ctr" fontAlgn="b"/>
                      <a:r>
                        <a:rPr lang="en-US" sz="1600" b="0" i="0" u="none" strike="noStrike" dirty="0">
                          <a:solidFill>
                            <a:srgbClr val="000000"/>
                          </a:solidFill>
                          <a:effectLst/>
                          <a:latin typeface="Calibri"/>
                        </a:rPr>
                        <a:t>3.7</a:t>
                      </a:r>
                    </a:p>
                  </a:txBody>
                  <a:tcPr marL="7144" marR="7144" marT="9525" marB="0" anchor="ctr"/>
                </a:tc>
                <a:tc>
                  <a:txBody>
                    <a:bodyPr/>
                    <a:lstStyle/>
                    <a:p>
                      <a:pPr algn="ctr" fontAlgn="b"/>
                      <a:r>
                        <a:rPr lang="en-US" sz="1600" b="0" i="0" u="none" strike="noStrike" dirty="0">
                          <a:solidFill>
                            <a:srgbClr val="000000"/>
                          </a:solidFill>
                          <a:effectLst/>
                          <a:latin typeface="Calibri"/>
                        </a:rPr>
                        <a:t>1.7</a:t>
                      </a:r>
                    </a:p>
                  </a:txBody>
                  <a:tcPr marL="7144" marR="7144" marT="9525" marB="0" anchor="ctr"/>
                </a:tc>
                <a:tc>
                  <a:txBody>
                    <a:bodyPr/>
                    <a:lstStyle/>
                    <a:p>
                      <a:pPr algn="ctr" fontAlgn="b"/>
                      <a:r>
                        <a:rPr lang="en-US" sz="1600" b="0" i="0" u="none" strike="noStrike" dirty="0">
                          <a:solidFill>
                            <a:srgbClr val="000000"/>
                          </a:solidFill>
                          <a:effectLst/>
                          <a:latin typeface="Calibri"/>
                        </a:rPr>
                        <a:t>3.1</a:t>
                      </a:r>
                    </a:p>
                  </a:txBody>
                  <a:tcPr marL="7144" marR="7144" marT="9525" marB="0" anchor="ctr"/>
                </a:tc>
                <a:tc>
                  <a:txBody>
                    <a:bodyPr/>
                    <a:lstStyle/>
                    <a:p>
                      <a:pPr algn="ctr" fontAlgn="b"/>
                      <a:r>
                        <a:rPr lang="en-US" sz="1600" b="0" i="0" u="none" strike="noStrike" dirty="0" smtClean="0">
                          <a:solidFill>
                            <a:srgbClr val="000000"/>
                          </a:solidFill>
                          <a:effectLst/>
                          <a:latin typeface="Calibri"/>
                        </a:rPr>
                        <a:t>4.1</a:t>
                      </a:r>
                      <a:endParaRPr lang="en-US" sz="1600" b="0" i="0" u="none" strike="noStrike" dirty="0">
                        <a:solidFill>
                          <a:srgbClr val="000000"/>
                        </a:solidFill>
                        <a:effectLst/>
                        <a:latin typeface="Calibri"/>
                      </a:endParaRPr>
                    </a:p>
                  </a:txBody>
                  <a:tcPr marL="7144" marR="7144" marT="9525" marB="0" anchor="ctr"/>
                </a:tc>
                <a:extLst>
                  <a:ext uri="{0D108BD9-81ED-4DB2-BD59-A6C34878D82A}">
                    <a16:rowId xmlns:a16="http://schemas.microsoft.com/office/drawing/2014/main" xmlns="" val="10008"/>
                  </a:ext>
                </a:extLst>
              </a:tr>
              <a:tr h="360828">
                <a:tc>
                  <a:txBody>
                    <a:bodyPr/>
                    <a:lstStyle/>
                    <a:p>
                      <a:pPr algn="l"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300-316 Neurotic Disorders, Personality  Disorders, And Other Nonpsychotic Mental Disorders</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7144" marR="7144" marT="9525" marB="0" anchor="ctr"/>
                </a:tc>
                <a:tc>
                  <a:txBody>
                    <a:bodyPr/>
                    <a:lstStyle/>
                    <a:p>
                      <a:pPr algn="ctr" fontAlgn="b"/>
                      <a:r>
                        <a:rPr lang="en-US" sz="1600" b="0" i="0" u="none" strike="noStrike" dirty="0" smtClean="0">
                          <a:solidFill>
                            <a:srgbClr val="000000"/>
                          </a:solidFill>
                          <a:effectLst/>
                          <a:latin typeface="Calibri"/>
                        </a:rPr>
                        <a:t>2.7</a:t>
                      </a:r>
                      <a:endParaRPr lang="en-US" sz="1600" b="0" i="0" u="none" strike="noStrike" dirty="0">
                        <a:solidFill>
                          <a:srgbClr val="000000"/>
                        </a:solidFill>
                        <a:effectLst/>
                        <a:latin typeface="Calibri"/>
                      </a:endParaRPr>
                    </a:p>
                  </a:txBody>
                  <a:tcPr marL="7144" marR="7144" marT="9525" marB="0" anchor="ctr"/>
                </a:tc>
                <a:tc>
                  <a:txBody>
                    <a:bodyPr/>
                    <a:lstStyle/>
                    <a:p>
                      <a:pPr algn="ctr" fontAlgn="b"/>
                      <a:r>
                        <a:rPr lang="en-US" sz="1600" b="0" i="0" u="none" strike="noStrike" dirty="0">
                          <a:solidFill>
                            <a:srgbClr val="000000"/>
                          </a:solidFill>
                          <a:effectLst/>
                          <a:latin typeface="Calibri"/>
                        </a:rPr>
                        <a:t>5.0</a:t>
                      </a:r>
                    </a:p>
                  </a:txBody>
                  <a:tcPr marL="7144" marR="7144" marT="9525" marB="0" anchor="ctr"/>
                </a:tc>
                <a:tc>
                  <a:txBody>
                    <a:bodyPr/>
                    <a:lstStyle/>
                    <a:p>
                      <a:pPr algn="ctr" fontAlgn="b"/>
                      <a:r>
                        <a:rPr lang="en-US" sz="1600" b="0" i="0" u="none" strike="noStrike" dirty="0">
                          <a:solidFill>
                            <a:srgbClr val="000000"/>
                          </a:solidFill>
                          <a:effectLst/>
                          <a:latin typeface="Calibri"/>
                        </a:rPr>
                        <a:t>2.3</a:t>
                      </a:r>
                    </a:p>
                  </a:txBody>
                  <a:tcPr marL="7144" marR="7144" marT="9525" marB="0" anchor="ctr"/>
                </a:tc>
                <a:tc>
                  <a:txBody>
                    <a:bodyPr/>
                    <a:lstStyle/>
                    <a:p>
                      <a:pPr algn="ctr" fontAlgn="b"/>
                      <a:r>
                        <a:rPr lang="en-US" sz="1600" b="0" i="0" u="none" strike="noStrike" dirty="0">
                          <a:solidFill>
                            <a:srgbClr val="000000"/>
                          </a:solidFill>
                          <a:effectLst/>
                          <a:latin typeface="Calibri"/>
                        </a:rPr>
                        <a:t>3.6</a:t>
                      </a:r>
                    </a:p>
                  </a:txBody>
                  <a:tcPr marL="7144" marR="7144" marT="9525" marB="0" anchor="ctr"/>
                </a:tc>
                <a:tc>
                  <a:txBody>
                    <a:bodyPr/>
                    <a:lstStyle/>
                    <a:p>
                      <a:pPr algn="ctr" fontAlgn="b"/>
                      <a:r>
                        <a:rPr lang="en-US" sz="1600" b="0" i="0" u="none" strike="noStrike" dirty="0">
                          <a:solidFill>
                            <a:srgbClr val="000000"/>
                          </a:solidFill>
                          <a:effectLst/>
                          <a:latin typeface="Calibri"/>
                        </a:rPr>
                        <a:t>2.3</a:t>
                      </a:r>
                    </a:p>
                  </a:txBody>
                  <a:tcPr marL="7144" marR="7144" marT="9525" marB="0" anchor="ctr"/>
                </a:tc>
                <a:tc>
                  <a:txBody>
                    <a:bodyPr/>
                    <a:lstStyle/>
                    <a:p>
                      <a:pPr algn="ctr" fontAlgn="b"/>
                      <a:r>
                        <a:rPr lang="en-US" sz="1600" b="0" i="0" u="none" strike="noStrike" dirty="0">
                          <a:solidFill>
                            <a:srgbClr val="000000"/>
                          </a:solidFill>
                          <a:effectLst/>
                          <a:latin typeface="Calibri"/>
                        </a:rPr>
                        <a:t>1.2</a:t>
                      </a:r>
                    </a:p>
                  </a:txBody>
                  <a:tcPr marL="7144" marR="7144" marT="9525" marB="0" anchor="ctr"/>
                </a:tc>
                <a:tc>
                  <a:txBody>
                    <a:bodyPr/>
                    <a:lstStyle/>
                    <a:p>
                      <a:pPr algn="ctr" fontAlgn="b"/>
                      <a:r>
                        <a:rPr lang="en-US" sz="1600" b="0" i="0" u="none" strike="noStrike" dirty="0">
                          <a:solidFill>
                            <a:srgbClr val="000000"/>
                          </a:solidFill>
                          <a:effectLst/>
                          <a:latin typeface="Calibri"/>
                        </a:rPr>
                        <a:t>1.3</a:t>
                      </a:r>
                    </a:p>
                  </a:txBody>
                  <a:tcPr marL="7144" marR="7144" marT="9525" marB="0" anchor="ctr"/>
                </a:tc>
                <a:tc>
                  <a:txBody>
                    <a:bodyPr/>
                    <a:lstStyle/>
                    <a:p>
                      <a:pPr algn="ctr" fontAlgn="b"/>
                      <a:r>
                        <a:rPr lang="en-US" sz="1600" b="0" i="0" u="none" strike="noStrike" dirty="0" smtClean="0">
                          <a:solidFill>
                            <a:srgbClr val="000000"/>
                          </a:solidFill>
                          <a:effectLst/>
                          <a:latin typeface="Calibri"/>
                        </a:rPr>
                        <a:t>2.9</a:t>
                      </a:r>
                      <a:endParaRPr lang="en-US" sz="1600" b="0" i="0" u="none" strike="noStrike" dirty="0">
                        <a:solidFill>
                          <a:srgbClr val="000000"/>
                        </a:solidFill>
                        <a:effectLst/>
                        <a:latin typeface="Calibri"/>
                      </a:endParaRPr>
                    </a:p>
                  </a:txBody>
                  <a:tcPr marL="7144" marR="7144" marT="9525" marB="0" anchor="ctr"/>
                </a:tc>
                <a:extLst>
                  <a:ext uri="{0D108BD9-81ED-4DB2-BD59-A6C34878D82A}">
                    <a16:rowId xmlns:a16="http://schemas.microsoft.com/office/drawing/2014/main" xmlns="" val="10009"/>
                  </a:ext>
                </a:extLst>
              </a:tr>
              <a:tr h="360828">
                <a:tc>
                  <a:txBody>
                    <a:bodyPr/>
                    <a:lstStyle/>
                    <a:p>
                      <a:pPr algn="l" fontAlgn="b"/>
                      <a:r>
                        <a:rPr lang="en-US" sz="1600" b="0" i="0" u="none" strike="noStrike" dirty="0">
                          <a:solidFill>
                            <a:srgbClr val="000000"/>
                          </a:solidFill>
                          <a:effectLst/>
                          <a:latin typeface="Calibri"/>
                        </a:rPr>
                        <a:t>490-496 Chronic Obstructive Pulmonary Disease and Allied Conditions</a:t>
                      </a:r>
                    </a:p>
                  </a:txBody>
                  <a:tcPr marL="7144" marR="7144" marT="9525" marB="0" anchor="ctr"/>
                </a:tc>
                <a:tc>
                  <a:txBody>
                    <a:bodyPr/>
                    <a:lstStyle/>
                    <a:p>
                      <a:pPr algn="ctr" fontAlgn="b"/>
                      <a:r>
                        <a:rPr lang="en-US" sz="1600" b="0" i="0" u="none" strike="noStrike" dirty="0" smtClean="0">
                          <a:solidFill>
                            <a:srgbClr val="000000"/>
                          </a:solidFill>
                          <a:effectLst/>
                          <a:latin typeface="Calibri"/>
                        </a:rPr>
                        <a:t>2.6</a:t>
                      </a:r>
                      <a:endParaRPr lang="en-US" sz="1600" b="0" i="0" u="none" strike="noStrike" dirty="0">
                        <a:solidFill>
                          <a:srgbClr val="000000"/>
                        </a:solidFill>
                        <a:effectLst/>
                        <a:latin typeface="Calibri"/>
                      </a:endParaRPr>
                    </a:p>
                  </a:txBody>
                  <a:tcPr marL="7144" marR="7144" marT="9525" marB="0" anchor="ctr"/>
                </a:tc>
                <a:tc>
                  <a:txBody>
                    <a:bodyPr/>
                    <a:lstStyle/>
                    <a:p>
                      <a:pPr algn="ctr" fontAlgn="b"/>
                      <a:r>
                        <a:rPr lang="en-US" sz="1600" b="0" i="0" u="none" strike="noStrike" dirty="0">
                          <a:solidFill>
                            <a:srgbClr val="000000"/>
                          </a:solidFill>
                          <a:effectLst/>
                          <a:latin typeface="Calibri"/>
                        </a:rPr>
                        <a:t>1.0</a:t>
                      </a:r>
                    </a:p>
                  </a:txBody>
                  <a:tcPr marL="7144" marR="7144" marT="9525" marB="0" anchor="ctr"/>
                </a:tc>
                <a:tc>
                  <a:txBody>
                    <a:bodyPr/>
                    <a:lstStyle/>
                    <a:p>
                      <a:pPr algn="ctr" fontAlgn="b"/>
                      <a:r>
                        <a:rPr lang="en-US" sz="1600" b="0" i="0" u="none" strike="noStrike" dirty="0">
                          <a:solidFill>
                            <a:srgbClr val="000000"/>
                          </a:solidFill>
                          <a:effectLst/>
                          <a:latin typeface="Calibri"/>
                        </a:rPr>
                        <a:t>2.0</a:t>
                      </a:r>
                    </a:p>
                  </a:txBody>
                  <a:tcPr marL="7144" marR="7144" marT="9525" marB="0" anchor="ctr"/>
                </a:tc>
                <a:tc>
                  <a:txBody>
                    <a:bodyPr/>
                    <a:lstStyle/>
                    <a:p>
                      <a:pPr algn="ctr" fontAlgn="b"/>
                      <a:r>
                        <a:rPr lang="en-US" sz="1600" b="0" i="0" u="none" strike="noStrike" dirty="0">
                          <a:solidFill>
                            <a:srgbClr val="000000"/>
                          </a:solidFill>
                          <a:effectLst/>
                          <a:latin typeface="Calibri"/>
                        </a:rPr>
                        <a:t>1.6</a:t>
                      </a:r>
                    </a:p>
                  </a:txBody>
                  <a:tcPr marL="7144" marR="7144" marT="9525" marB="0" anchor="ctr"/>
                </a:tc>
                <a:tc>
                  <a:txBody>
                    <a:bodyPr/>
                    <a:lstStyle/>
                    <a:p>
                      <a:pPr algn="ctr" fontAlgn="b"/>
                      <a:r>
                        <a:rPr lang="en-US" sz="1600" b="0" i="0" u="none" strike="noStrike" dirty="0">
                          <a:solidFill>
                            <a:srgbClr val="000000"/>
                          </a:solidFill>
                          <a:effectLst/>
                          <a:latin typeface="Calibri"/>
                        </a:rPr>
                        <a:t>2.8</a:t>
                      </a:r>
                    </a:p>
                  </a:txBody>
                  <a:tcPr marL="7144" marR="7144" marT="9525" marB="0" anchor="ctr"/>
                </a:tc>
                <a:tc>
                  <a:txBody>
                    <a:bodyPr/>
                    <a:lstStyle/>
                    <a:p>
                      <a:pPr algn="ctr" fontAlgn="b"/>
                      <a:r>
                        <a:rPr lang="en-US" sz="1600" b="0" i="0" u="none" strike="noStrike" dirty="0">
                          <a:solidFill>
                            <a:srgbClr val="000000"/>
                          </a:solidFill>
                          <a:effectLst/>
                          <a:latin typeface="Calibri"/>
                        </a:rPr>
                        <a:t>5.8</a:t>
                      </a:r>
                    </a:p>
                  </a:txBody>
                  <a:tcPr marL="7144" marR="7144" marT="9525" marB="0" anchor="ctr"/>
                </a:tc>
                <a:tc>
                  <a:txBody>
                    <a:bodyPr/>
                    <a:lstStyle/>
                    <a:p>
                      <a:pPr algn="ctr" fontAlgn="b"/>
                      <a:r>
                        <a:rPr lang="en-US" sz="1600" b="0" i="0" u="none" strike="noStrike" dirty="0">
                          <a:solidFill>
                            <a:srgbClr val="000000"/>
                          </a:solidFill>
                          <a:effectLst/>
                          <a:latin typeface="Calibri"/>
                        </a:rPr>
                        <a:t>1.7</a:t>
                      </a:r>
                    </a:p>
                  </a:txBody>
                  <a:tcPr marL="7144" marR="7144" marT="9525" marB="0" anchor="ctr"/>
                </a:tc>
                <a:tc>
                  <a:txBody>
                    <a:bodyPr/>
                    <a:lstStyle/>
                    <a:p>
                      <a:pPr algn="ctr" fontAlgn="b"/>
                      <a:r>
                        <a:rPr lang="en-US" sz="1600" b="0" i="0" u="none" strike="noStrike" dirty="0" smtClean="0">
                          <a:solidFill>
                            <a:srgbClr val="000000"/>
                          </a:solidFill>
                          <a:effectLst/>
                          <a:latin typeface="Calibri"/>
                        </a:rPr>
                        <a:t>3.6</a:t>
                      </a:r>
                      <a:endParaRPr lang="en-US" sz="1600" b="0" i="0" u="none" strike="noStrike" dirty="0">
                        <a:solidFill>
                          <a:srgbClr val="000000"/>
                        </a:solidFill>
                        <a:effectLst/>
                        <a:latin typeface="Calibri"/>
                      </a:endParaRPr>
                    </a:p>
                  </a:txBody>
                  <a:tcPr marL="7144" marR="7144" marT="9525"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96695831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514350" indent="-514350"/>
            <a:r>
              <a:rPr lang="en-US" dirty="0" smtClean="0"/>
              <a:t>2) Which indicators are important for measuring meaningful change?</a:t>
            </a:r>
          </a:p>
        </p:txBody>
      </p:sp>
      <p:sp>
        <p:nvSpPr>
          <p:cNvPr id="5" name="Text Placeholder 4"/>
          <p:cNvSpPr>
            <a:spLocks noGrp="1"/>
          </p:cNvSpPr>
          <p:nvPr>
            <p:ph type="body" idx="1"/>
          </p:nvPr>
        </p:nvSpPr>
        <p:spPr/>
        <p:txBody>
          <a:bodyPr>
            <a:normAutofit/>
          </a:bodyPr>
          <a:lstStyle/>
          <a:p>
            <a:r>
              <a:rPr lang="en-US" dirty="0"/>
              <a:t>C</a:t>
            </a:r>
            <a:r>
              <a:rPr lang="en-US" dirty="0" smtClean="0"/>
              <a:t>omparing </a:t>
            </a:r>
            <a:r>
              <a:rPr lang="en-US" dirty="0"/>
              <a:t>B</a:t>
            </a:r>
            <a:r>
              <a:rPr lang="en-US" dirty="0" smtClean="0"/>
              <a:t>aseline (Q1 2015) and Follow-Up (Q1 2016)</a:t>
            </a:r>
            <a:endParaRPr lang="en-US" dirty="0"/>
          </a:p>
        </p:txBody>
      </p:sp>
    </p:spTree>
    <p:extLst>
      <p:ext uri="{BB962C8B-B14F-4D97-AF65-F5344CB8AC3E}">
        <p14:creationId xmlns:p14="http://schemas.microsoft.com/office/powerpoint/2010/main" val="2108745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FaithHealth: The Right Group</a:t>
            </a:r>
            <a:endParaRPr lang="en-US" dirty="0"/>
          </a:p>
        </p:txBody>
      </p:sp>
      <p:sp>
        <p:nvSpPr>
          <p:cNvPr id="3" name="Content Placeholder 2"/>
          <p:cNvSpPr>
            <a:spLocks noGrp="1"/>
          </p:cNvSpPr>
          <p:nvPr>
            <p:ph idx="1"/>
          </p:nvPr>
        </p:nvSpPr>
        <p:spPr>
          <a:xfrm>
            <a:off x="549275" y="1424066"/>
            <a:ext cx="8042276" cy="4519535"/>
          </a:xfrm>
        </p:spPr>
        <p:txBody>
          <a:bodyPr>
            <a:normAutofit fontScale="92500" lnSpcReduction="10000"/>
          </a:bodyPr>
          <a:lstStyle/>
          <a:p>
            <a:pPr marL="0" indent="0">
              <a:buNone/>
            </a:pPr>
            <a:r>
              <a:rPr lang="en-US" dirty="0" smtClean="0"/>
              <a:t>If more assumptions hold true for a given site, then we would predict that:</a:t>
            </a:r>
            <a:endParaRPr lang="en-US" dirty="0"/>
          </a:p>
          <a:p>
            <a:pPr lvl="1"/>
            <a:r>
              <a:rPr lang="en-US" dirty="0" smtClean="0"/>
              <a:t>Partnerships would grow</a:t>
            </a:r>
          </a:p>
          <a:p>
            <a:pPr lvl="1"/>
            <a:endParaRPr lang="en-US" dirty="0" smtClean="0"/>
          </a:p>
          <a:p>
            <a:pPr lvl="1"/>
            <a:r>
              <a:rPr lang="en-US" dirty="0" smtClean="0"/>
              <a:t>Model would garner recognition from local media, peer health systems and other organizations</a:t>
            </a:r>
          </a:p>
          <a:p>
            <a:pPr lvl="1"/>
            <a:endParaRPr lang="en-US" dirty="0" smtClean="0"/>
          </a:p>
          <a:p>
            <a:pPr lvl="1"/>
            <a:r>
              <a:rPr lang="en-US" dirty="0" smtClean="0"/>
              <a:t>Charity Care and Readmissions would decrease by 3% each from baseline to final reporting</a:t>
            </a:r>
          </a:p>
          <a:p>
            <a:pPr lvl="1"/>
            <a:endParaRPr lang="en-US" dirty="0" smtClean="0"/>
          </a:p>
          <a:p>
            <a:pPr lvl="1"/>
            <a:r>
              <a:rPr lang="en-US" dirty="0" smtClean="0"/>
              <a:t>Health systems would continue to allocate resources to  support health system and faith partnerships after grant ends</a:t>
            </a:r>
          </a:p>
          <a:p>
            <a:pPr lvl="1"/>
            <a:endParaRPr lang="en-US" dirty="0"/>
          </a:p>
        </p:txBody>
      </p:sp>
    </p:spTree>
    <p:extLst>
      <p:ext uri="{BB962C8B-B14F-4D97-AF65-F5344CB8AC3E}">
        <p14:creationId xmlns:p14="http://schemas.microsoft.com/office/powerpoint/2010/main" val="38940077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Characteristics</a:t>
            </a:r>
            <a:endParaRPr lang="en-US" dirty="0"/>
          </a:p>
        </p:txBody>
      </p:sp>
      <p:sp>
        <p:nvSpPr>
          <p:cNvPr id="3" name="Content Placeholder 2"/>
          <p:cNvSpPr>
            <a:spLocks noGrp="1"/>
          </p:cNvSpPr>
          <p:nvPr>
            <p:ph idx="1"/>
          </p:nvPr>
        </p:nvSpPr>
        <p:spPr/>
        <p:txBody>
          <a:bodyPr/>
          <a:lstStyle/>
          <a:p>
            <a:r>
              <a:rPr lang="en-US" dirty="0" smtClean="0"/>
              <a:t>Self-pay, Medicare, and Medicaid visits only (including Outpatient, Inpatient, and Observational)</a:t>
            </a:r>
          </a:p>
          <a:p>
            <a:r>
              <a:rPr lang="en-US" dirty="0" smtClean="0"/>
              <a:t>Total sample used; not restricted to those patients who visited the health system 3 or more times in the quarter (“</a:t>
            </a:r>
            <a:r>
              <a:rPr lang="en-US" dirty="0" err="1" smtClean="0"/>
              <a:t>superutilizers</a:t>
            </a:r>
            <a:r>
              <a:rPr lang="en-US" dirty="0" smtClean="0"/>
              <a:t>”)</a:t>
            </a:r>
            <a:endParaRPr lang="en-US" dirty="0"/>
          </a:p>
        </p:txBody>
      </p:sp>
    </p:spTree>
    <p:extLst>
      <p:ext uri="{BB962C8B-B14F-4D97-AF65-F5344CB8AC3E}">
        <p14:creationId xmlns:p14="http://schemas.microsoft.com/office/powerpoint/2010/main" val="146620798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Distribution of Visits, </a:t>
            </a:r>
            <a:br>
              <a:rPr lang="en-US" dirty="0" smtClean="0"/>
            </a:br>
            <a:r>
              <a:rPr lang="en-US" dirty="0" smtClean="0"/>
              <a:t>by Year and Payor Group</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661155390"/>
              </p:ext>
            </p:extLst>
          </p:nvPr>
        </p:nvGraphicFramePr>
        <p:xfrm>
          <a:off x="457200" y="1975642"/>
          <a:ext cx="8153399" cy="4455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286823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Proportions of ED Visits by Year and Payor Group, Between Years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432547029"/>
              </p:ext>
            </p:extLst>
          </p:nvPr>
        </p:nvGraphicFramePr>
        <p:xfrm>
          <a:off x="457200" y="1676400"/>
          <a:ext cx="8153399" cy="475456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628317" y="3437042"/>
            <a:ext cx="1182395" cy="369332"/>
          </a:xfrm>
          <a:prstGeom prst="rect">
            <a:avLst/>
          </a:prstGeom>
          <a:noFill/>
        </p:spPr>
        <p:txBody>
          <a:bodyPr wrap="square" rtlCol="0">
            <a:spAutoFit/>
          </a:bodyPr>
          <a:lstStyle/>
          <a:p>
            <a:pPr algn="ctr"/>
            <a:r>
              <a:rPr lang="en-US" b="1" dirty="0" smtClean="0"/>
              <a:t>p&lt;0.001</a:t>
            </a:r>
            <a:endParaRPr lang="en-US" b="1" dirty="0"/>
          </a:p>
        </p:txBody>
      </p:sp>
    </p:spTree>
    <p:extLst>
      <p:ext uri="{BB962C8B-B14F-4D97-AF65-F5344CB8AC3E}">
        <p14:creationId xmlns:p14="http://schemas.microsoft.com/office/powerpoint/2010/main" val="62255839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3600" dirty="0" smtClean="0"/>
              <a:t>Proportions of SuperUtilizer Visits by Payor Group, Between Years</a:t>
            </a:r>
            <a:endParaRPr lang="en-US" sz="3600" dirty="0"/>
          </a:p>
        </p:txBody>
      </p:sp>
      <p:graphicFrame>
        <p:nvGraphicFramePr>
          <p:cNvPr id="5" name="Chart 4"/>
          <p:cNvGraphicFramePr>
            <a:graphicFrameLocks/>
          </p:cNvGraphicFramePr>
          <p:nvPr>
            <p:extLst>
              <p:ext uri="{D42A27DB-BD31-4B8C-83A1-F6EECF244321}">
                <p14:modId xmlns:p14="http://schemas.microsoft.com/office/powerpoint/2010/main" val="3454719199"/>
              </p:ext>
            </p:extLst>
          </p:nvPr>
        </p:nvGraphicFramePr>
        <p:xfrm>
          <a:off x="457200" y="1975642"/>
          <a:ext cx="8153399" cy="445531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24000" y="2083405"/>
            <a:ext cx="1143000" cy="369332"/>
          </a:xfrm>
          <a:prstGeom prst="rect">
            <a:avLst/>
          </a:prstGeom>
          <a:noFill/>
        </p:spPr>
        <p:txBody>
          <a:bodyPr wrap="square" rtlCol="0">
            <a:spAutoFit/>
          </a:bodyPr>
          <a:lstStyle/>
          <a:p>
            <a:r>
              <a:rPr lang="en-US" b="1" dirty="0" smtClean="0"/>
              <a:t>p=0.008</a:t>
            </a:r>
            <a:endParaRPr lang="en-US" b="1" dirty="0"/>
          </a:p>
        </p:txBody>
      </p:sp>
    </p:spTree>
    <p:extLst>
      <p:ext uri="{BB962C8B-B14F-4D97-AF65-F5344CB8AC3E}">
        <p14:creationId xmlns:p14="http://schemas.microsoft.com/office/powerpoint/2010/main" val="303943130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dirty="0" smtClean="0"/>
              <a:t>Total Charges, by Year and Payor Group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5186580"/>
              </p:ext>
            </p:extLst>
          </p:nvPr>
        </p:nvGraphicFramePr>
        <p:xfrm>
          <a:off x="152400" y="1295400"/>
          <a:ext cx="8839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3261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Median Charges, by Year and Payor Group (Total Visits)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6046719"/>
              </p:ext>
            </p:extLst>
          </p:nvPr>
        </p:nvGraphicFramePr>
        <p:xfrm>
          <a:off x="152400" y="1304365"/>
          <a:ext cx="8839200" cy="5401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42326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Median Charges, by Year and Payor Group (SuperUtilizer Visits)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9600807"/>
              </p:ext>
            </p:extLst>
          </p:nvPr>
        </p:nvGraphicFramePr>
        <p:xfrm>
          <a:off x="152400" y="1304365"/>
          <a:ext cx="8839200" cy="5401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76265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Median Days Between Visits, by Year and Payor Group (Total Visits)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7233536"/>
              </p:ext>
            </p:extLst>
          </p:nvPr>
        </p:nvGraphicFramePr>
        <p:xfrm>
          <a:off x="152400" y="1304365"/>
          <a:ext cx="8839200" cy="5401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09060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Median Days Between Visits, by Year and Payor Group (SuperUtilizer Visits)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6605761"/>
              </p:ext>
            </p:extLst>
          </p:nvPr>
        </p:nvGraphicFramePr>
        <p:xfrm>
          <a:off x="152400" y="1304365"/>
          <a:ext cx="8839200" cy="5401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80913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sz="4000" dirty="0" smtClean="0"/>
              <a:t>Extra* Charges, by Year and Payor Group (Medicare &amp; Medicaid)</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1326605"/>
              </p:ext>
            </p:extLst>
          </p:nvPr>
        </p:nvGraphicFramePr>
        <p:xfrm>
          <a:off x="304798" y="1600200"/>
          <a:ext cx="8534402" cy="5021071"/>
        </p:xfrm>
        <a:graphic>
          <a:graphicData uri="http://schemas.openxmlformats.org/drawingml/2006/table">
            <a:tbl>
              <a:tblPr firstRow="1" bandRow="1">
                <a:tableStyleId>{5C22544A-7EE6-4342-B048-85BDC9FD1C3A}</a:tableStyleId>
              </a:tblPr>
              <a:tblGrid>
                <a:gridCol w="1600202">
                  <a:extLst>
                    <a:ext uri="{9D8B030D-6E8A-4147-A177-3AD203B41FA5}">
                      <a16:colId xmlns:a16="http://schemas.microsoft.com/office/drawing/2014/main" xmlns="" val="20000"/>
                    </a:ext>
                  </a:extLst>
                </a:gridCol>
                <a:gridCol w="1269774">
                  <a:extLst>
                    <a:ext uri="{9D8B030D-6E8A-4147-A177-3AD203B41FA5}">
                      <a16:colId xmlns:a16="http://schemas.microsoft.com/office/drawing/2014/main" xmlns="" val="20001"/>
                    </a:ext>
                  </a:extLst>
                </a:gridCol>
                <a:gridCol w="1397226">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1340169">
                  <a:extLst>
                    <a:ext uri="{9D8B030D-6E8A-4147-A177-3AD203B41FA5}">
                      <a16:colId xmlns:a16="http://schemas.microsoft.com/office/drawing/2014/main" xmlns="" val="20004"/>
                    </a:ext>
                  </a:extLst>
                </a:gridCol>
                <a:gridCol w="1250631">
                  <a:extLst>
                    <a:ext uri="{9D8B030D-6E8A-4147-A177-3AD203B41FA5}">
                      <a16:colId xmlns:a16="http://schemas.microsoft.com/office/drawing/2014/main" xmlns="" val="20005"/>
                    </a:ext>
                  </a:extLst>
                </a:gridCol>
                <a:gridCol w="838200">
                  <a:extLst>
                    <a:ext uri="{9D8B030D-6E8A-4147-A177-3AD203B41FA5}">
                      <a16:colId xmlns:a16="http://schemas.microsoft.com/office/drawing/2014/main" xmlns="" val="20006"/>
                    </a:ext>
                  </a:extLst>
                </a:gridCol>
              </a:tblGrid>
              <a:tr h="370840">
                <a:tc>
                  <a:txBody>
                    <a:bodyPr/>
                    <a:lstStyle/>
                    <a:p>
                      <a:endParaRPr lang="en-US" sz="1400" dirty="0">
                        <a:latin typeface="+mn-lt"/>
                        <a:cs typeface="Calibri" panose="020F0502020204030204" pitchFamily="34" charset="0"/>
                      </a:endParaRPr>
                    </a:p>
                  </a:txBody>
                  <a:tcPr/>
                </a:tc>
                <a:tc gridSpan="3">
                  <a:txBody>
                    <a:bodyPr/>
                    <a:lstStyle/>
                    <a:p>
                      <a:pPr algn="ctr"/>
                      <a:r>
                        <a:rPr lang="en-US" sz="1400" dirty="0" smtClean="0">
                          <a:latin typeface="+mn-lt"/>
                          <a:cs typeface="Calibri" panose="020F0502020204030204" pitchFamily="34" charset="0"/>
                        </a:rPr>
                        <a:t>Medicare</a:t>
                      </a:r>
                      <a:endParaRPr lang="en-US" sz="1400" dirty="0">
                        <a:latin typeface="+mn-lt"/>
                        <a:cs typeface="Calibri" panose="020F0502020204030204" pitchFamily="34" charset="0"/>
                      </a:endParaRPr>
                    </a:p>
                  </a:txBody>
                  <a:tcPr anchor="ctr"/>
                </a:tc>
                <a:tc hMerge="1">
                  <a:txBody>
                    <a:bodyPr/>
                    <a:lstStyle/>
                    <a:p>
                      <a:endParaRPr lang="en-US" sz="1400" dirty="0"/>
                    </a:p>
                  </a:txBody>
                  <a:tcPr/>
                </a:tc>
                <a:tc hMerge="1">
                  <a:txBody>
                    <a:bodyPr/>
                    <a:lstStyle/>
                    <a:p>
                      <a:endParaRPr lang="en-US" sz="1400" dirty="0"/>
                    </a:p>
                  </a:txBody>
                  <a:tcPr/>
                </a:tc>
                <a:tc gridSpan="3">
                  <a:txBody>
                    <a:bodyPr/>
                    <a:lstStyle/>
                    <a:p>
                      <a:pPr algn="ctr"/>
                      <a:r>
                        <a:rPr lang="en-US" sz="1400" dirty="0" smtClean="0">
                          <a:latin typeface="+mn-lt"/>
                          <a:cs typeface="Calibri" panose="020F0502020204030204" pitchFamily="34" charset="0"/>
                        </a:rPr>
                        <a:t>Medicaid</a:t>
                      </a:r>
                      <a:endParaRPr lang="en-US" sz="1400" dirty="0">
                        <a:latin typeface="+mn-lt"/>
                        <a:cs typeface="Calibri" panose="020F0502020204030204" pitchFamily="34" charset="0"/>
                      </a:endParaRPr>
                    </a:p>
                  </a:txBody>
                  <a:tcPr anchor="ctr"/>
                </a:tc>
                <a:tc hMerge="1">
                  <a:txBody>
                    <a:bodyPr/>
                    <a:lstStyle/>
                    <a:p>
                      <a:endParaRPr lang="en-US" sz="1400"/>
                    </a:p>
                  </a:txBody>
                  <a:tcPr/>
                </a:tc>
                <a:tc hMerge="1">
                  <a:txBody>
                    <a:bodyPr/>
                    <a:lstStyle/>
                    <a:p>
                      <a:endParaRPr lang="en-US" sz="1400" dirty="0"/>
                    </a:p>
                  </a:txBody>
                  <a:tcPr/>
                </a:tc>
                <a:extLst>
                  <a:ext uri="{0D108BD9-81ED-4DB2-BD59-A6C34878D82A}">
                    <a16:rowId xmlns:a16="http://schemas.microsoft.com/office/drawing/2014/main" xmlns="" val="10000"/>
                  </a:ext>
                </a:extLst>
              </a:tr>
              <a:tr h="370840">
                <a:tc>
                  <a:txBody>
                    <a:bodyPr/>
                    <a:lstStyle/>
                    <a:p>
                      <a:endParaRPr lang="en-US" sz="1400" dirty="0">
                        <a:latin typeface="+mn-lt"/>
                        <a:cs typeface="Calibri" panose="020F0502020204030204" pitchFamily="34" charset="0"/>
                      </a:endParaRPr>
                    </a:p>
                  </a:txBody>
                  <a:tcPr>
                    <a:solidFill>
                      <a:schemeClr val="accent1">
                        <a:lumMod val="60000"/>
                        <a:lumOff val="40000"/>
                      </a:schemeClr>
                    </a:solidFill>
                  </a:tcPr>
                </a:tc>
                <a:tc>
                  <a:txBody>
                    <a:bodyPr/>
                    <a:lstStyle/>
                    <a:p>
                      <a:pPr algn="ctr"/>
                      <a:r>
                        <a:rPr lang="en-US" sz="1400" dirty="0" smtClean="0">
                          <a:latin typeface="+mn-lt"/>
                          <a:cs typeface="Calibri" panose="020F0502020204030204" pitchFamily="34" charset="0"/>
                        </a:rPr>
                        <a:t>Q1 2015</a:t>
                      </a:r>
                      <a:endParaRPr lang="en-US" sz="1400" dirty="0">
                        <a:latin typeface="+mn-lt"/>
                        <a:cs typeface="Calibri" panose="020F0502020204030204" pitchFamily="34" charset="0"/>
                      </a:endParaRPr>
                    </a:p>
                  </a:txBody>
                  <a:tcPr anchor="ctr">
                    <a:solidFill>
                      <a:schemeClr val="accent1">
                        <a:lumMod val="60000"/>
                        <a:lumOff val="40000"/>
                      </a:schemeClr>
                    </a:solidFill>
                  </a:tcPr>
                </a:tc>
                <a:tc>
                  <a:txBody>
                    <a:bodyPr/>
                    <a:lstStyle/>
                    <a:p>
                      <a:pPr algn="ctr"/>
                      <a:r>
                        <a:rPr lang="en-US" sz="1400" dirty="0" smtClean="0">
                          <a:latin typeface="+mn-lt"/>
                          <a:cs typeface="Calibri" panose="020F0502020204030204" pitchFamily="34" charset="0"/>
                        </a:rPr>
                        <a:t>Q1 2016</a:t>
                      </a:r>
                      <a:endParaRPr lang="en-US" sz="1400" dirty="0">
                        <a:latin typeface="+mn-lt"/>
                        <a:cs typeface="Calibri" panose="020F0502020204030204" pitchFamily="34" charset="0"/>
                      </a:endParaRPr>
                    </a:p>
                  </a:txBody>
                  <a:tcPr anchor="ctr">
                    <a:solidFill>
                      <a:schemeClr val="accent1">
                        <a:lumMod val="60000"/>
                        <a:lumOff val="40000"/>
                      </a:schemeClr>
                    </a:solidFill>
                  </a:tcPr>
                </a:tc>
                <a:tc>
                  <a:txBody>
                    <a:bodyPr/>
                    <a:lstStyle/>
                    <a:p>
                      <a:pPr algn="ctr"/>
                      <a:r>
                        <a:rPr lang="en-US" sz="1400" dirty="0" smtClean="0">
                          <a:latin typeface="+mn-lt"/>
                          <a:cs typeface="Calibri" panose="020F0502020204030204" pitchFamily="34" charset="0"/>
                        </a:rPr>
                        <a:t>p-value</a:t>
                      </a:r>
                      <a:endParaRPr lang="en-US" sz="1400" dirty="0">
                        <a:latin typeface="+mn-lt"/>
                        <a:cs typeface="Calibri" panose="020F0502020204030204" pitchFamily="34" charset="0"/>
                      </a:endParaRPr>
                    </a:p>
                  </a:txBody>
                  <a:tcPr anchor="ctr">
                    <a:solidFill>
                      <a:schemeClr val="accent1">
                        <a:lumMod val="60000"/>
                        <a:lumOff val="40000"/>
                      </a:schemeClr>
                    </a:solidFill>
                  </a:tcPr>
                </a:tc>
                <a:tc>
                  <a:txBody>
                    <a:bodyPr/>
                    <a:lstStyle/>
                    <a:p>
                      <a:pPr algn="ctr"/>
                      <a:r>
                        <a:rPr lang="en-US" sz="1400" dirty="0" smtClean="0">
                          <a:latin typeface="+mn-lt"/>
                          <a:cs typeface="Calibri" panose="020F0502020204030204" pitchFamily="34" charset="0"/>
                        </a:rPr>
                        <a:t>Q1 2015</a:t>
                      </a:r>
                      <a:endParaRPr lang="en-US" sz="1400" dirty="0">
                        <a:latin typeface="+mn-lt"/>
                        <a:cs typeface="Calibri" panose="020F0502020204030204" pitchFamily="34" charset="0"/>
                      </a:endParaRPr>
                    </a:p>
                  </a:txBody>
                  <a:tcPr anchor="ctr">
                    <a:solidFill>
                      <a:schemeClr val="accent1">
                        <a:lumMod val="60000"/>
                        <a:lumOff val="40000"/>
                      </a:schemeClr>
                    </a:solidFill>
                  </a:tcPr>
                </a:tc>
                <a:tc>
                  <a:txBody>
                    <a:bodyPr/>
                    <a:lstStyle/>
                    <a:p>
                      <a:pPr algn="ctr"/>
                      <a:r>
                        <a:rPr lang="en-US" sz="1400" dirty="0" smtClean="0">
                          <a:latin typeface="+mn-lt"/>
                          <a:cs typeface="Calibri" panose="020F0502020204030204" pitchFamily="34" charset="0"/>
                        </a:rPr>
                        <a:t>Q1 2016</a:t>
                      </a:r>
                      <a:endParaRPr lang="en-US" sz="1400" dirty="0">
                        <a:latin typeface="+mn-lt"/>
                        <a:cs typeface="Calibri" panose="020F0502020204030204" pitchFamily="34" charset="0"/>
                      </a:endParaRPr>
                    </a:p>
                  </a:txBody>
                  <a:tcPr anchor="ctr">
                    <a:solidFill>
                      <a:schemeClr val="accent1">
                        <a:lumMod val="60000"/>
                        <a:lumOff val="40000"/>
                      </a:schemeClr>
                    </a:solidFill>
                  </a:tcPr>
                </a:tc>
                <a:tc>
                  <a:txBody>
                    <a:bodyPr/>
                    <a:lstStyle/>
                    <a:p>
                      <a:pPr algn="ctr"/>
                      <a:r>
                        <a:rPr lang="en-US" sz="1400" dirty="0" smtClean="0">
                          <a:latin typeface="+mn-lt"/>
                          <a:cs typeface="Calibri" panose="020F0502020204030204" pitchFamily="34" charset="0"/>
                        </a:rPr>
                        <a:t>p-value</a:t>
                      </a:r>
                      <a:endParaRPr lang="en-US" sz="1400" dirty="0">
                        <a:latin typeface="+mn-lt"/>
                        <a:cs typeface="Calibri" panose="020F0502020204030204" pitchFamily="34" charset="0"/>
                      </a:endParaRPr>
                    </a:p>
                  </a:txBody>
                  <a:tcPr anchor="ctr">
                    <a:solidFill>
                      <a:schemeClr val="accent1">
                        <a:lumMod val="60000"/>
                        <a:lumOff val="40000"/>
                      </a:schemeClr>
                    </a:solidFill>
                  </a:tcPr>
                </a:tc>
                <a:extLst>
                  <a:ext uri="{0D108BD9-81ED-4DB2-BD59-A6C34878D82A}">
                    <a16:rowId xmlns:a16="http://schemas.microsoft.com/office/drawing/2014/main" xmlns="" val="10001"/>
                  </a:ext>
                </a:extLst>
              </a:tr>
              <a:tr h="521208">
                <a:tc>
                  <a:txBody>
                    <a:bodyPr/>
                    <a:lstStyle/>
                    <a:p>
                      <a:pPr algn="l"/>
                      <a:r>
                        <a:rPr lang="en-US" sz="1400" dirty="0" smtClean="0">
                          <a:latin typeface="+mn-lt"/>
                          <a:cs typeface="Calibri" panose="020F0502020204030204" pitchFamily="34" charset="0"/>
                        </a:rPr>
                        <a:t>Overall Total Charges</a:t>
                      </a:r>
                      <a:endParaRPr lang="en-US" sz="1400" dirty="0">
                        <a:latin typeface="+mn-lt"/>
                        <a:cs typeface="Calibri" panose="020F0502020204030204" pitchFamily="34" charset="0"/>
                      </a:endParaRPr>
                    </a:p>
                  </a:txBody>
                  <a:tcPr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$98,400,000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rgbClr val="000000"/>
                          </a:solidFill>
                          <a:effectLst/>
                          <a:latin typeface="+mn-lt"/>
                          <a:cs typeface="Calibri" panose="020F0502020204030204" pitchFamily="34" charset="0"/>
                        </a:rPr>
                        <a:t> $123,000,000</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a:r>
                        <a:rPr lang="en-US" sz="1400" dirty="0" smtClean="0">
                          <a:latin typeface="+mn-lt"/>
                          <a:cs typeface="Calibri" panose="020F0502020204030204" pitchFamily="34" charset="0"/>
                        </a:rPr>
                        <a:t>.</a:t>
                      </a:r>
                      <a:endParaRPr lang="en-US" sz="1400" dirty="0">
                        <a:latin typeface="+mn-lt"/>
                        <a:cs typeface="Calibri" panose="020F0502020204030204" pitchFamily="34" charset="0"/>
                      </a:endParaRPr>
                    </a:p>
                  </a:txBody>
                  <a:tcPr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$64,800,000</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$58,300,000</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a:r>
                        <a:rPr lang="en-US" sz="1400" dirty="0" smtClean="0">
                          <a:latin typeface="+mn-lt"/>
                          <a:cs typeface="Calibri" panose="020F0502020204030204" pitchFamily="34" charset="0"/>
                        </a:rPr>
                        <a:t>.</a:t>
                      </a:r>
                      <a:endParaRPr lang="en-US" sz="1400" dirty="0">
                        <a:latin typeface="+mn-lt"/>
                        <a:cs typeface="Calibri" panose="020F0502020204030204" pitchFamily="34" charset="0"/>
                      </a:endParaRPr>
                    </a:p>
                  </a:txBody>
                  <a:tcPr anchor="ctr"/>
                </a:tc>
                <a:extLst>
                  <a:ext uri="{0D108BD9-81ED-4DB2-BD59-A6C34878D82A}">
                    <a16:rowId xmlns:a16="http://schemas.microsoft.com/office/drawing/2014/main" xmlns="" val="10002"/>
                  </a:ext>
                </a:extLst>
              </a:tr>
              <a:tr h="521208">
                <a:tc>
                  <a:txBody>
                    <a:bodyPr/>
                    <a:lstStyle/>
                    <a:p>
                      <a:pPr algn="l"/>
                      <a:r>
                        <a:rPr lang="en-US" sz="1400" dirty="0" smtClean="0">
                          <a:latin typeface="+mn-lt"/>
                          <a:cs typeface="Calibri" panose="020F0502020204030204" pitchFamily="34" charset="0"/>
                        </a:rPr>
                        <a:t>Mean Charges by Total Sample</a:t>
                      </a:r>
                      <a:endParaRPr lang="en-US" sz="1400" dirty="0">
                        <a:latin typeface="+mn-lt"/>
                        <a:cs typeface="Calibri" panose="020F0502020204030204" pitchFamily="34" charset="0"/>
                      </a:endParaRPr>
                    </a:p>
                  </a:txBody>
                  <a:tcPr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$4,392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rgbClr val="000000"/>
                          </a:solidFill>
                          <a:effectLst/>
                          <a:latin typeface="+mn-lt"/>
                          <a:cs typeface="Calibri" panose="020F0502020204030204" pitchFamily="34" charset="0"/>
                        </a:rPr>
                        <a:t> $4,982</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a:r>
                        <a:rPr lang="en-US" sz="1400" dirty="0" smtClean="0">
                          <a:latin typeface="+mn-lt"/>
                          <a:cs typeface="Calibri" panose="020F0502020204030204" pitchFamily="34" charset="0"/>
                        </a:rPr>
                        <a:t>.</a:t>
                      </a:r>
                      <a:endParaRPr lang="en-US" sz="1400" dirty="0">
                        <a:latin typeface="+mn-lt"/>
                        <a:cs typeface="Calibri" panose="020F0502020204030204" pitchFamily="34" charset="0"/>
                      </a:endParaRPr>
                    </a:p>
                  </a:txBody>
                  <a:tcPr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$4,253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$3,760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a:r>
                        <a:rPr lang="en-US" sz="1400" dirty="0" smtClean="0">
                          <a:latin typeface="+mn-lt"/>
                          <a:cs typeface="Calibri" panose="020F0502020204030204" pitchFamily="34" charset="0"/>
                        </a:rPr>
                        <a:t>.</a:t>
                      </a:r>
                      <a:endParaRPr lang="en-US" sz="1400" dirty="0">
                        <a:latin typeface="+mn-lt"/>
                        <a:cs typeface="Calibri" panose="020F0502020204030204" pitchFamily="34" charset="0"/>
                      </a:endParaRPr>
                    </a:p>
                  </a:txBody>
                  <a:tcPr anchor="ctr"/>
                </a:tc>
                <a:extLst>
                  <a:ext uri="{0D108BD9-81ED-4DB2-BD59-A6C34878D82A}">
                    <a16:rowId xmlns:a16="http://schemas.microsoft.com/office/drawing/2014/main" xmlns="" val="10003"/>
                  </a:ext>
                </a:extLst>
              </a:tr>
              <a:tr h="521208">
                <a:tc>
                  <a:txBody>
                    <a:bodyPr/>
                    <a:lstStyle/>
                    <a:p>
                      <a:pPr algn="l"/>
                      <a:r>
                        <a:rPr lang="en-US" sz="1400" dirty="0" smtClean="0">
                          <a:latin typeface="+mn-lt"/>
                          <a:cs typeface="Calibri" panose="020F0502020204030204" pitchFamily="34" charset="0"/>
                        </a:rPr>
                        <a:t>Median Charges by Total Sample</a:t>
                      </a:r>
                      <a:endParaRPr lang="en-US" sz="1400" dirty="0">
                        <a:latin typeface="+mn-lt"/>
                        <a:cs typeface="Calibri" panose="020F0502020204030204" pitchFamily="34" charset="0"/>
                      </a:endParaRPr>
                    </a:p>
                  </a:txBody>
                  <a:tcPr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$726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rgbClr val="000000"/>
                          </a:solidFill>
                          <a:effectLst/>
                          <a:latin typeface="+mn-lt"/>
                          <a:cs typeface="Calibri" panose="020F0502020204030204" pitchFamily="34" charset="0"/>
                        </a:rPr>
                        <a:t> $505</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a:r>
                        <a:rPr lang="en-US" sz="1400" b="1" dirty="0" smtClean="0">
                          <a:latin typeface="+mn-lt"/>
                          <a:cs typeface="Calibri" panose="020F0502020204030204" pitchFamily="34" charset="0"/>
                        </a:rPr>
                        <a:t>p&lt;0.001</a:t>
                      </a:r>
                      <a:endParaRPr lang="en-US" sz="1400" b="1" dirty="0">
                        <a:latin typeface="+mn-lt"/>
                        <a:cs typeface="Calibri" panose="020F0502020204030204" pitchFamily="34" charset="0"/>
                      </a:endParaRPr>
                    </a:p>
                  </a:txBody>
                  <a:tcPr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$726</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$887</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a:r>
                        <a:rPr lang="en-US" sz="1400" b="1" dirty="0" smtClean="0">
                          <a:latin typeface="+mn-lt"/>
                          <a:cs typeface="Calibri" panose="020F0502020204030204" pitchFamily="34" charset="0"/>
                        </a:rPr>
                        <a:t>p&lt;0.001</a:t>
                      </a:r>
                      <a:endParaRPr lang="en-US" sz="1400" b="1" dirty="0">
                        <a:latin typeface="+mn-lt"/>
                        <a:cs typeface="Calibri" panose="020F0502020204030204" pitchFamily="34" charset="0"/>
                      </a:endParaRPr>
                    </a:p>
                  </a:txBody>
                  <a:tcPr anchor="ctr"/>
                </a:tc>
                <a:extLst>
                  <a:ext uri="{0D108BD9-81ED-4DB2-BD59-A6C34878D82A}">
                    <a16:rowId xmlns:a16="http://schemas.microsoft.com/office/drawing/2014/main" xmlns="" val="10004"/>
                  </a:ext>
                </a:extLst>
              </a:tr>
              <a:tr h="521208">
                <a:tc>
                  <a:txBody>
                    <a:bodyPr/>
                    <a:lstStyle/>
                    <a:p>
                      <a:pPr algn="l"/>
                      <a:r>
                        <a:rPr lang="en-US" sz="1400" dirty="0" smtClean="0">
                          <a:latin typeface="+mn-lt"/>
                          <a:cs typeface="Calibri" panose="020F0502020204030204" pitchFamily="34" charset="0"/>
                        </a:rPr>
                        <a:t>% of Charges from SuperUtilizers</a:t>
                      </a:r>
                      <a:endParaRPr lang="en-US" sz="1400" dirty="0">
                        <a:latin typeface="+mn-lt"/>
                        <a:cs typeface="Calibri" panose="020F0502020204030204" pitchFamily="34" charset="0"/>
                      </a:endParaRPr>
                    </a:p>
                  </a:txBody>
                  <a:tcPr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mn-lt"/>
                          <a:cs typeface="Calibri" panose="020F0502020204030204" pitchFamily="34" charset="0"/>
                        </a:rPr>
                        <a:t>50.2%</a:t>
                      </a:r>
                    </a:p>
                  </a:txBody>
                  <a:tcPr marL="9525" marR="9525" marT="9525" marB="0" anchor="ctr">
                    <a:solidFill>
                      <a:schemeClr val="accent1">
                        <a:lumMod val="60000"/>
                        <a:lumOff val="40000"/>
                      </a:schemeClr>
                    </a:solidFill>
                  </a:tcPr>
                </a:tc>
                <a:tc>
                  <a:txBody>
                    <a:bodyPr/>
                    <a:lstStyle/>
                    <a:p>
                      <a:pPr algn="ctr" fontAlgn="b"/>
                      <a:r>
                        <a:rPr lang="en-US" sz="1400" b="0" i="0" u="none" strike="noStrike" dirty="0" smtClean="0">
                          <a:solidFill>
                            <a:srgbClr val="000000"/>
                          </a:solidFill>
                          <a:effectLst/>
                          <a:latin typeface="+mn-lt"/>
                          <a:cs typeface="Calibri" panose="020F0502020204030204" pitchFamily="34" charset="0"/>
                        </a:rPr>
                        <a:t>53.8%</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a:r>
                        <a:rPr lang="en-US" sz="1400" dirty="0" smtClean="0">
                          <a:latin typeface="+mn-lt"/>
                          <a:cs typeface="Calibri" panose="020F0502020204030204" pitchFamily="34" charset="0"/>
                        </a:rPr>
                        <a:t>.</a:t>
                      </a:r>
                      <a:endParaRPr lang="en-US" sz="1400" dirty="0">
                        <a:latin typeface="+mn-lt"/>
                        <a:cs typeface="Calibri" panose="020F0502020204030204" pitchFamily="34" charset="0"/>
                      </a:endParaRPr>
                    </a:p>
                  </a:txBody>
                  <a:tcPr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mn-lt"/>
                          <a:cs typeface="Calibri" panose="020F0502020204030204" pitchFamily="34" charset="0"/>
                        </a:rPr>
                        <a:t>32.6%</a:t>
                      </a:r>
                    </a:p>
                  </a:txBody>
                  <a:tcPr marL="9525" marR="9525" marT="9525" marB="0"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mn-lt"/>
                          <a:cs typeface="Calibri" panose="020F0502020204030204" pitchFamily="34" charset="0"/>
                        </a:rPr>
                        <a:t>40.1%</a:t>
                      </a:r>
                    </a:p>
                  </a:txBody>
                  <a:tcPr marL="9525" marR="9525" marT="9525" marB="0" anchor="ctr">
                    <a:solidFill>
                      <a:schemeClr val="accent1">
                        <a:lumMod val="60000"/>
                        <a:lumOff val="40000"/>
                      </a:schemeClr>
                    </a:solidFill>
                  </a:tcPr>
                </a:tc>
                <a:tc>
                  <a:txBody>
                    <a:bodyPr/>
                    <a:lstStyle/>
                    <a:p>
                      <a:pPr algn="ctr"/>
                      <a:r>
                        <a:rPr lang="en-US" sz="1400" dirty="0" smtClean="0">
                          <a:latin typeface="+mn-lt"/>
                          <a:cs typeface="Calibri" panose="020F0502020204030204" pitchFamily="34" charset="0"/>
                        </a:rPr>
                        <a:t>.</a:t>
                      </a:r>
                      <a:endParaRPr lang="en-US" sz="1400" dirty="0">
                        <a:latin typeface="+mn-lt"/>
                        <a:cs typeface="Calibri" panose="020F0502020204030204" pitchFamily="34" charset="0"/>
                      </a:endParaRPr>
                    </a:p>
                  </a:txBody>
                  <a:tcPr anchor="ctr">
                    <a:solidFill>
                      <a:schemeClr val="accent1">
                        <a:lumMod val="60000"/>
                        <a:lumOff val="40000"/>
                      </a:schemeClr>
                    </a:solidFill>
                  </a:tcPr>
                </a:tc>
                <a:extLst>
                  <a:ext uri="{0D108BD9-81ED-4DB2-BD59-A6C34878D82A}">
                    <a16:rowId xmlns:a16="http://schemas.microsoft.com/office/drawing/2014/main" xmlns="" val="10005"/>
                  </a:ext>
                </a:extLst>
              </a:tr>
              <a:tr h="521208">
                <a:tc>
                  <a:txBody>
                    <a:bodyPr/>
                    <a:lstStyle/>
                    <a:p>
                      <a:pPr algn="l"/>
                      <a:r>
                        <a:rPr lang="en-US" sz="1400" dirty="0" smtClean="0">
                          <a:latin typeface="+mn-lt"/>
                          <a:cs typeface="Calibri" panose="020F0502020204030204" pitchFamily="34" charset="0"/>
                        </a:rPr>
                        <a:t>SuperUtilizer Total Charges</a:t>
                      </a:r>
                      <a:endParaRPr lang="en-US" sz="1400" dirty="0">
                        <a:latin typeface="+mn-lt"/>
                        <a:cs typeface="Calibri" panose="020F0502020204030204" pitchFamily="34" charset="0"/>
                      </a:endParaRPr>
                    </a:p>
                  </a:txBody>
                  <a:tcPr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$49,400,000</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rgbClr val="000000"/>
                          </a:solidFill>
                          <a:effectLst/>
                          <a:latin typeface="+mn-lt"/>
                          <a:cs typeface="Calibri" panose="020F0502020204030204" pitchFamily="34" charset="0"/>
                        </a:rPr>
                        <a:t> $66,200,000</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a:r>
                        <a:rPr lang="en-US" sz="1400" dirty="0" smtClean="0">
                          <a:latin typeface="+mn-lt"/>
                          <a:cs typeface="Calibri" panose="020F0502020204030204" pitchFamily="34" charset="0"/>
                        </a:rPr>
                        <a:t>.</a:t>
                      </a:r>
                      <a:endParaRPr lang="en-US" sz="1400" dirty="0">
                        <a:latin typeface="+mn-lt"/>
                        <a:cs typeface="Calibri" panose="020F0502020204030204" pitchFamily="34" charset="0"/>
                      </a:endParaRPr>
                    </a:p>
                  </a:txBody>
                  <a:tcPr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$21,100,000</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$23,400,000</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a:r>
                        <a:rPr lang="en-US" sz="1400" dirty="0" smtClean="0">
                          <a:latin typeface="+mn-lt"/>
                          <a:cs typeface="Calibri" panose="020F0502020204030204" pitchFamily="34" charset="0"/>
                        </a:rPr>
                        <a:t>.</a:t>
                      </a:r>
                      <a:endParaRPr lang="en-US" sz="1400" dirty="0">
                        <a:latin typeface="+mn-lt"/>
                        <a:cs typeface="Calibri" panose="020F0502020204030204" pitchFamily="34" charset="0"/>
                      </a:endParaRPr>
                    </a:p>
                  </a:txBody>
                  <a:tcPr anchor="ctr"/>
                </a:tc>
                <a:extLst>
                  <a:ext uri="{0D108BD9-81ED-4DB2-BD59-A6C34878D82A}">
                    <a16:rowId xmlns:a16="http://schemas.microsoft.com/office/drawing/2014/main" xmlns="" val="10006"/>
                  </a:ext>
                </a:extLst>
              </a:tr>
              <a:tr h="521208">
                <a:tc>
                  <a:txBody>
                    <a:bodyPr/>
                    <a:lstStyle/>
                    <a:p>
                      <a:pPr algn="l"/>
                      <a:r>
                        <a:rPr lang="en-US" sz="1400" dirty="0" smtClean="0">
                          <a:latin typeface="+mn-lt"/>
                          <a:cs typeface="Calibri" panose="020F0502020204030204" pitchFamily="34" charset="0"/>
                        </a:rPr>
                        <a:t>Mean Charges by SuperUtilizers</a:t>
                      </a:r>
                      <a:endParaRPr lang="en-US" sz="1400" dirty="0">
                        <a:latin typeface="+mn-lt"/>
                        <a:cs typeface="Calibri" panose="020F0502020204030204" pitchFamily="34" charset="0"/>
                      </a:endParaRPr>
                    </a:p>
                  </a:txBody>
                  <a:tcPr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$4,356</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rgbClr val="000000"/>
                          </a:solidFill>
                          <a:effectLst/>
                          <a:latin typeface="+mn-lt"/>
                          <a:cs typeface="Calibri" panose="020F0502020204030204" pitchFamily="34" charset="0"/>
                        </a:rPr>
                        <a:t> $5,182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a:r>
                        <a:rPr lang="en-US" sz="1400" b="0" dirty="0" smtClean="0">
                          <a:latin typeface="+mn-lt"/>
                          <a:cs typeface="Calibri" panose="020F0502020204030204" pitchFamily="34" charset="0"/>
                        </a:rPr>
                        <a:t>.</a:t>
                      </a:r>
                      <a:endParaRPr lang="en-US" sz="1400" b="0" dirty="0">
                        <a:latin typeface="+mn-lt"/>
                        <a:cs typeface="Calibri" panose="020F0502020204030204" pitchFamily="34" charset="0"/>
                      </a:endParaRPr>
                    </a:p>
                  </a:txBody>
                  <a:tcPr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$4,122</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$4,545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a:r>
                        <a:rPr lang="en-US" sz="1400" b="1" dirty="0" smtClean="0">
                          <a:latin typeface="+mn-lt"/>
                          <a:cs typeface="Calibri" panose="020F0502020204030204" pitchFamily="34" charset="0"/>
                        </a:rPr>
                        <a:t>.</a:t>
                      </a:r>
                      <a:endParaRPr lang="en-US" sz="1400" b="1" dirty="0">
                        <a:latin typeface="+mn-lt"/>
                        <a:cs typeface="Calibri" panose="020F0502020204030204" pitchFamily="34" charset="0"/>
                      </a:endParaRPr>
                    </a:p>
                  </a:txBody>
                  <a:tcPr anchor="ctr"/>
                </a:tc>
                <a:extLst>
                  <a:ext uri="{0D108BD9-81ED-4DB2-BD59-A6C34878D82A}">
                    <a16:rowId xmlns:a16="http://schemas.microsoft.com/office/drawing/2014/main" xmlns="" val="10007"/>
                  </a:ext>
                </a:extLst>
              </a:tr>
              <a:tr h="521208">
                <a:tc>
                  <a:txBody>
                    <a:bodyPr/>
                    <a:lstStyle/>
                    <a:p>
                      <a:pPr algn="l"/>
                      <a:r>
                        <a:rPr lang="en-US" sz="1400" dirty="0" smtClean="0">
                          <a:latin typeface="+mn-lt"/>
                          <a:cs typeface="Calibri" panose="020F0502020204030204" pitchFamily="34" charset="0"/>
                        </a:rPr>
                        <a:t>Median Charges by SuperUtilizers</a:t>
                      </a:r>
                      <a:endParaRPr lang="en-US" sz="1400" dirty="0">
                        <a:latin typeface="+mn-lt"/>
                        <a:cs typeface="Calibri" panose="020F0502020204030204" pitchFamily="34" charset="0"/>
                      </a:endParaRPr>
                    </a:p>
                  </a:txBody>
                  <a:tcPr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$732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rgbClr val="000000"/>
                          </a:solidFill>
                          <a:effectLst/>
                          <a:latin typeface="+mn-lt"/>
                          <a:cs typeface="Calibri" panose="020F0502020204030204" pitchFamily="34" charset="0"/>
                        </a:rPr>
                        <a:t> $380</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a:r>
                        <a:rPr lang="en-US" sz="1400" b="1" dirty="0" smtClean="0">
                          <a:latin typeface="+mn-lt"/>
                          <a:cs typeface="Calibri" panose="020F0502020204030204" pitchFamily="34" charset="0"/>
                        </a:rPr>
                        <a:t>p&lt;0.001</a:t>
                      </a:r>
                      <a:endParaRPr lang="en-US" sz="1400" b="1" dirty="0">
                        <a:latin typeface="+mn-lt"/>
                        <a:cs typeface="Calibri" panose="020F0502020204030204" pitchFamily="34" charset="0"/>
                      </a:endParaRPr>
                    </a:p>
                  </a:txBody>
                  <a:tcPr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$729</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mn-lt"/>
                          <a:cs typeface="Calibri" panose="020F0502020204030204" pitchFamily="34" charset="0"/>
                        </a:rPr>
                        <a:t> </a:t>
                      </a:r>
                      <a:r>
                        <a:rPr lang="en-US" sz="1400" b="0" i="0" u="none" strike="noStrike" dirty="0" smtClean="0">
                          <a:solidFill>
                            <a:srgbClr val="000000"/>
                          </a:solidFill>
                          <a:effectLst/>
                          <a:latin typeface="+mn-lt"/>
                          <a:cs typeface="Calibri" panose="020F0502020204030204" pitchFamily="34" charset="0"/>
                        </a:rPr>
                        <a:t>$949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a:r>
                        <a:rPr lang="en-US" sz="1400" b="1" dirty="0" smtClean="0">
                          <a:latin typeface="+mn-lt"/>
                          <a:cs typeface="Calibri" panose="020F0502020204030204" pitchFamily="34" charset="0"/>
                        </a:rPr>
                        <a:t>p&lt;0.001</a:t>
                      </a:r>
                      <a:endParaRPr lang="en-US" sz="1400" b="1" dirty="0">
                        <a:latin typeface="+mn-lt"/>
                        <a:cs typeface="Calibri" panose="020F0502020204030204" pitchFamily="34" charset="0"/>
                      </a:endParaRPr>
                    </a:p>
                  </a:txBody>
                  <a:tcPr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2010035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FaithHealth: The Right Group Sites</a:t>
            </a:r>
            <a:endParaRPr lang="en-US" b="1" dirty="0"/>
          </a:p>
        </p:txBody>
      </p:sp>
      <p:sp>
        <p:nvSpPr>
          <p:cNvPr id="3" name="Content Placeholder 2"/>
          <p:cNvSpPr>
            <a:spLocks noGrp="1"/>
          </p:cNvSpPr>
          <p:nvPr>
            <p:ph sz="quarter" idx="1"/>
          </p:nvPr>
        </p:nvSpPr>
        <p:spPr/>
        <p:txBody>
          <a:bodyPr/>
          <a:lstStyle/>
          <a:p>
            <a:pPr marL="274638" lvl="1" indent="0">
              <a:buNone/>
            </a:pPr>
            <a:endParaRPr lang="en-US" sz="2000" b="1" dirty="0" smtClean="0"/>
          </a:p>
          <a:p>
            <a:pPr marL="274638" lvl="1" indent="0">
              <a:buNone/>
            </a:pPr>
            <a:endParaRPr lang="en-US" sz="2000" b="1" dirty="0">
              <a:latin typeface="Arial" panose="020B0604020202020204" pitchFamily="34" charset="0"/>
              <a:cs typeface="Arial" panose="020B0604020202020204" pitchFamily="34" charset="0"/>
            </a:endParaRPr>
          </a:p>
          <a:p>
            <a:pPr marL="274638" lvl="1" indent="0">
              <a:buNone/>
            </a:pPr>
            <a:endParaRPr lang="en-US" sz="2400" b="1" dirty="0"/>
          </a:p>
          <a:p>
            <a:pPr lvl="1">
              <a:buFont typeface="Arial" panose="020B0604020202020204" pitchFamily="34" charset="0"/>
              <a:buChar char="•"/>
            </a:pPr>
            <a:endParaRPr lang="en-US" sz="2400" b="1" dirty="0" smtClean="0"/>
          </a:p>
        </p:txBody>
      </p:sp>
      <p:pic>
        <p:nvPicPr>
          <p:cNvPr id="4" name="Picture 11" descr="C:\Users\TC012346B\AppData\Local\Microsoft\Windows\Temporary Internet Files\Content.IE5\1PNSGESR\MC900189616[1].jpg"/>
          <p:cNvPicPr>
            <a:picLocks noChangeAspect="1" noChangeArrowheads="1"/>
          </p:cNvPicPr>
          <p:nvPr/>
        </p:nvPicPr>
        <p:blipFill>
          <a:blip r:embed="rId3" cstate="print"/>
          <a:srcRect/>
          <a:stretch>
            <a:fillRect/>
          </a:stretch>
        </p:blipFill>
        <p:spPr bwMode="auto">
          <a:xfrm>
            <a:off x="3200400" y="1819274"/>
            <a:ext cx="5791200" cy="4544483"/>
          </a:xfrm>
          <a:prstGeom prst="rect">
            <a:avLst/>
          </a:prstGeom>
          <a:noFill/>
          <a:ln w="28575">
            <a:solidFill>
              <a:schemeClr val="tx1">
                <a:lumMod val="95000"/>
                <a:lumOff val="5000"/>
              </a:schemeClr>
            </a:solidFill>
          </a:ln>
          <a:extLst/>
        </p:spPr>
      </p:pic>
      <p:sp>
        <p:nvSpPr>
          <p:cNvPr id="5" name="TextBox 4"/>
          <p:cNvSpPr txBox="1"/>
          <p:nvPr/>
        </p:nvSpPr>
        <p:spPr>
          <a:xfrm>
            <a:off x="533400" y="1777662"/>
            <a:ext cx="2514600" cy="5355312"/>
          </a:xfrm>
          <a:prstGeom prst="rect">
            <a:avLst/>
          </a:prstGeom>
          <a:noFill/>
        </p:spPr>
        <p:txBody>
          <a:bodyPr wrap="square" rtlCol="0">
            <a:spAutoFit/>
          </a:bodyPr>
          <a:lstStyle/>
          <a:p>
            <a:r>
              <a:rPr lang="en-US" b="1" dirty="0"/>
              <a:t>S</a:t>
            </a:r>
            <a:r>
              <a:rPr lang="en-US" b="1" dirty="0" smtClean="0"/>
              <a:t>ites:</a:t>
            </a:r>
          </a:p>
          <a:p>
            <a:endParaRPr lang="en-US" dirty="0"/>
          </a:p>
          <a:p>
            <a:pPr marL="285750" indent="-285750">
              <a:buFont typeface="Arial" panose="020B0604020202020204" pitchFamily="34" charset="0"/>
              <a:buChar char="•"/>
            </a:pPr>
            <a:r>
              <a:rPr lang="en-US" dirty="0"/>
              <a:t>Carolinas HC Blue </a:t>
            </a:r>
            <a:r>
              <a:rPr lang="en-US" dirty="0" smtClean="0"/>
              <a:t>Ridge</a:t>
            </a:r>
            <a:endParaRPr lang="en-US" dirty="0"/>
          </a:p>
          <a:p>
            <a:pPr marL="285750" indent="-285750">
              <a:buFont typeface="Arial" panose="020B0604020202020204" pitchFamily="34" charset="0"/>
              <a:buChar char="•"/>
            </a:pPr>
            <a:r>
              <a:rPr lang="en-US" dirty="0"/>
              <a:t>CaroMont </a:t>
            </a:r>
            <a:r>
              <a:rPr lang="en-US" dirty="0" smtClean="0"/>
              <a:t>Health</a:t>
            </a:r>
          </a:p>
          <a:p>
            <a:pPr marL="285750" indent="-285750">
              <a:buFont typeface="Arial" panose="020B0604020202020204" pitchFamily="34" charset="0"/>
              <a:buChar char="•"/>
            </a:pPr>
            <a:r>
              <a:rPr lang="en-US" dirty="0" smtClean="0"/>
              <a:t>Davie Medical Center (WF)</a:t>
            </a:r>
            <a:endParaRPr lang="en-US" dirty="0"/>
          </a:p>
          <a:p>
            <a:pPr marL="285750" indent="-285750">
              <a:buFont typeface="Arial" panose="020B0604020202020204" pitchFamily="34" charset="0"/>
              <a:buChar char="•"/>
            </a:pPr>
            <a:r>
              <a:rPr lang="en-US" dirty="0" smtClean="0"/>
              <a:t>Lexington Medical Center (WF) </a:t>
            </a:r>
          </a:p>
          <a:p>
            <a:pPr marL="285750" indent="-285750">
              <a:buFont typeface="Arial" panose="020B0604020202020204" pitchFamily="34" charset="0"/>
              <a:buChar char="•"/>
            </a:pPr>
            <a:r>
              <a:rPr lang="en-US" dirty="0" smtClean="0"/>
              <a:t>Randolph </a:t>
            </a:r>
            <a:r>
              <a:rPr lang="en-US" dirty="0"/>
              <a:t>Hospital</a:t>
            </a:r>
          </a:p>
          <a:p>
            <a:pPr marL="285750" indent="-285750">
              <a:buFont typeface="Arial" panose="020B0604020202020204" pitchFamily="34" charset="0"/>
              <a:buChar char="•"/>
            </a:pPr>
            <a:r>
              <a:rPr lang="en-US" dirty="0" smtClean="0"/>
              <a:t>Southeastern Health</a:t>
            </a:r>
          </a:p>
          <a:p>
            <a:pPr marL="285750" indent="-285750">
              <a:buFont typeface="Arial" panose="020B0604020202020204" pitchFamily="34" charset="0"/>
              <a:buChar char="•"/>
            </a:pPr>
            <a:r>
              <a:rPr lang="en-US" dirty="0" smtClean="0"/>
              <a:t>Wake Forest Baptist Health</a:t>
            </a:r>
          </a:p>
          <a:p>
            <a:pPr marL="285750" indent="-285750">
              <a:buFont typeface="Arial" panose="020B0604020202020204" pitchFamily="34" charset="0"/>
              <a:buChar char="•"/>
            </a:pPr>
            <a:r>
              <a:rPr lang="en-US" dirty="0" smtClean="0"/>
              <a:t>Wilkes </a:t>
            </a:r>
            <a:r>
              <a:rPr lang="en-US" dirty="0"/>
              <a:t>Regional MC</a:t>
            </a:r>
          </a:p>
          <a:p>
            <a:pPr marL="285750" indent="-285750">
              <a:buFont typeface="Arial" panose="020B0604020202020204" pitchFamily="34" charset="0"/>
              <a:buChar char="•"/>
            </a:pPr>
            <a:endParaRPr lang="en-US" dirty="0" smtClean="0"/>
          </a:p>
          <a:p>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3049012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*Extra* Charges, by Year and Payor Group (Self-Pay)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686561"/>
              </p:ext>
            </p:extLst>
          </p:nvPr>
        </p:nvGraphicFramePr>
        <p:xfrm>
          <a:off x="1066800" y="1600200"/>
          <a:ext cx="6984763" cy="4544568"/>
        </p:xfrm>
        <a:graphic>
          <a:graphicData uri="http://schemas.openxmlformats.org/drawingml/2006/table">
            <a:tbl>
              <a:tblPr firstRow="1" bandRow="1">
                <a:tableStyleId>{5C22544A-7EE6-4342-B048-85BDC9FD1C3A}</a:tableStyleId>
              </a:tblPr>
              <a:tblGrid>
                <a:gridCol w="1931521">
                  <a:extLst>
                    <a:ext uri="{9D8B030D-6E8A-4147-A177-3AD203B41FA5}">
                      <a16:colId xmlns:a16="http://schemas.microsoft.com/office/drawing/2014/main" xmlns="" val="20000"/>
                    </a:ext>
                  </a:extLst>
                </a:gridCol>
                <a:gridCol w="1984737">
                  <a:extLst>
                    <a:ext uri="{9D8B030D-6E8A-4147-A177-3AD203B41FA5}">
                      <a16:colId xmlns:a16="http://schemas.microsoft.com/office/drawing/2014/main" xmlns="" val="20001"/>
                    </a:ext>
                  </a:extLst>
                </a:gridCol>
                <a:gridCol w="1984737">
                  <a:extLst>
                    <a:ext uri="{9D8B030D-6E8A-4147-A177-3AD203B41FA5}">
                      <a16:colId xmlns:a16="http://schemas.microsoft.com/office/drawing/2014/main" xmlns="" val="20002"/>
                    </a:ext>
                  </a:extLst>
                </a:gridCol>
                <a:gridCol w="1083768">
                  <a:extLst>
                    <a:ext uri="{9D8B030D-6E8A-4147-A177-3AD203B41FA5}">
                      <a16:colId xmlns:a16="http://schemas.microsoft.com/office/drawing/2014/main" xmlns="" val="20003"/>
                    </a:ext>
                  </a:extLst>
                </a:gridCol>
              </a:tblGrid>
              <a:tr h="374904">
                <a:tc>
                  <a:txBody>
                    <a:bodyPr/>
                    <a:lstStyle/>
                    <a:p>
                      <a:endParaRPr lang="en-US" sz="1400" dirty="0">
                        <a:latin typeface="+mn-lt"/>
                      </a:endParaRPr>
                    </a:p>
                  </a:txBody>
                  <a:tcPr/>
                </a:tc>
                <a:tc gridSpan="3">
                  <a:txBody>
                    <a:bodyPr/>
                    <a:lstStyle/>
                    <a:p>
                      <a:pPr algn="ctr"/>
                      <a:r>
                        <a:rPr lang="en-US" sz="1400" dirty="0" smtClean="0">
                          <a:latin typeface="+mn-lt"/>
                        </a:rPr>
                        <a:t>Self-Pay</a:t>
                      </a:r>
                      <a:endParaRPr lang="en-US" sz="1400" dirty="0">
                        <a:latin typeface="+mn-lt"/>
                      </a:endParaRPr>
                    </a:p>
                  </a:txBody>
                  <a:tcPr anchor="ct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xmlns="" val="10000"/>
                  </a:ext>
                </a:extLst>
              </a:tr>
              <a:tr h="521208">
                <a:tc>
                  <a:txBody>
                    <a:bodyPr/>
                    <a:lstStyle/>
                    <a:p>
                      <a:pPr algn="ctr"/>
                      <a:endParaRPr lang="en-US" sz="1400" dirty="0">
                        <a:latin typeface="+mn-lt"/>
                      </a:endParaRPr>
                    </a:p>
                  </a:txBody>
                  <a:tcPr anchor="ctr">
                    <a:solidFill>
                      <a:schemeClr val="accent1">
                        <a:lumMod val="60000"/>
                        <a:lumOff val="40000"/>
                      </a:schemeClr>
                    </a:solidFill>
                  </a:tcPr>
                </a:tc>
                <a:tc>
                  <a:txBody>
                    <a:bodyPr/>
                    <a:lstStyle/>
                    <a:p>
                      <a:pPr algn="ctr"/>
                      <a:r>
                        <a:rPr lang="en-US" sz="1400" dirty="0" smtClean="0">
                          <a:latin typeface="+mn-lt"/>
                        </a:rPr>
                        <a:t>Q1 2015</a:t>
                      </a:r>
                      <a:endParaRPr lang="en-US" sz="1400" dirty="0">
                        <a:latin typeface="+mn-lt"/>
                      </a:endParaRPr>
                    </a:p>
                  </a:txBody>
                  <a:tcPr anchor="ctr">
                    <a:solidFill>
                      <a:schemeClr val="accent1">
                        <a:lumMod val="60000"/>
                        <a:lumOff val="40000"/>
                      </a:schemeClr>
                    </a:solidFill>
                  </a:tcPr>
                </a:tc>
                <a:tc>
                  <a:txBody>
                    <a:bodyPr/>
                    <a:lstStyle/>
                    <a:p>
                      <a:pPr algn="ctr"/>
                      <a:r>
                        <a:rPr lang="en-US" sz="1400" dirty="0" smtClean="0">
                          <a:latin typeface="+mn-lt"/>
                        </a:rPr>
                        <a:t>Q1 2016</a:t>
                      </a:r>
                      <a:endParaRPr lang="en-US" sz="1400" dirty="0">
                        <a:latin typeface="+mn-lt"/>
                      </a:endParaRPr>
                    </a:p>
                  </a:txBody>
                  <a:tcPr anchor="ctr">
                    <a:solidFill>
                      <a:schemeClr val="accent1">
                        <a:lumMod val="60000"/>
                        <a:lumOff val="40000"/>
                      </a:schemeClr>
                    </a:solidFill>
                  </a:tcPr>
                </a:tc>
                <a:tc>
                  <a:txBody>
                    <a:bodyPr/>
                    <a:lstStyle/>
                    <a:p>
                      <a:pPr algn="ctr"/>
                      <a:r>
                        <a:rPr lang="en-US" sz="1400" dirty="0" smtClean="0">
                          <a:latin typeface="+mn-lt"/>
                        </a:rPr>
                        <a:t>p-value</a:t>
                      </a:r>
                      <a:endParaRPr lang="en-US" sz="1400" dirty="0">
                        <a:latin typeface="+mn-lt"/>
                      </a:endParaRPr>
                    </a:p>
                  </a:txBody>
                  <a:tcPr anchor="ctr">
                    <a:solidFill>
                      <a:schemeClr val="accent1">
                        <a:lumMod val="60000"/>
                        <a:lumOff val="40000"/>
                      </a:schemeClr>
                    </a:solidFill>
                  </a:tcPr>
                </a:tc>
                <a:extLst>
                  <a:ext uri="{0D108BD9-81ED-4DB2-BD59-A6C34878D82A}">
                    <a16:rowId xmlns:a16="http://schemas.microsoft.com/office/drawing/2014/main" xmlns="" val="10001"/>
                  </a:ext>
                </a:extLst>
              </a:tr>
              <a:tr h="521208">
                <a:tc>
                  <a:txBody>
                    <a:bodyPr/>
                    <a:lstStyle/>
                    <a:p>
                      <a:pPr algn="l"/>
                      <a:r>
                        <a:rPr lang="en-US" sz="1400" dirty="0" smtClean="0">
                          <a:latin typeface="+mn-lt"/>
                        </a:rPr>
                        <a:t>Overall Total Charges</a:t>
                      </a:r>
                      <a:endParaRPr lang="en-US" sz="1400" dirty="0">
                        <a:latin typeface="+mn-lt"/>
                      </a:endParaRPr>
                    </a:p>
                  </a:txBody>
                  <a:tcPr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$24,300,000</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$21,600,000</a:t>
                      </a:r>
                      <a:endParaRPr lang="en-US" sz="1400" b="0" i="0" u="none" strike="noStrike" dirty="0">
                        <a:solidFill>
                          <a:srgbClr val="000000"/>
                        </a:solidFill>
                        <a:effectLst/>
                        <a:latin typeface="+mn-lt"/>
                      </a:endParaRPr>
                    </a:p>
                  </a:txBody>
                  <a:tcPr marL="9525" marR="9525" marT="9525" marB="0" anchor="ctr"/>
                </a:tc>
                <a:tc>
                  <a:txBody>
                    <a:bodyPr/>
                    <a:lstStyle/>
                    <a:p>
                      <a:pPr algn="ctr"/>
                      <a:r>
                        <a:rPr lang="en-US" sz="1400" dirty="0" smtClean="0">
                          <a:latin typeface="+mn-lt"/>
                        </a:rPr>
                        <a:t>.</a:t>
                      </a:r>
                      <a:endParaRPr lang="en-US" sz="1400" dirty="0">
                        <a:latin typeface="+mn-lt"/>
                      </a:endParaRPr>
                    </a:p>
                  </a:txBody>
                  <a:tcPr anchor="ctr"/>
                </a:tc>
                <a:extLst>
                  <a:ext uri="{0D108BD9-81ED-4DB2-BD59-A6C34878D82A}">
                    <a16:rowId xmlns:a16="http://schemas.microsoft.com/office/drawing/2014/main" xmlns="" val="10002"/>
                  </a:ext>
                </a:extLst>
              </a:tr>
              <a:tr h="521208">
                <a:tc>
                  <a:txBody>
                    <a:bodyPr/>
                    <a:lstStyle/>
                    <a:p>
                      <a:pPr algn="l"/>
                      <a:r>
                        <a:rPr lang="en-US" sz="1400" dirty="0" smtClean="0">
                          <a:latin typeface="+mn-lt"/>
                        </a:rPr>
                        <a:t>Mean Charges by Total Sample</a:t>
                      </a:r>
                      <a:endParaRPr lang="en-US" sz="1400" dirty="0">
                        <a:latin typeface="+mn-lt"/>
                      </a:endParaRPr>
                    </a:p>
                  </a:txBody>
                  <a:tcPr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$ 4,478</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$3,514</a:t>
                      </a:r>
                      <a:endParaRPr lang="en-US" sz="1400" b="0" i="0" u="none" strike="noStrike" dirty="0">
                        <a:solidFill>
                          <a:srgbClr val="000000"/>
                        </a:solidFill>
                        <a:effectLst/>
                        <a:latin typeface="+mn-lt"/>
                      </a:endParaRPr>
                    </a:p>
                  </a:txBody>
                  <a:tcPr marL="9525" marR="9525" marT="9525" marB="0" anchor="ctr"/>
                </a:tc>
                <a:tc>
                  <a:txBody>
                    <a:bodyPr/>
                    <a:lstStyle/>
                    <a:p>
                      <a:pPr algn="ctr"/>
                      <a:r>
                        <a:rPr lang="en-US" sz="1400" dirty="0" smtClean="0">
                          <a:latin typeface="+mn-lt"/>
                        </a:rPr>
                        <a:t>.</a:t>
                      </a:r>
                      <a:endParaRPr lang="en-US" sz="1400" dirty="0">
                        <a:latin typeface="+mn-lt"/>
                      </a:endParaRPr>
                    </a:p>
                  </a:txBody>
                  <a:tcPr anchor="ctr"/>
                </a:tc>
                <a:extLst>
                  <a:ext uri="{0D108BD9-81ED-4DB2-BD59-A6C34878D82A}">
                    <a16:rowId xmlns:a16="http://schemas.microsoft.com/office/drawing/2014/main" xmlns="" val="10003"/>
                  </a:ext>
                </a:extLst>
              </a:tr>
              <a:tr h="521208">
                <a:tc>
                  <a:txBody>
                    <a:bodyPr/>
                    <a:lstStyle/>
                    <a:p>
                      <a:pPr algn="l"/>
                      <a:r>
                        <a:rPr lang="en-US" sz="1400" dirty="0" smtClean="0">
                          <a:latin typeface="+mn-lt"/>
                        </a:rPr>
                        <a:t>Median Charges by Total Sample</a:t>
                      </a:r>
                      <a:endParaRPr lang="en-US" sz="1400" dirty="0">
                        <a:latin typeface="+mn-lt"/>
                      </a:endParaRPr>
                    </a:p>
                  </a:txBody>
                  <a:tcPr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$641</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$ 1,184</a:t>
                      </a:r>
                      <a:endParaRPr lang="en-US" sz="1400" b="0" i="0" u="none" strike="noStrike" dirty="0">
                        <a:solidFill>
                          <a:srgbClr val="000000"/>
                        </a:solidFill>
                        <a:effectLst/>
                        <a:latin typeface="+mn-lt"/>
                      </a:endParaRPr>
                    </a:p>
                  </a:txBody>
                  <a:tcPr marL="9525" marR="9525" marT="9525" marB="0" anchor="ctr"/>
                </a:tc>
                <a:tc>
                  <a:txBody>
                    <a:bodyPr/>
                    <a:lstStyle/>
                    <a:p>
                      <a:pPr algn="ctr"/>
                      <a:r>
                        <a:rPr lang="en-US" sz="1400" b="1" dirty="0" smtClean="0">
                          <a:latin typeface="+mn-lt"/>
                        </a:rPr>
                        <a:t>p&lt;0.001</a:t>
                      </a:r>
                      <a:endParaRPr lang="en-US" sz="1400" b="1" dirty="0">
                        <a:latin typeface="+mn-lt"/>
                      </a:endParaRPr>
                    </a:p>
                  </a:txBody>
                  <a:tcPr anchor="ctr"/>
                </a:tc>
                <a:extLst>
                  <a:ext uri="{0D108BD9-81ED-4DB2-BD59-A6C34878D82A}">
                    <a16:rowId xmlns:a16="http://schemas.microsoft.com/office/drawing/2014/main" xmlns="" val="10004"/>
                  </a:ext>
                </a:extLst>
              </a:tr>
              <a:tr h="521208">
                <a:tc>
                  <a:txBody>
                    <a:bodyPr/>
                    <a:lstStyle/>
                    <a:p>
                      <a:pPr algn="l"/>
                      <a:r>
                        <a:rPr lang="en-US" sz="1400" dirty="0" smtClean="0">
                          <a:latin typeface="+mn-lt"/>
                        </a:rPr>
                        <a:t>% of Charges from SuperUtilizers</a:t>
                      </a:r>
                      <a:endParaRPr lang="en-US" sz="1400" dirty="0">
                        <a:latin typeface="+mn-lt"/>
                      </a:endParaRPr>
                    </a:p>
                  </a:txBody>
                  <a:tcPr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mn-lt"/>
                        </a:rPr>
                        <a:t>16.9%</a:t>
                      </a:r>
                    </a:p>
                  </a:txBody>
                  <a:tcPr marL="9525" marR="9525" marT="9525" marB="0"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mn-lt"/>
                        </a:rPr>
                        <a:t>19.2%</a:t>
                      </a:r>
                    </a:p>
                  </a:txBody>
                  <a:tcPr marL="9525" marR="9525" marT="9525" marB="0" anchor="ctr">
                    <a:solidFill>
                      <a:schemeClr val="accent1">
                        <a:lumMod val="60000"/>
                        <a:lumOff val="40000"/>
                      </a:schemeClr>
                    </a:solidFill>
                  </a:tcPr>
                </a:tc>
                <a:tc>
                  <a:txBody>
                    <a:bodyPr/>
                    <a:lstStyle/>
                    <a:p>
                      <a:pPr algn="ctr"/>
                      <a:r>
                        <a:rPr lang="en-US" sz="1400" dirty="0" smtClean="0">
                          <a:latin typeface="+mn-lt"/>
                        </a:rPr>
                        <a:t>.</a:t>
                      </a:r>
                      <a:endParaRPr lang="en-US" sz="1400" dirty="0">
                        <a:latin typeface="+mn-lt"/>
                      </a:endParaRPr>
                    </a:p>
                  </a:txBody>
                  <a:tcPr anchor="ctr">
                    <a:solidFill>
                      <a:schemeClr val="accent1">
                        <a:lumMod val="60000"/>
                        <a:lumOff val="40000"/>
                      </a:schemeClr>
                    </a:solidFill>
                  </a:tcPr>
                </a:tc>
                <a:extLst>
                  <a:ext uri="{0D108BD9-81ED-4DB2-BD59-A6C34878D82A}">
                    <a16:rowId xmlns:a16="http://schemas.microsoft.com/office/drawing/2014/main" xmlns="" val="10005"/>
                  </a:ext>
                </a:extLst>
              </a:tr>
              <a:tr h="521208">
                <a:tc>
                  <a:txBody>
                    <a:bodyPr/>
                    <a:lstStyle/>
                    <a:p>
                      <a:pPr algn="l"/>
                      <a:r>
                        <a:rPr lang="en-US" sz="1400" dirty="0" smtClean="0">
                          <a:latin typeface="+mn-lt"/>
                        </a:rPr>
                        <a:t>SuperUtilizer Total Charges</a:t>
                      </a:r>
                      <a:endParaRPr lang="en-US" sz="1400" dirty="0">
                        <a:latin typeface="+mn-lt"/>
                      </a:endParaRPr>
                    </a:p>
                  </a:txBody>
                  <a:tcPr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$4,100,000</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$4,140,000 </a:t>
                      </a:r>
                      <a:endParaRPr lang="en-US" sz="1400" b="0" i="0" u="none" strike="noStrike" dirty="0">
                        <a:solidFill>
                          <a:srgbClr val="000000"/>
                        </a:solidFill>
                        <a:effectLst/>
                        <a:latin typeface="+mn-lt"/>
                      </a:endParaRPr>
                    </a:p>
                  </a:txBody>
                  <a:tcPr marL="9525" marR="9525" marT="9525" marB="0" anchor="ctr"/>
                </a:tc>
                <a:tc>
                  <a:txBody>
                    <a:bodyPr/>
                    <a:lstStyle/>
                    <a:p>
                      <a:pPr algn="ctr"/>
                      <a:r>
                        <a:rPr lang="en-US" sz="1400" dirty="0" smtClean="0">
                          <a:latin typeface="+mn-lt"/>
                        </a:rPr>
                        <a:t>.</a:t>
                      </a:r>
                      <a:endParaRPr lang="en-US" sz="1400" dirty="0">
                        <a:latin typeface="+mn-lt"/>
                      </a:endParaRPr>
                    </a:p>
                  </a:txBody>
                  <a:tcPr anchor="ctr"/>
                </a:tc>
                <a:extLst>
                  <a:ext uri="{0D108BD9-81ED-4DB2-BD59-A6C34878D82A}">
                    <a16:rowId xmlns:a16="http://schemas.microsoft.com/office/drawing/2014/main" xmlns="" val="10006"/>
                  </a:ext>
                </a:extLst>
              </a:tr>
              <a:tr h="521208">
                <a:tc>
                  <a:txBody>
                    <a:bodyPr/>
                    <a:lstStyle/>
                    <a:p>
                      <a:pPr algn="l"/>
                      <a:r>
                        <a:rPr lang="en-US" sz="1400" dirty="0" smtClean="0">
                          <a:latin typeface="+mn-lt"/>
                        </a:rPr>
                        <a:t>Mean Charges by SuperUtilizers</a:t>
                      </a:r>
                      <a:endParaRPr lang="en-US" sz="1400" dirty="0">
                        <a:latin typeface="+mn-lt"/>
                      </a:endParaRPr>
                    </a:p>
                  </a:txBody>
                  <a:tcPr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$4,215 </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$3,730</a:t>
                      </a:r>
                      <a:endParaRPr lang="en-US" sz="1400" b="0" i="0" u="none" strike="noStrike" dirty="0">
                        <a:solidFill>
                          <a:srgbClr val="000000"/>
                        </a:solidFill>
                        <a:effectLst/>
                        <a:latin typeface="+mn-lt"/>
                      </a:endParaRPr>
                    </a:p>
                  </a:txBody>
                  <a:tcPr marL="9525" marR="9525" marT="9525" marB="0" anchor="ctr"/>
                </a:tc>
                <a:tc>
                  <a:txBody>
                    <a:bodyPr/>
                    <a:lstStyle/>
                    <a:p>
                      <a:pPr algn="ctr"/>
                      <a:r>
                        <a:rPr lang="en-US" sz="1400" dirty="0" smtClean="0">
                          <a:latin typeface="+mn-lt"/>
                        </a:rPr>
                        <a:t>.</a:t>
                      </a:r>
                      <a:endParaRPr lang="en-US" sz="1400" dirty="0">
                        <a:latin typeface="+mn-lt"/>
                      </a:endParaRPr>
                    </a:p>
                  </a:txBody>
                  <a:tcPr anchor="ctr"/>
                </a:tc>
                <a:extLst>
                  <a:ext uri="{0D108BD9-81ED-4DB2-BD59-A6C34878D82A}">
                    <a16:rowId xmlns:a16="http://schemas.microsoft.com/office/drawing/2014/main" xmlns="" val="10007"/>
                  </a:ext>
                </a:extLst>
              </a:tr>
              <a:tr h="521208">
                <a:tc>
                  <a:txBody>
                    <a:bodyPr/>
                    <a:lstStyle/>
                    <a:p>
                      <a:pPr algn="l"/>
                      <a:r>
                        <a:rPr lang="en-US" sz="1400" dirty="0" smtClean="0">
                          <a:latin typeface="+mn-lt"/>
                        </a:rPr>
                        <a:t>Median Charges by SuperUtilizers</a:t>
                      </a:r>
                      <a:endParaRPr lang="en-US" sz="1400" dirty="0">
                        <a:latin typeface="+mn-lt"/>
                      </a:endParaRPr>
                    </a:p>
                  </a:txBody>
                  <a:tcPr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$642 </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$1,303</a:t>
                      </a:r>
                      <a:endParaRPr lang="en-US" sz="1400" b="0" i="0" u="none" strike="noStrike" dirty="0">
                        <a:solidFill>
                          <a:srgbClr val="000000"/>
                        </a:solidFill>
                        <a:effectLst/>
                        <a:latin typeface="+mn-lt"/>
                      </a:endParaRPr>
                    </a:p>
                  </a:txBody>
                  <a:tcPr marL="9525" marR="9525" marT="9525" marB="0" anchor="ctr"/>
                </a:tc>
                <a:tc>
                  <a:txBody>
                    <a:bodyPr/>
                    <a:lstStyle/>
                    <a:p>
                      <a:pPr algn="ctr"/>
                      <a:r>
                        <a:rPr lang="en-US" sz="1400" b="1" dirty="0" smtClean="0">
                          <a:latin typeface="+mn-lt"/>
                        </a:rPr>
                        <a:t>p&lt;0.001</a:t>
                      </a:r>
                      <a:endParaRPr lang="en-US" sz="1400" b="1" dirty="0">
                        <a:latin typeface="+mn-lt"/>
                      </a:endParaRPr>
                    </a:p>
                  </a:txBody>
                  <a:tcPr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39161696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*Extra* Days Between Visits, by Fiscal Year and Payor Group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0169919"/>
              </p:ext>
            </p:extLst>
          </p:nvPr>
        </p:nvGraphicFramePr>
        <p:xfrm>
          <a:off x="228600" y="1600200"/>
          <a:ext cx="8686797" cy="3487419"/>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gridCol w="778933">
                  <a:extLst>
                    <a:ext uri="{9D8B030D-6E8A-4147-A177-3AD203B41FA5}">
                      <a16:colId xmlns:a16="http://schemas.microsoft.com/office/drawing/2014/main" xmlns="" val="20001"/>
                    </a:ext>
                  </a:extLst>
                </a:gridCol>
                <a:gridCol w="778933">
                  <a:extLst>
                    <a:ext uri="{9D8B030D-6E8A-4147-A177-3AD203B41FA5}">
                      <a16:colId xmlns:a16="http://schemas.microsoft.com/office/drawing/2014/main" xmlns="" val="20002"/>
                    </a:ext>
                  </a:extLst>
                </a:gridCol>
                <a:gridCol w="778933">
                  <a:extLst>
                    <a:ext uri="{9D8B030D-6E8A-4147-A177-3AD203B41FA5}">
                      <a16:colId xmlns:a16="http://schemas.microsoft.com/office/drawing/2014/main" xmlns="" val="20003"/>
                    </a:ext>
                  </a:extLst>
                </a:gridCol>
                <a:gridCol w="778933">
                  <a:extLst>
                    <a:ext uri="{9D8B030D-6E8A-4147-A177-3AD203B41FA5}">
                      <a16:colId xmlns:a16="http://schemas.microsoft.com/office/drawing/2014/main" xmlns="" val="20004"/>
                    </a:ext>
                  </a:extLst>
                </a:gridCol>
                <a:gridCol w="778933">
                  <a:extLst>
                    <a:ext uri="{9D8B030D-6E8A-4147-A177-3AD203B41FA5}">
                      <a16:colId xmlns:a16="http://schemas.microsoft.com/office/drawing/2014/main" xmlns="" val="20005"/>
                    </a:ext>
                  </a:extLst>
                </a:gridCol>
                <a:gridCol w="778933">
                  <a:extLst>
                    <a:ext uri="{9D8B030D-6E8A-4147-A177-3AD203B41FA5}">
                      <a16:colId xmlns:a16="http://schemas.microsoft.com/office/drawing/2014/main" xmlns="" val="20006"/>
                    </a:ext>
                  </a:extLst>
                </a:gridCol>
                <a:gridCol w="778933">
                  <a:extLst>
                    <a:ext uri="{9D8B030D-6E8A-4147-A177-3AD203B41FA5}">
                      <a16:colId xmlns:a16="http://schemas.microsoft.com/office/drawing/2014/main" xmlns="" val="20007"/>
                    </a:ext>
                  </a:extLst>
                </a:gridCol>
                <a:gridCol w="778933">
                  <a:extLst>
                    <a:ext uri="{9D8B030D-6E8A-4147-A177-3AD203B41FA5}">
                      <a16:colId xmlns:a16="http://schemas.microsoft.com/office/drawing/2014/main" xmlns="" val="20008"/>
                    </a:ext>
                  </a:extLst>
                </a:gridCol>
                <a:gridCol w="778933">
                  <a:extLst>
                    <a:ext uri="{9D8B030D-6E8A-4147-A177-3AD203B41FA5}">
                      <a16:colId xmlns:a16="http://schemas.microsoft.com/office/drawing/2014/main" xmlns="" val="20009"/>
                    </a:ext>
                  </a:extLst>
                </a:gridCol>
              </a:tblGrid>
              <a:tr h="370840">
                <a:tc>
                  <a:txBody>
                    <a:bodyPr/>
                    <a:lstStyle/>
                    <a:p>
                      <a:endParaRPr lang="en-US" sz="1400" dirty="0">
                        <a:latin typeface="+mn-lt"/>
                      </a:endParaRPr>
                    </a:p>
                  </a:txBody>
                  <a:tcPr/>
                </a:tc>
                <a:tc gridSpan="3">
                  <a:txBody>
                    <a:bodyPr/>
                    <a:lstStyle/>
                    <a:p>
                      <a:pPr algn="ctr"/>
                      <a:r>
                        <a:rPr lang="en-US" sz="1400" dirty="0" smtClean="0">
                          <a:latin typeface="+mn-lt"/>
                        </a:rPr>
                        <a:t>Medicare</a:t>
                      </a:r>
                      <a:endParaRPr lang="en-US" sz="1400" dirty="0">
                        <a:latin typeface="+mn-lt"/>
                      </a:endParaRPr>
                    </a:p>
                  </a:txBody>
                  <a:tcPr anchor="ctr"/>
                </a:tc>
                <a:tc hMerge="1">
                  <a:txBody>
                    <a:bodyPr/>
                    <a:lstStyle/>
                    <a:p>
                      <a:endParaRPr lang="en-US" sz="1400" dirty="0"/>
                    </a:p>
                  </a:txBody>
                  <a:tcPr/>
                </a:tc>
                <a:tc hMerge="1">
                  <a:txBody>
                    <a:bodyPr/>
                    <a:lstStyle/>
                    <a:p>
                      <a:endParaRPr lang="en-US" sz="1400" dirty="0"/>
                    </a:p>
                  </a:txBody>
                  <a:tcPr/>
                </a:tc>
                <a:tc gridSpan="3">
                  <a:txBody>
                    <a:bodyPr/>
                    <a:lstStyle/>
                    <a:p>
                      <a:pPr algn="ctr"/>
                      <a:r>
                        <a:rPr lang="en-US" sz="1400" dirty="0" smtClean="0">
                          <a:latin typeface="+mn-lt"/>
                        </a:rPr>
                        <a:t>Medicaid</a:t>
                      </a:r>
                      <a:endParaRPr lang="en-US" sz="1400" dirty="0">
                        <a:latin typeface="+mn-lt"/>
                      </a:endParaRPr>
                    </a:p>
                  </a:txBody>
                  <a:tcPr anchor="ctr"/>
                </a:tc>
                <a:tc hMerge="1">
                  <a:txBody>
                    <a:bodyPr/>
                    <a:lstStyle/>
                    <a:p>
                      <a:endParaRPr lang="en-US" sz="1400"/>
                    </a:p>
                  </a:txBody>
                  <a:tcPr/>
                </a:tc>
                <a:tc hMerge="1">
                  <a:txBody>
                    <a:bodyPr/>
                    <a:lstStyle/>
                    <a:p>
                      <a:endParaRPr lang="en-US" sz="1400" dirty="0"/>
                    </a:p>
                  </a:txBody>
                  <a:tcPr/>
                </a:tc>
                <a:tc gridSpan="3">
                  <a:txBody>
                    <a:bodyPr/>
                    <a:lstStyle/>
                    <a:p>
                      <a:pPr algn="ctr"/>
                      <a:r>
                        <a:rPr lang="en-US" sz="1400" dirty="0" smtClean="0">
                          <a:latin typeface="+mn-lt"/>
                        </a:rPr>
                        <a:t>Self-Pay</a:t>
                      </a:r>
                      <a:endParaRPr lang="en-US" sz="1400" dirty="0">
                        <a:latin typeface="+mn-lt"/>
                      </a:endParaRPr>
                    </a:p>
                  </a:txBody>
                  <a:tcPr anchor="ctr"/>
                </a:tc>
                <a:tc hMerge="1">
                  <a:txBody>
                    <a:bodyPr/>
                    <a:lstStyle/>
                    <a:p>
                      <a:endParaRPr lang="en-US" sz="1400"/>
                    </a:p>
                  </a:txBody>
                  <a:tcPr/>
                </a:tc>
                <a:tc hMerge="1">
                  <a:txBody>
                    <a:bodyPr/>
                    <a:lstStyle/>
                    <a:p>
                      <a:endParaRPr lang="en-US" sz="1400" dirty="0"/>
                    </a:p>
                  </a:txBody>
                  <a:tcPr/>
                </a:tc>
                <a:extLst>
                  <a:ext uri="{0D108BD9-81ED-4DB2-BD59-A6C34878D82A}">
                    <a16:rowId xmlns:a16="http://schemas.microsoft.com/office/drawing/2014/main" xmlns="" val="10000"/>
                  </a:ext>
                </a:extLst>
              </a:tr>
              <a:tr h="370840">
                <a:tc>
                  <a:txBody>
                    <a:bodyPr/>
                    <a:lstStyle/>
                    <a:p>
                      <a:endParaRPr lang="en-US" sz="1400" dirty="0">
                        <a:latin typeface="+mn-lt"/>
                      </a:endParaRPr>
                    </a:p>
                  </a:txBody>
                  <a:tcPr>
                    <a:solidFill>
                      <a:schemeClr val="accent1">
                        <a:lumMod val="60000"/>
                        <a:lumOff val="40000"/>
                      </a:schemeClr>
                    </a:solidFill>
                  </a:tcPr>
                </a:tc>
                <a:tc>
                  <a:txBody>
                    <a:bodyPr/>
                    <a:lstStyle/>
                    <a:p>
                      <a:pPr algn="ctr"/>
                      <a:r>
                        <a:rPr lang="en-US" sz="1400" dirty="0" smtClean="0">
                          <a:latin typeface="+mn-lt"/>
                        </a:rPr>
                        <a:t>Q1 2015</a:t>
                      </a:r>
                      <a:endParaRPr lang="en-US" sz="1400" dirty="0">
                        <a:latin typeface="+mn-lt"/>
                      </a:endParaRPr>
                    </a:p>
                  </a:txBody>
                  <a:tcPr anchor="ctr">
                    <a:solidFill>
                      <a:schemeClr val="accent1">
                        <a:lumMod val="60000"/>
                        <a:lumOff val="40000"/>
                      </a:schemeClr>
                    </a:solidFill>
                  </a:tcPr>
                </a:tc>
                <a:tc>
                  <a:txBody>
                    <a:bodyPr/>
                    <a:lstStyle/>
                    <a:p>
                      <a:pPr algn="ctr"/>
                      <a:r>
                        <a:rPr lang="en-US" sz="1400" dirty="0" smtClean="0">
                          <a:latin typeface="+mn-lt"/>
                        </a:rPr>
                        <a:t>Q1 2016</a:t>
                      </a:r>
                      <a:endParaRPr lang="en-US" sz="1400" dirty="0">
                        <a:latin typeface="+mn-lt"/>
                      </a:endParaRPr>
                    </a:p>
                  </a:txBody>
                  <a:tcPr anchor="ctr">
                    <a:solidFill>
                      <a:schemeClr val="accent1">
                        <a:lumMod val="60000"/>
                        <a:lumOff val="40000"/>
                      </a:schemeClr>
                    </a:solidFill>
                  </a:tcPr>
                </a:tc>
                <a:tc>
                  <a:txBody>
                    <a:bodyPr/>
                    <a:lstStyle/>
                    <a:p>
                      <a:pPr algn="ctr"/>
                      <a:r>
                        <a:rPr lang="en-US" sz="1400" dirty="0" smtClean="0">
                          <a:latin typeface="+mn-lt"/>
                        </a:rPr>
                        <a:t>p-value</a:t>
                      </a:r>
                      <a:endParaRPr lang="en-US" sz="1400" dirty="0">
                        <a:latin typeface="+mn-lt"/>
                      </a:endParaRPr>
                    </a:p>
                  </a:txBody>
                  <a:tcPr anchor="ctr">
                    <a:solidFill>
                      <a:schemeClr val="accent1">
                        <a:lumMod val="60000"/>
                        <a:lumOff val="40000"/>
                      </a:schemeClr>
                    </a:solidFill>
                  </a:tcPr>
                </a:tc>
                <a:tc>
                  <a:txBody>
                    <a:bodyPr/>
                    <a:lstStyle/>
                    <a:p>
                      <a:pPr algn="ctr"/>
                      <a:r>
                        <a:rPr lang="en-US" sz="1400" dirty="0" smtClean="0">
                          <a:latin typeface="+mn-lt"/>
                        </a:rPr>
                        <a:t>Q1 2015</a:t>
                      </a:r>
                      <a:endParaRPr lang="en-US" sz="1400" dirty="0">
                        <a:latin typeface="+mn-lt"/>
                      </a:endParaRPr>
                    </a:p>
                  </a:txBody>
                  <a:tcPr anchor="ctr">
                    <a:solidFill>
                      <a:schemeClr val="accent1">
                        <a:lumMod val="60000"/>
                        <a:lumOff val="40000"/>
                      </a:schemeClr>
                    </a:solidFill>
                  </a:tcPr>
                </a:tc>
                <a:tc>
                  <a:txBody>
                    <a:bodyPr/>
                    <a:lstStyle/>
                    <a:p>
                      <a:pPr algn="ctr"/>
                      <a:r>
                        <a:rPr lang="en-US" sz="1400" dirty="0" smtClean="0">
                          <a:latin typeface="+mn-lt"/>
                        </a:rPr>
                        <a:t>Q1 2016</a:t>
                      </a:r>
                      <a:endParaRPr lang="en-US" sz="1400" dirty="0">
                        <a:latin typeface="+mn-lt"/>
                      </a:endParaRPr>
                    </a:p>
                  </a:txBody>
                  <a:tcPr anchor="ctr">
                    <a:solidFill>
                      <a:schemeClr val="accent1">
                        <a:lumMod val="60000"/>
                        <a:lumOff val="40000"/>
                      </a:schemeClr>
                    </a:solidFill>
                  </a:tcPr>
                </a:tc>
                <a:tc>
                  <a:txBody>
                    <a:bodyPr/>
                    <a:lstStyle/>
                    <a:p>
                      <a:pPr algn="ctr"/>
                      <a:r>
                        <a:rPr lang="en-US" sz="1400" dirty="0" smtClean="0">
                          <a:latin typeface="+mn-lt"/>
                        </a:rPr>
                        <a:t>p-value</a:t>
                      </a:r>
                      <a:endParaRPr lang="en-US" sz="1400" dirty="0">
                        <a:latin typeface="+mn-lt"/>
                      </a:endParaRPr>
                    </a:p>
                  </a:txBody>
                  <a:tcPr anchor="ctr">
                    <a:solidFill>
                      <a:schemeClr val="accent1">
                        <a:lumMod val="60000"/>
                        <a:lumOff val="40000"/>
                      </a:schemeClr>
                    </a:solidFill>
                  </a:tcPr>
                </a:tc>
                <a:tc>
                  <a:txBody>
                    <a:bodyPr/>
                    <a:lstStyle/>
                    <a:p>
                      <a:pPr algn="ctr"/>
                      <a:r>
                        <a:rPr lang="en-US" sz="1400" dirty="0" smtClean="0">
                          <a:latin typeface="+mn-lt"/>
                        </a:rPr>
                        <a:t>Q1 2015</a:t>
                      </a:r>
                      <a:endParaRPr lang="en-US" sz="1400" dirty="0">
                        <a:latin typeface="+mn-lt"/>
                      </a:endParaRPr>
                    </a:p>
                  </a:txBody>
                  <a:tcPr anchor="ctr">
                    <a:solidFill>
                      <a:schemeClr val="accent1">
                        <a:lumMod val="60000"/>
                        <a:lumOff val="40000"/>
                      </a:schemeClr>
                    </a:solidFill>
                  </a:tcPr>
                </a:tc>
                <a:tc>
                  <a:txBody>
                    <a:bodyPr/>
                    <a:lstStyle/>
                    <a:p>
                      <a:pPr algn="ctr"/>
                      <a:r>
                        <a:rPr lang="en-US" sz="1400" dirty="0" smtClean="0">
                          <a:latin typeface="+mn-lt"/>
                        </a:rPr>
                        <a:t>Q1 2016</a:t>
                      </a:r>
                      <a:endParaRPr lang="en-US" sz="1400" dirty="0">
                        <a:latin typeface="+mn-lt"/>
                      </a:endParaRPr>
                    </a:p>
                  </a:txBody>
                  <a:tcPr anchor="ctr">
                    <a:solidFill>
                      <a:schemeClr val="accent1">
                        <a:lumMod val="60000"/>
                        <a:lumOff val="40000"/>
                      </a:schemeClr>
                    </a:solidFill>
                  </a:tcPr>
                </a:tc>
                <a:tc>
                  <a:txBody>
                    <a:bodyPr/>
                    <a:lstStyle/>
                    <a:p>
                      <a:pPr algn="ctr"/>
                      <a:r>
                        <a:rPr lang="en-US" sz="1400" dirty="0" smtClean="0">
                          <a:latin typeface="+mn-lt"/>
                        </a:rPr>
                        <a:t>p-value</a:t>
                      </a:r>
                      <a:endParaRPr lang="en-US" sz="1400" dirty="0">
                        <a:latin typeface="+mn-lt"/>
                      </a:endParaRPr>
                    </a:p>
                  </a:txBody>
                  <a:tcPr anchor="ctr">
                    <a:solidFill>
                      <a:schemeClr val="accent1">
                        <a:lumMod val="60000"/>
                        <a:lumOff val="40000"/>
                      </a:schemeClr>
                    </a:solidFill>
                  </a:tcPr>
                </a:tc>
                <a:extLst>
                  <a:ext uri="{0D108BD9-81ED-4DB2-BD59-A6C34878D82A}">
                    <a16:rowId xmlns:a16="http://schemas.microsoft.com/office/drawing/2014/main" xmlns="" val="10001"/>
                  </a:ext>
                </a:extLst>
              </a:tr>
              <a:tr h="370840">
                <a:tc>
                  <a:txBody>
                    <a:bodyPr/>
                    <a:lstStyle/>
                    <a:p>
                      <a:pPr algn="l" fontAlgn="b"/>
                      <a:r>
                        <a:rPr lang="en-US" sz="1400" b="1" i="0" u="none" strike="noStrike" dirty="0">
                          <a:solidFill>
                            <a:srgbClr val="000000"/>
                          </a:solidFill>
                          <a:effectLst/>
                          <a:latin typeface="+mn-lt"/>
                        </a:rPr>
                        <a:t>Mean</a:t>
                      </a:r>
                      <a:r>
                        <a:rPr lang="en-US" sz="1400" b="0" i="0" u="none" strike="noStrike" dirty="0">
                          <a:solidFill>
                            <a:srgbClr val="000000"/>
                          </a:solidFill>
                          <a:effectLst/>
                          <a:latin typeface="+mn-lt"/>
                        </a:rPr>
                        <a:t> Days Between </a:t>
                      </a:r>
                      <a:r>
                        <a:rPr lang="en-US" sz="1400" b="0" i="0" u="none" strike="noStrike" dirty="0" smtClean="0">
                          <a:solidFill>
                            <a:srgbClr val="000000"/>
                          </a:solidFill>
                          <a:effectLst/>
                          <a:latin typeface="+mn-lt"/>
                        </a:rPr>
                        <a:t>Visits</a:t>
                      </a:r>
                      <a:r>
                        <a:rPr lang="en-US" sz="1400" b="0" i="0" u="none" strike="noStrike" baseline="0" dirty="0" smtClean="0">
                          <a:solidFill>
                            <a:srgbClr val="000000"/>
                          </a:solidFill>
                          <a:effectLst/>
                          <a:latin typeface="+mn-lt"/>
                        </a:rPr>
                        <a:t> </a:t>
                      </a:r>
                      <a:r>
                        <a:rPr lang="en-US" sz="1400" b="0" i="0" u="none" strike="noStrike" dirty="0" smtClean="0">
                          <a:solidFill>
                            <a:srgbClr val="000000"/>
                          </a:solidFill>
                          <a:effectLst/>
                          <a:latin typeface="+mn-lt"/>
                        </a:rPr>
                        <a:t>by </a:t>
                      </a:r>
                      <a:r>
                        <a:rPr lang="en-US" sz="1400" b="1" i="0" u="none" strike="noStrike" dirty="0">
                          <a:solidFill>
                            <a:srgbClr val="000000"/>
                          </a:solidFill>
                          <a:effectLst/>
                          <a:latin typeface="+mn-lt"/>
                        </a:rPr>
                        <a:t>Total Population</a:t>
                      </a:r>
                    </a:p>
                  </a:txBody>
                  <a:tcPr marL="9525" marR="9525" marT="9525" marB="0" anchor="b"/>
                </a:tc>
                <a:tc>
                  <a:txBody>
                    <a:bodyPr/>
                    <a:lstStyle/>
                    <a:p>
                      <a:pPr algn="ctr" fontAlgn="b"/>
                      <a:r>
                        <a:rPr lang="en-US" sz="1400" b="0" i="0" u="none" strike="noStrike" dirty="0">
                          <a:solidFill>
                            <a:srgbClr val="000000"/>
                          </a:solidFill>
                          <a:effectLst/>
                          <a:latin typeface="+mn-lt"/>
                        </a:rPr>
                        <a:t>17.7</a:t>
                      </a:r>
                    </a:p>
                  </a:txBody>
                  <a:tcPr marL="9525" marR="9525" marT="9525" marB="0" anchor="ctr"/>
                </a:tc>
                <a:tc>
                  <a:txBody>
                    <a:bodyPr/>
                    <a:lstStyle/>
                    <a:p>
                      <a:pPr algn="ctr" fontAlgn="b"/>
                      <a:r>
                        <a:rPr lang="en-US" sz="1400" b="0" i="0" u="none" strike="noStrike" dirty="0">
                          <a:solidFill>
                            <a:srgbClr val="000000"/>
                          </a:solidFill>
                          <a:effectLst/>
                          <a:latin typeface="+mn-lt"/>
                        </a:rPr>
                        <a:t>15.7</a:t>
                      </a:r>
                    </a:p>
                  </a:txBody>
                  <a:tcPr marL="9525" marR="9525" marT="9525" marB="0" anchor="ctr"/>
                </a:tc>
                <a:tc>
                  <a:txBody>
                    <a:bodyPr/>
                    <a:lstStyle/>
                    <a:p>
                      <a:pPr algn="ctr"/>
                      <a:r>
                        <a:rPr lang="en-US" sz="1400" b="0" dirty="0" smtClean="0">
                          <a:latin typeface="+mn-lt"/>
                        </a:rPr>
                        <a:t>.</a:t>
                      </a:r>
                      <a:endParaRPr lang="en-US" sz="1400" b="0" dirty="0">
                        <a:latin typeface="+mn-lt"/>
                      </a:endParaRPr>
                    </a:p>
                  </a:txBody>
                  <a:tcPr anchor="ctr"/>
                </a:tc>
                <a:tc>
                  <a:txBody>
                    <a:bodyPr/>
                    <a:lstStyle/>
                    <a:p>
                      <a:pPr algn="ctr" fontAlgn="b"/>
                      <a:r>
                        <a:rPr lang="en-US" sz="1400" b="0" i="0" u="none" strike="noStrike" dirty="0">
                          <a:solidFill>
                            <a:srgbClr val="000000"/>
                          </a:solidFill>
                          <a:effectLst/>
                          <a:latin typeface="+mn-lt"/>
                        </a:rPr>
                        <a:t>17.5</a:t>
                      </a:r>
                    </a:p>
                  </a:txBody>
                  <a:tcPr marL="9525" marR="9525" marT="9525" marB="0" anchor="ctr"/>
                </a:tc>
                <a:tc>
                  <a:txBody>
                    <a:bodyPr/>
                    <a:lstStyle/>
                    <a:p>
                      <a:pPr algn="ctr" fontAlgn="b"/>
                      <a:r>
                        <a:rPr lang="en-US" sz="1400" b="0" i="0" u="none" strike="noStrike" dirty="0">
                          <a:solidFill>
                            <a:srgbClr val="000000"/>
                          </a:solidFill>
                          <a:effectLst/>
                          <a:latin typeface="+mn-lt"/>
                        </a:rPr>
                        <a:t>17.2</a:t>
                      </a:r>
                    </a:p>
                  </a:txBody>
                  <a:tcPr marL="9525" marR="9525" marT="9525" marB="0" anchor="ctr"/>
                </a:tc>
                <a:tc>
                  <a:txBody>
                    <a:bodyPr/>
                    <a:lstStyle/>
                    <a:p>
                      <a:pPr algn="ctr"/>
                      <a:r>
                        <a:rPr lang="en-US" sz="1400" b="0" dirty="0" smtClean="0">
                          <a:latin typeface="+mn-lt"/>
                        </a:rPr>
                        <a:t>.</a:t>
                      </a:r>
                      <a:endParaRPr lang="en-US" sz="1400" b="0" dirty="0">
                        <a:latin typeface="+mn-lt"/>
                      </a:endParaRPr>
                    </a:p>
                  </a:txBody>
                  <a:tcPr anchor="ctr"/>
                </a:tc>
                <a:tc>
                  <a:txBody>
                    <a:bodyPr/>
                    <a:lstStyle/>
                    <a:p>
                      <a:pPr algn="ctr" fontAlgn="b"/>
                      <a:r>
                        <a:rPr lang="en-US" sz="1400" b="0" i="0" u="none" strike="noStrike" dirty="0">
                          <a:solidFill>
                            <a:srgbClr val="000000"/>
                          </a:solidFill>
                          <a:effectLst/>
                          <a:latin typeface="+mn-lt"/>
                        </a:rPr>
                        <a:t>17.6</a:t>
                      </a:r>
                    </a:p>
                  </a:txBody>
                  <a:tcPr marL="9525" marR="9525" marT="9525" marB="0" anchor="ctr"/>
                </a:tc>
                <a:tc>
                  <a:txBody>
                    <a:bodyPr/>
                    <a:lstStyle/>
                    <a:p>
                      <a:pPr algn="ctr" fontAlgn="b"/>
                      <a:r>
                        <a:rPr lang="en-US" sz="1400" b="0" i="0" u="none" strike="noStrike" dirty="0">
                          <a:solidFill>
                            <a:srgbClr val="000000"/>
                          </a:solidFill>
                          <a:effectLst/>
                          <a:latin typeface="+mn-lt"/>
                        </a:rPr>
                        <a:t>17.7</a:t>
                      </a:r>
                    </a:p>
                  </a:txBody>
                  <a:tcPr marL="9525" marR="9525" marT="9525" marB="0" anchor="ctr"/>
                </a:tc>
                <a:tc>
                  <a:txBody>
                    <a:bodyPr/>
                    <a:lstStyle/>
                    <a:p>
                      <a:pPr algn="ctr"/>
                      <a:r>
                        <a:rPr lang="en-US" sz="1400" b="0" dirty="0" smtClean="0">
                          <a:latin typeface="+mn-lt"/>
                        </a:rPr>
                        <a:t>.</a:t>
                      </a:r>
                      <a:endParaRPr lang="en-US" sz="1400" b="0" dirty="0">
                        <a:latin typeface="+mn-lt"/>
                      </a:endParaRPr>
                    </a:p>
                  </a:txBody>
                  <a:tcPr anchor="ctr"/>
                </a:tc>
                <a:extLst>
                  <a:ext uri="{0D108BD9-81ED-4DB2-BD59-A6C34878D82A}">
                    <a16:rowId xmlns:a16="http://schemas.microsoft.com/office/drawing/2014/main" xmlns="" val="10002"/>
                  </a:ext>
                </a:extLst>
              </a:tr>
              <a:tr h="370840">
                <a:tc>
                  <a:txBody>
                    <a:bodyPr/>
                    <a:lstStyle/>
                    <a:p>
                      <a:pPr algn="l" fontAlgn="b"/>
                      <a:r>
                        <a:rPr lang="en-US" sz="1400" b="1" i="0" u="none" strike="noStrike" dirty="0">
                          <a:solidFill>
                            <a:srgbClr val="000000"/>
                          </a:solidFill>
                          <a:effectLst/>
                          <a:latin typeface="+mn-lt"/>
                        </a:rPr>
                        <a:t>Median</a:t>
                      </a:r>
                      <a:r>
                        <a:rPr lang="en-US" sz="1400" b="0" i="0" u="none" strike="noStrike" dirty="0">
                          <a:solidFill>
                            <a:srgbClr val="000000"/>
                          </a:solidFill>
                          <a:effectLst/>
                          <a:latin typeface="+mn-lt"/>
                        </a:rPr>
                        <a:t> Days Between </a:t>
                      </a:r>
                      <a:r>
                        <a:rPr lang="en-US" sz="1400" b="0" i="0" u="none" strike="noStrike" dirty="0" smtClean="0">
                          <a:solidFill>
                            <a:srgbClr val="000000"/>
                          </a:solidFill>
                          <a:effectLst/>
                          <a:latin typeface="+mn-lt"/>
                        </a:rPr>
                        <a:t>Visits</a:t>
                      </a:r>
                      <a:r>
                        <a:rPr lang="en-US" sz="1400" b="0" i="0" u="none" strike="noStrike" baseline="0" dirty="0" smtClean="0">
                          <a:solidFill>
                            <a:srgbClr val="000000"/>
                          </a:solidFill>
                          <a:effectLst/>
                          <a:latin typeface="+mn-lt"/>
                        </a:rPr>
                        <a:t> </a:t>
                      </a:r>
                      <a:r>
                        <a:rPr lang="en-US" sz="1400" b="0" i="0" u="none" strike="noStrike" dirty="0" smtClean="0">
                          <a:solidFill>
                            <a:srgbClr val="000000"/>
                          </a:solidFill>
                          <a:effectLst/>
                          <a:latin typeface="+mn-lt"/>
                        </a:rPr>
                        <a:t>by </a:t>
                      </a:r>
                      <a:r>
                        <a:rPr lang="en-US" sz="1400" b="1" i="0" u="none" strike="noStrike" dirty="0">
                          <a:solidFill>
                            <a:srgbClr val="000000"/>
                          </a:solidFill>
                          <a:effectLst/>
                          <a:latin typeface="+mn-lt"/>
                        </a:rPr>
                        <a:t>Total Population</a:t>
                      </a:r>
                    </a:p>
                  </a:txBody>
                  <a:tcPr marL="9525" marR="9525" marT="9525" marB="0" anchor="b"/>
                </a:tc>
                <a:tc>
                  <a:txBody>
                    <a:bodyPr/>
                    <a:lstStyle/>
                    <a:p>
                      <a:pPr algn="ctr" fontAlgn="b"/>
                      <a:r>
                        <a:rPr lang="en-US" sz="1400" b="0" i="0" u="none" strike="noStrike" dirty="0">
                          <a:solidFill>
                            <a:srgbClr val="000000"/>
                          </a:solidFill>
                          <a:effectLst/>
                          <a:latin typeface="+mn-lt"/>
                        </a:rPr>
                        <a:t>13</a:t>
                      </a:r>
                    </a:p>
                  </a:txBody>
                  <a:tcPr marL="9525" marR="9525" marT="9525" marB="0" anchor="ctr"/>
                </a:tc>
                <a:tc>
                  <a:txBody>
                    <a:bodyPr/>
                    <a:lstStyle/>
                    <a:p>
                      <a:pPr algn="ctr" fontAlgn="b"/>
                      <a:r>
                        <a:rPr lang="en-US" sz="1400" b="0" i="0" u="none" strike="noStrike" dirty="0">
                          <a:solidFill>
                            <a:srgbClr val="000000"/>
                          </a:solidFill>
                          <a:effectLst/>
                          <a:latin typeface="+mn-lt"/>
                        </a:rPr>
                        <a:t>11.1</a:t>
                      </a:r>
                    </a:p>
                  </a:txBody>
                  <a:tcPr marL="9525" marR="9525" marT="9525" marB="0" anchor="ctr"/>
                </a:tc>
                <a:tc>
                  <a:txBody>
                    <a:bodyPr/>
                    <a:lstStyle/>
                    <a:p>
                      <a:pPr algn="ctr"/>
                      <a:r>
                        <a:rPr lang="en-US" sz="1400" b="1" dirty="0" smtClean="0">
                          <a:latin typeface="+mn-lt"/>
                        </a:rPr>
                        <a:t>&lt;0.001</a:t>
                      </a:r>
                      <a:endParaRPr lang="en-US" sz="1400" b="1" dirty="0">
                        <a:latin typeface="+mn-lt"/>
                      </a:endParaRPr>
                    </a:p>
                  </a:txBody>
                  <a:tcPr anchor="ctr"/>
                </a:tc>
                <a:tc>
                  <a:txBody>
                    <a:bodyPr/>
                    <a:lstStyle/>
                    <a:p>
                      <a:pPr algn="ctr" fontAlgn="b"/>
                      <a:r>
                        <a:rPr lang="en-US" sz="1400" b="0" i="0" u="none" strike="noStrike" dirty="0">
                          <a:solidFill>
                            <a:srgbClr val="000000"/>
                          </a:solidFill>
                          <a:effectLst/>
                          <a:latin typeface="+mn-lt"/>
                        </a:rPr>
                        <a:t>11.6</a:t>
                      </a:r>
                    </a:p>
                  </a:txBody>
                  <a:tcPr marL="9525" marR="9525" marT="9525" marB="0" anchor="ctr"/>
                </a:tc>
                <a:tc>
                  <a:txBody>
                    <a:bodyPr/>
                    <a:lstStyle/>
                    <a:p>
                      <a:pPr algn="ctr" fontAlgn="b"/>
                      <a:r>
                        <a:rPr lang="en-US" sz="1400" b="0" i="0" u="none" strike="noStrike" dirty="0">
                          <a:solidFill>
                            <a:srgbClr val="000000"/>
                          </a:solidFill>
                          <a:effectLst/>
                          <a:latin typeface="+mn-lt"/>
                        </a:rPr>
                        <a:t>11.7</a:t>
                      </a:r>
                    </a:p>
                  </a:txBody>
                  <a:tcPr marL="9525" marR="9525" marT="9525" marB="0" anchor="ctr"/>
                </a:tc>
                <a:tc>
                  <a:txBody>
                    <a:bodyPr/>
                    <a:lstStyle/>
                    <a:p>
                      <a:pPr algn="ctr"/>
                      <a:r>
                        <a:rPr lang="en-US" sz="1400" b="0" dirty="0" smtClean="0">
                          <a:latin typeface="+mn-lt"/>
                        </a:rPr>
                        <a:t>0.74</a:t>
                      </a:r>
                      <a:endParaRPr lang="en-US" sz="1400" b="0" dirty="0">
                        <a:latin typeface="+mn-lt"/>
                      </a:endParaRPr>
                    </a:p>
                  </a:txBody>
                  <a:tcPr anchor="ctr"/>
                </a:tc>
                <a:tc>
                  <a:txBody>
                    <a:bodyPr/>
                    <a:lstStyle/>
                    <a:p>
                      <a:pPr algn="ctr" fontAlgn="b"/>
                      <a:r>
                        <a:rPr lang="en-US" sz="1400" b="0" i="0" u="none" strike="noStrike" dirty="0">
                          <a:solidFill>
                            <a:srgbClr val="000000"/>
                          </a:solidFill>
                          <a:effectLst/>
                          <a:latin typeface="+mn-lt"/>
                        </a:rPr>
                        <a:t>11.4</a:t>
                      </a:r>
                    </a:p>
                  </a:txBody>
                  <a:tcPr marL="9525" marR="9525" marT="9525" marB="0" anchor="ctr"/>
                </a:tc>
                <a:tc>
                  <a:txBody>
                    <a:bodyPr/>
                    <a:lstStyle/>
                    <a:p>
                      <a:pPr algn="ctr" fontAlgn="b"/>
                      <a:r>
                        <a:rPr lang="en-US" sz="1400" b="0" i="0" u="none" strike="noStrike" dirty="0">
                          <a:solidFill>
                            <a:srgbClr val="000000"/>
                          </a:solidFill>
                          <a:effectLst/>
                          <a:latin typeface="+mn-lt"/>
                        </a:rPr>
                        <a:t>10.9</a:t>
                      </a:r>
                    </a:p>
                  </a:txBody>
                  <a:tcPr marL="9525" marR="9525" marT="9525" marB="0" anchor="ctr"/>
                </a:tc>
                <a:tc>
                  <a:txBody>
                    <a:bodyPr/>
                    <a:lstStyle/>
                    <a:p>
                      <a:pPr algn="ctr"/>
                      <a:r>
                        <a:rPr lang="en-US" sz="1400" b="0" dirty="0" smtClean="0">
                          <a:latin typeface="+mn-lt"/>
                        </a:rPr>
                        <a:t>0.80</a:t>
                      </a:r>
                      <a:endParaRPr lang="en-US" sz="1400" b="0" dirty="0">
                        <a:latin typeface="+mn-lt"/>
                      </a:endParaRPr>
                    </a:p>
                  </a:txBody>
                  <a:tcPr anchor="ctr"/>
                </a:tc>
                <a:extLst>
                  <a:ext uri="{0D108BD9-81ED-4DB2-BD59-A6C34878D82A}">
                    <a16:rowId xmlns:a16="http://schemas.microsoft.com/office/drawing/2014/main" xmlns="" val="10003"/>
                  </a:ext>
                </a:extLst>
              </a:tr>
              <a:tr h="370840">
                <a:tc>
                  <a:txBody>
                    <a:bodyPr/>
                    <a:lstStyle/>
                    <a:p>
                      <a:pPr algn="l" fontAlgn="b"/>
                      <a:r>
                        <a:rPr lang="en-US" sz="1400" b="1" i="0" u="none" strike="noStrike" dirty="0">
                          <a:solidFill>
                            <a:srgbClr val="000000"/>
                          </a:solidFill>
                          <a:effectLst/>
                          <a:latin typeface="+mn-lt"/>
                        </a:rPr>
                        <a:t>Mean</a:t>
                      </a:r>
                      <a:r>
                        <a:rPr lang="en-US" sz="1400" b="0" i="0" u="none" strike="noStrike" dirty="0">
                          <a:solidFill>
                            <a:srgbClr val="000000"/>
                          </a:solidFill>
                          <a:effectLst/>
                          <a:latin typeface="+mn-lt"/>
                        </a:rPr>
                        <a:t> Days Between </a:t>
                      </a:r>
                      <a:r>
                        <a:rPr lang="en-US" sz="1400" b="0" i="0" u="none" strike="noStrike" dirty="0" smtClean="0">
                          <a:solidFill>
                            <a:srgbClr val="000000"/>
                          </a:solidFill>
                          <a:effectLst/>
                          <a:latin typeface="+mn-lt"/>
                        </a:rPr>
                        <a:t>Visits</a:t>
                      </a:r>
                      <a:r>
                        <a:rPr lang="en-US" sz="1400" b="0" i="0" u="none" strike="noStrike" baseline="0" dirty="0" smtClean="0">
                          <a:solidFill>
                            <a:srgbClr val="000000"/>
                          </a:solidFill>
                          <a:effectLst/>
                          <a:latin typeface="+mn-lt"/>
                        </a:rPr>
                        <a:t> </a:t>
                      </a:r>
                      <a:r>
                        <a:rPr lang="en-US" sz="1400" b="0" i="0" u="none" strike="noStrike" dirty="0" smtClean="0">
                          <a:solidFill>
                            <a:srgbClr val="000000"/>
                          </a:solidFill>
                          <a:effectLst/>
                          <a:latin typeface="+mn-lt"/>
                        </a:rPr>
                        <a:t>by </a:t>
                      </a:r>
                      <a:r>
                        <a:rPr lang="en-US" sz="1400" b="1" i="0" u="none" strike="noStrike" dirty="0">
                          <a:solidFill>
                            <a:srgbClr val="000000"/>
                          </a:solidFill>
                          <a:effectLst/>
                          <a:latin typeface="+mn-lt"/>
                        </a:rPr>
                        <a:t>SuperUtilizers</a:t>
                      </a:r>
                    </a:p>
                  </a:txBody>
                  <a:tcPr marL="9525" marR="9525" marT="9525" marB="0" anchor="b"/>
                </a:tc>
                <a:tc>
                  <a:txBody>
                    <a:bodyPr/>
                    <a:lstStyle/>
                    <a:p>
                      <a:pPr algn="ctr" fontAlgn="b"/>
                      <a:r>
                        <a:rPr lang="en-US" sz="1400" b="0" i="0" u="none" strike="noStrike" dirty="0">
                          <a:solidFill>
                            <a:srgbClr val="000000"/>
                          </a:solidFill>
                          <a:effectLst/>
                          <a:latin typeface="+mn-lt"/>
                        </a:rPr>
                        <a:t>15.1</a:t>
                      </a:r>
                    </a:p>
                  </a:txBody>
                  <a:tcPr marL="9525" marR="9525" marT="9525" marB="0" anchor="ctr"/>
                </a:tc>
                <a:tc>
                  <a:txBody>
                    <a:bodyPr/>
                    <a:lstStyle/>
                    <a:p>
                      <a:pPr algn="ctr" fontAlgn="b"/>
                      <a:r>
                        <a:rPr lang="en-US" sz="1400" b="0" i="0" u="none" strike="noStrike" dirty="0">
                          <a:solidFill>
                            <a:srgbClr val="000000"/>
                          </a:solidFill>
                          <a:effectLst/>
                          <a:latin typeface="+mn-lt"/>
                        </a:rPr>
                        <a:t>13.6</a:t>
                      </a:r>
                    </a:p>
                  </a:txBody>
                  <a:tcPr marL="9525" marR="9525" marT="9525" marB="0" anchor="ctr"/>
                </a:tc>
                <a:tc>
                  <a:txBody>
                    <a:bodyPr/>
                    <a:lstStyle/>
                    <a:p>
                      <a:pPr algn="ctr"/>
                      <a:r>
                        <a:rPr lang="en-US" sz="1400" b="0" dirty="0" smtClean="0">
                          <a:latin typeface="+mn-lt"/>
                        </a:rPr>
                        <a:t>.</a:t>
                      </a:r>
                      <a:endParaRPr lang="en-US" sz="1400" b="0" dirty="0">
                        <a:latin typeface="+mn-lt"/>
                      </a:endParaRPr>
                    </a:p>
                  </a:txBody>
                  <a:tcPr anchor="ctr"/>
                </a:tc>
                <a:tc>
                  <a:txBody>
                    <a:bodyPr/>
                    <a:lstStyle/>
                    <a:p>
                      <a:pPr algn="ctr" fontAlgn="b"/>
                      <a:r>
                        <a:rPr lang="en-US" sz="1400" b="0" i="0" u="none" strike="noStrike" dirty="0">
                          <a:solidFill>
                            <a:srgbClr val="000000"/>
                          </a:solidFill>
                          <a:effectLst/>
                          <a:latin typeface="+mn-lt"/>
                        </a:rPr>
                        <a:t>14.4</a:t>
                      </a:r>
                    </a:p>
                  </a:txBody>
                  <a:tcPr marL="9525" marR="9525" marT="9525" marB="0" anchor="ctr"/>
                </a:tc>
                <a:tc>
                  <a:txBody>
                    <a:bodyPr/>
                    <a:lstStyle/>
                    <a:p>
                      <a:pPr algn="ctr" fontAlgn="b"/>
                      <a:r>
                        <a:rPr lang="en-US" sz="1400" b="0" i="0" u="none" strike="noStrike" dirty="0">
                          <a:solidFill>
                            <a:srgbClr val="000000"/>
                          </a:solidFill>
                          <a:effectLst/>
                          <a:latin typeface="+mn-lt"/>
                        </a:rPr>
                        <a:t>14.0</a:t>
                      </a:r>
                    </a:p>
                  </a:txBody>
                  <a:tcPr marL="9525" marR="9525" marT="9525" marB="0" anchor="ctr"/>
                </a:tc>
                <a:tc>
                  <a:txBody>
                    <a:bodyPr/>
                    <a:lstStyle/>
                    <a:p>
                      <a:pPr algn="ctr"/>
                      <a:r>
                        <a:rPr lang="en-US" sz="1400" b="0" dirty="0" smtClean="0">
                          <a:latin typeface="+mn-lt"/>
                        </a:rPr>
                        <a:t>.</a:t>
                      </a:r>
                      <a:endParaRPr lang="en-US" sz="1400" b="0" dirty="0">
                        <a:latin typeface="+mn-lt"/>
                      </a:endParaRPr>
                    </a:p>
                  </a:txBody>
                  <a:tcPr anchor="ctr"/>
                </a:tc>
                <a:tc>
                  <a:txBody>
                    <a:bodyPr/>
                    <a:lstStyle/>
                    <a:p>
                      <a:pPr algn="ctr" fontAlgn="b"/>
                      <a:r>
                        <a:rPr lang="en-US" sz="1400" b="0" i="0" u="none" strike="noStrike" dirty="0">
                          <a:solidFill>
                            <a:srgbClr val="000000"/>
                          </a:solidFill>
                          <a:effectLst/>
                          <a:latin typeface="+mn-lt"/>
                        </a:rPr>
                        <a:t>14.2</a:t>
                      </a:r>
                    </a:p>
                  </a:txBody>
                  <a:tcPr marL="9525" marR="9525" marT="9525" marB="0" anchor="ctr"/>
                </a:tc>
                <a:tc>
                  <a:txBody>
                    <a:bodyPr/>
                    <a:lstStyle/>
                    <a:p>
                      <a:pPr algn="ctr" fontAlgn="b"/>
                      <a:r>
                        <a:rPr lang="en-US" sz="1400" b="0" i="0" u="none" strike="noStrike" dirty="0">
                          <a:solidFill>
                            <a:srgbClr val="000000"/>
                          </a:solidFill>
                          <a:effectLst/>
                          <a:latin typeface="+mn-lt"/>
                        </a:rPr>
                        <a:t>12.9</a:t>
                      </a:r>
                    </a:p>
                  </a:txBody>
                  <a:tcPr marL="9525" marR="9525" marT="9525" marB="0" anchor="ctr"/>
                </a:tc>
                <a:tc>
                  <a:txBody>
                    <a:bodyPr/>
                    <a:lstStyle/>
                    <a:p>
                      <a:pPr algn="ctr"/>
                      <a:r>
                        <a:rPr lang="en-US" sz="1400" b="0" dirty="0" smtClean="0">
                          <a:latin typeface="+mn-lt"/>
                        </a:rPr>
                        <a:t>.</a:t>
                      </a:r>
                      <a:endParaRPr lang="en-US" sz="1400" b="0" dirty="0">
                        <a:latin typeface="+mn-lt"/>
                      </a:endParaRPr>
                    </a:p>
                  </a:txBody>
                  <a:tcPr anchor="ctr"/>
                </a:tc>
                <a:extLst>
                  <a:ext uri="{0D108BD9-81ED-4DB2-BD59-A6C34878D82A}">
                    <a16:rowId xmlns:a16="http://schemas.microsoft.com/office/drawing/2014/main" xmlns="" val="10004"/>
                  </a:ext>
                </a:extLst>
              </a:tr>
              <a:tr h="370840">
                <a:tc>
                  <a:txBody>
                    <a:bodyPr/>
                    <a:lstStyle/>
                    <a:p>
                      <a:pPr algn="l" fontAlgn="b"/>
                      <a:r>
                        <a:rPr lang="en-US" sz="1400" b="1" i="0" u="none" strike="noStrike" dirty="0">
                          <a:solidFill>
                            <a:srgbClr val="000000"/>
                          </a:solidFill>
                          <a:effectLst/>
                          <a:latin typeface="+mn-lt"/>
                        </a:rPr>
                        <a:t>Median</a:t>
                      </a:r>
                      <a:r>
                        <a:rPr lang="en-US" sz="1400" b="0" i="0" u="none" strike="noStrike" dirty="0">
                          <a:solidFill>
                            <a:srgbClr val="000000"/>
                          </a:solidFill>
                          <a:effectLst/>
                          <a:latin typeface="+mn-lt"/>
                        </a:rPr>
                        <a:t> Days Between </a:t>
                      </a:r>
                      <a:r>
                        <a:rPr lang="en-US" sz="1400" b="0" i="0" u="none" strike="noStrike" dirty="0" smtClean="0">
                          <a:solidFill>
                            <a:srgbClr val="000000"/>
                          </a:solidFill>
                          <a:effectLst/>
                          <a:latin typeface="+mn-lt"/>
                        </a:rPr>
                        <a:t>Visits</a:t>
                      </a:r>
                      <a:r>
                        <a:rPr lang="en-US" sz="1400" b="0" i="0" u="none" strike="noStrike" baseline="0" dirty="0" smtClean="0">
                          <a:solidFill>
                            <a:srgbClr val="000000"/>
                          </a:solidFill>
                          <a:effectLst/>
                          <a:latin typeface="+mn-lt"/>
                        </a:rPr>
                        <a:t> </a:t>
                      </a:r>
                      <a:r>
                        <a:rPr lang="en-US" sz="1400" b="0" i="0" u="none" strike="noStrike" dirty="0" smtClean="0">
                          <a:solidFill>
                            <a:srgbClr val="000000"/>
                          </a:solidFill>
                          <a:effectLst/>
                          <a:latin typeface="+mn-lt"/>
                        </a:rPr>
                        <a:t>by </a:t>
                      </a:r>
                      <a:r>
                        <a:rPr lang="en-US" sz="1400" b="1" i="0" u="none" strike="noStrike" dirty="0">
                          <a:solidFill>
                            <a:srgbClr val="000000"/>
                          </a:solidFill>
                          <a:effectLst/>
                          <a:latin typeface="+mn-lt"/>
                        </a:rPr>
                        <a:t>SuperUtilizers</a:t>
                      </a:r>
                    </a:p>
                  </a:txBody>
                  <a:tcPr marL="9525" marR="9525" marT="9525" marB="0" anchor="b"/>
                </a:tc>
                <a:tc>
                  <a:txBody>
                    <a:bodyPr/>
                    <a:lstStyle/>
                    <a:p>
                      <a:pPr algn="ctr" fontAlgn="b"/>
                      <a:r>
                        <a:rPr lang="en-US" sz="1400" b="0" i="0" u="none" strike="noStrike" dirty="0">
                          <a:solidFill>
                            <a:srgbClr val="000000"/>
                          </a:solidFill>
                          <a:effectLst/>
                          <a:latin typeface="+mn-lt"/>
                        </a:rPr>
                        <a:t>11.0</a:t>
                      </a:r>
                    </a:p>
                  </a:txBody>
                  <a:tcPr marL="9525" marR="9525" marT="9525" marB="0" anchor="ctr"/>
                </a:tc>
                <a:tc>
                  <a:txBody>
                    <a:bodyPr/>
                    <a:lstStyle/>
                    <a:p>
                      <a:pPr algn="ctr" fontAlgn="b"/>
                      <a:r>
                        <a:rPr lang="en-US" sz="1400" b="0" i="0" u="none" strike="noStrike" dirty="0">
                          <a:solidFill>
                            <a:srgbClr val="000000"/>
                          </a:solidFill>
                          <a:effectLst/>
                          <a:latin typeface="+mn-lt"/>
                        </a:rPr>
                        <a:t>9.6</a:t>
                      </a:r>
                    </a:p>
                  </a:txBody>
                  <a:tcPr marL="9525" marR="9525" marT="9525" marB="0" anchor="ctr"/>
                </a:tc>
                <a:tc>
                  <a:txBody>
                    <a:bodyPr/>
                    <a:lstStyle/>
                    <a:p>
                      <a:pPr algn="ctr"/>
                      <a:r>
                        <a:rPr lang="en-US" sz="1400" b="1" dirty="0" smtClean="0">
                          <a:latin typeface="+mn-lt"/>
                        </a:rPr>
                        <a:t>&lt;0.001</a:t>
                      </a:r>
                      <a:endParaRPr lang="en-US" sz="1400" b="1" dirty="0">
                        <a:latin typeface="+mn-lt"/>
                      </a:endParaRPr>
                    </a:p>
                  </a:txBody>
                  <a:tcPr anchor="ctr"/>
                </a:tc>
                <a:tc>
                  <a:txBody>
                    <a:bodyPr/>
                    <a:lstStyle/>
                    <a:p>
                      <a:pPr algn="ctr" fontAlgn="b"/>
                      <a:r>
                        <a:rPr lang="en-US" sz="1400" b="0" i="0" u="none" strike="noStrike" dirty="0">
                          <a:solidFill>
                            <a:srgbClr val="000000"/>
                          </a:solidFill>
                          <a:effectLst/>
                          <a:latin typeface="+mn-lt"/>
                        </a:rPr>
                        <a:t>9.0</a:t>
                      </a:r>
                    </a:p>
                  </a:txBody>
                  <a:tcPr marL="9525" marR="9525" marT="9525" marB="0" anchor="ctr"/>
                </a:tc>
                <a:tc>
                  <a:txBody>
                    <a:bodyPr/>
                    <a:lstStyle/>
                    <a:p>
                      <a:pPr algn="ctr" fontAlgn="b"/>
                      <a:r>
                        <a:rPr lang="en-US" sz="1400" b="0" i="0" u="none" strike="noStrike" dirty="0">
                          <a:solidFill>
                            <a:srgbClr val="000000"/>
                          </a:solidFill>
                          <a:effectLst/>
                          <a:latin typeface="+mn-lt"/>
                        </a:rPr>
                        <a:t>9.2</a:t>
                      </a:r>
                    </a:p>
                  </a:txBody>
                  <a:tcPr marL="9525" marR="9525" marT="9525" marB="0" anchor="ctr"/>
                </a:tc>
                <a:tc>
                  <a:txBody>
                    <a:bodyPr/>
                    <a:lstStyle/>
                    <a:p>
                      <a:pPr algn="ctr"/>
                      <a:r>
                        <a:rPr lang="en-US" sz="1400" b="0" dirty="0" smtClean="0">
                          <a:latin typeface="+mn-lt"/>
                        </a:rPr>
                        <a:t>0.80</a:t>
                      </a:r>
                      <a:endParaRPr lang="en-US" sz="1400" b="0" dirty="0">
                        <a:latin typeface="+mn-lt"/>
                      </a:endParaRPr>
                    </a:p>
                  </a:txBody>
                  <a:tcPr anchor="ctr"/>
                </a:tc>
                <a:tc>
                  <a:txBody>
                    <a:bodyPr/>
                    <a:lstStyle/>
                    <a:p>
                      <a:pPr algn="ctr" fontAlgn="b"/>
                      <a:r>
                        <a:rPr lang="en-US" sz="1400" b="0" i="0" u="none" strike="noStrike" dirty="0">
                          <a:solidFill>
                            <a:srgbClr val="000000"/>
                          </a:solidFill>
                          <a:effectLst/>
                          <a:latin typeface="+mn-lt"/>
                        </a:rPr>
                        <a:t>9.6</a:t>
                      </a:r>
                    </a:p>
                  </a:txBody>
                  <a:tcPr marL="9525" marR="9525" marT="9525" marB="0" anchor="ctr"/>
                </a:tc>
                <a:tc>
                  <a:txBody>
                    <a:bodyPr/>
                    <a:lstStyle/>
                    <a:p>
                      <a:pPr algn="ctr" fontAlgn="b"/>
                      <a:r>
                        <a:rPr lang="en-US" sz="1400" b="0" i="0" u="none" strike="noStrike" dirty="0">
                          <a:solidFill>
                            <a:srgbClr val="000000"/>
                          </a:solidFill>
                          <a:effectLst/>
                          <a:latin typeface="+mn-lt"/>
                        </a:rPr>
                        <a:t>7.7</a:t>
                      </a:r>
                    </a:p>
                  </a:txBody>
                  <a:tcPr marL="9525" marR="9525" marT="9525" marB="0" anchor="ctr"/>
                </a:tc>
                <a:tc>
                  <a:txBody>
                    <a:bodyPr/>
                    <a:lstStyle/>
                    <a:p>
                      <a:pPr algn="ctr"/>
                      <a:r>
                        <a:rPr lang="en-US" sz="1400" b="0" dirty="0" smtClean="0">
                          <a:latin typeface="+mn-lt"/>
                        </a:rPr>
                        <a:t>0.05</a:t>
                      </a:r>
                      <a:endParaRPr lang="en-US" sz="1400" b="0" dirty="0">
                        <a:latin typeface="+mn-lt"/>
                      </a:endParaRPr>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04698342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492625"/>
          </a:xfrm>
        </p:spPr>
        <p:txBody>
          <a:bodyPr/>
          <a:lstStyle/>
          <a:p>
            <a:r>
              <a:rPr lang="en-US" sz="4000" b="1" dirty="0" smtClean="0"/>
              <a:t>Summary: </a:t>
            </a:r>
            <a:r>
              <a:rPr lang="en-US" sz="4000" b="1" dirty="0" smtClean="0"/>
              <a:t>7 </a:t>
            </a:r>
            <a:r>
              <a:rPr lang="en-US" sz="4000" b="1" dirty="0"/>
              <a:t>Health Systems’ 2015 and 2016 </a:t>
            </a:r>
            <a:r>
              <a:rPr lang="en-US" sz="4000" b="1" dirty="0" smtClean="0"/>
              <a:t>Comparative Data </a:t>
            </a:r>
            <a:endParaRPr lang="en-US" sz="4000" b="1" dirty="0"/>
          </a:p>
        </p:txBody>
      </p:sp>
      <p:sp>
        <p:nvSpPr>
          <p:cNvPr id="3" name="Content Placeholder 2"/>
          <p:cNvSpPr>
            <a:spLocks noGrp="1"/>
          </p:cNvSpPr>
          <p:nvPr>
            <p:ph idx="1"/>
          </p:nvPr>
        </p:nvSpPr>
        <p:spPr/>
        <p:txBody>
          <a:bodyPr>
            <a:normAutofit/>
          </a:bodyPr>
          <a:lstStyle/>
          <a:p>
            <a:pPr marL="0" indent="0">
              <a:buNone/>
            </a:pPr>
            <a:r>
              <a:rPr lang="en-US" dirty="0"/>
              <a:t>Three Sites (1, 4 and 6) met or exceeded the 3% decrease goal for </a:t>
            </a:r>
            <a:r>
              <a:rPr lang="en-US" b="1" dirty="0"/>
              <a:t>both charity care costs and readmissions</a:t>
            </a:r>
          </a:p>
          <a:p>
            <a:pPr marL="0" indent="0">
              <a:buNone/>
            </a:pPr>
            <a:r>
              <a:rPr lang="en-US" dirty="0"/>
              <a:t>Four Sites (1,3,4 and 6) met or exceeded the 3% decrease in </a:t>
            </a:r>
            <a:r>
              <a:rPr lang="en-US" b="1" dirty="0"/>
              <a:t>charity care costs</a:t>
            </a:r>
          </a:p>
          <a:p>
            <a:pPr marL="0" indent="0">
              <a:buNone/>
            </a:pPr>
            <a:r>
              <a:rPr lang="en-US" dirty="0"/>
              <a:t>Five Sites (1, 2, 4, 6 and </a:t>
            </a:r>
            <a:r>
              <a:rPr lang="en-US" dirty="0" err="1"/>
              <a:t>and</a:t>
            </a:r>
            <a:r>
              <a:rPr lang="en-US" dirty="0"/>
              <a:t> 7) met or exceeded the 3% decrease in </a:t>
            </a:r>
            <a:r>
              <a:rPr lang="en-US" b="1" dirty="0"/>
              <a:t>readmissions</a:t>
            </a:r>
          </a:p>
          <a:p>
            <a:pPr marL="0" indent="0">
              <a:buNone/>
            </a:pPr>
            <a:r>
              <a:rPr lang="en-US" dirty="0"/>
              <a:t>One site (5) </a:t>
            </a:r>
            <a:r>
              <a:rPr lang="en-US" b="1" dirty="0"/>
              <a:t>met neither 3% decrease in charity care or readmission goals</a:t>
            </a:r>
          </a:p>
          <a:p>
            <a:pPr marL="0" indent="0">
              <a:buNone/>
            </a:pPr>
            <a:endParaRPr lang="en-US" dirty="0"/>
          </a:p>
        </p:txBody>
      </p:sp>
    </p:spTree>
    <p:extLst>
      <p:ext uri="{BB962C8B-B14F-4D97-AF65-F5344CB8AC3E}">
        <p14:creationId xmlns:p14="http://schemas.microsoft.com/office/powerpoint/2010/main" val="23347136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marL="514350" indent="-514350"/>
            <a:r>
              <a:rPr lang="en-US" sz="3200" dirty="0" smtClean="0"/>
              <a:t>3) </a:t>
            </a:r>
            <a:r>
              <a:rPr lang="en-US" sz="3200" dirty="0"/>
              <a:t>How do hospital and community work together through the lens of the theory of religious health assets?</a:t>
            </a:r>
          </a:p>
        </p:txBody>
      </p:sp>
      <p:sp>
        <p:nvSpPr>
          <p:cNvPr id="5" name="Text Placeholder 4"/>
          <p:cNvSpPr>
            <a:spLocks noGrp="1"/>
          </p:cNvSpPr>
          <p:nvPr>
            <p:ph type="body" idx="1"/>
          </p:nvPr>
        </p:nvSpPr>
        <p:spPr/>
        <p:txBody>
          <a:bodyPr>
            <a:normAutofit/>
          </a:bodyPr>
          <a:lstStyle/>
          <a:p>
            <a:r>
              <a:rPr lang="en-US" dirty="0" smtClean="0"/>
              <a:t>Qualitative Stakeholder Interviews</a:t>
            </a:r>
            <a:endParaRPr lang="en-US" dirty="0"/>
          </a:p>
        </p:txBody>
      </p:sp>
    </p:spTree>
    <p:extLst>
      <p:ext uri="{BB962C8B-B14F-4D97-AF65-F5344CB8AC3E}">
        <p14:creationId xmlns:p14="http://schemas.microsoft.com/office/powerpoint/2010/main" val="26111082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&amp; Analysis</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Semi-structured interview guide</a:t>
            </a:r>
          </a:p>
          <a:p>
            <a:r>
              <a:rPr lang="en-US" dirty="0" smtClean="0"/>
              <a:t>Stakeholders targeted from each system:</a:t>
            </a:r>
          </a:p>
          <a:p>
            <a:pPr lvl="1"/>
            <a:r>
              <a:rPr lang="en-US" dirty="0" smtClean="0"/>
              <a:t>Community Outreach Representative</a:t>
            </a:r>
          </a:p>
          <a:p>
            <a:pPr lvl="1"/>
            <a:r>
              <a:rPr lang="en-US" dirty="0" smtClean="0"/>
              <a:t>Senior Leader</a:t>
            </a:r>
          </a:p>
          <a:p>
            <a:pPr lvl="1"/>
            <a:r>
              <a:rPr lang="en-US" dirty="0" smtClean="0"/>
              <a:t>Strategic Planner/Data Analyst</a:t>
            </a:r>
          </a:p>
          <a:p>
            <a:pPr lvl="1"/>
            <a:r>
              <a:rPr lang="en-US" dirty="0" smtClean="0"/>
              <a:t>Community Faith Leader</a:t>
            </a:r>
          </a:p>
          <a:p>
            <a:r>
              <a:rPr lang="en-US" dirty="0" smtClean="0"/>
              <a:t>Conducted 18 interviews between March-April 2016</a:t>
            </a:r>
          </a:p>
          <a:p>
            <a:pPr lvl="1"/>
            <a:r>
              <a:rPr lang="en-US" dirty="0" smtClean="0"/>
              <a:t>n=25 total participants</a:t>
            </a:r>
          </a:p>
          <a:p>
            <a:pPr lvl="1"/>
            <a:r>
              <a:rPr lang="en-US" dirty="0" smtClean="0"/>
              <a:t>Audio-recorded when permission was granted, and transcribed</a:t>
            </a:r>
            <a:endParaRPr lang="en-US" dirty="0"/>
          </a:p>
          <a:p>
            <a:r>
              <a:rPr lang="en-US" dirty="0" smtClean="0"/>
              <a:t>Analysis</a:t>
            </a:r>
          </a:p>
          <a:p>
            <a:pPr lvl="1"/>
            <a:r>
              <a:rPr lang="en-US" dirty="0" smtClean="0"/>
              <a:t>Prepared </a:t>
            </a:r>
            <a:r>
              <a:rPr lang="en-US" dirty="0"/>
              <a:t>a short list of themes/codes based on the assumptions</a:t>
            </a:r>
          </a:p>
          <a:p>
            <a:pPr lvl="1"/>
            <a:r>
              <a:rPr lang="en-US" dirty="0" smtClean="0"/>
              <a:t>Utilized </a:t>
            </a:r>
            <a:r>
              <a:rPr lang="en-US" dirty="0"/>
              <a:t>multi-step, iterative </a:t>
            </a:r>
            <a:r>
              <a:rPr lang="en-US" dirty="0" smtClean="0"/>
              <a:t>approach to generate and revise themes/codes, using qualitative data analysis software (Nvivo)</a:t>
            </a:r>
            <a:endParaRPr lang="en-US" dirty="0"/>
          </a:p>
          <a:p>
            <a:pPr lvl="1"/>
            <a:endParaRPr lang="en-US" dirty="0" smtClean="0"/>
          </a:p>
        </p:txBody>
      </p:sp>
    </p:spTree>
    <p:extLst>
      <p:ext uri="{BB962C8B-B14F-4D97-AF65-F5344CB8AC3E}">
        <p14:creationId xmlns:p14="http://schemas.microsoft.com/office/powerpoint/2010/main" val="119662903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Percent Assumption Achievement Averaged Across All Sites</a:t>
            </a:r>
          </a:p>
        </p:txBody>
      </p:sp>
      <p:sp>
        <p:nvSpPr>
          <p:cNvPr id="3" name="Content Placeholder 2"/>
          <p:cNvSpPr>
            <a:spLocks noGrp="1"/>
          </p:cNvSpPr>
          <p:nvPr>
            <p:ph idx="1"/>
          </p:nvPr>
        </p:nvSpPr>
        <p:spPr/>
        <p:txBody>
          <a:bodyPr>
            <a:normAutofit fontScale="85000" lnSpcReduction="20000"/>
          </a:bodyPr>
          <a:lstStyle/>
          <a:p>
            <a:pPr marL="0" indent="0">
              <a:buNone/>
            </a:pPr>
            <a:r>
              <a:rPr lang="en-US" b="1" u="sng" dirty="0"/>
              <a:t>Assumption </a:t>
            </a:r>
            <a:r>
              <a:rPr lang="en-US" dirty="0"/>
              <a:t>			</a:t>
            </a:r>
            <a:r>
              <a:rPr lang="en-US" b="1" u="sng" dirty="0"/>
              <a:t>Percent Assumption Achievement </a:t>
            </a:r>
            <a:endParaRPr lang="en-US" u="sng" dirty="0"/>
          </a:p>
          <a:p>
            <a:r>
              <a:rPr lang="en-US" dirty="0"/>
              <a:t>Community Scale 				59.6% 	</a:t>
            </a:r>
          </a:p>
          <a:p>
            <a:r>
              <a:rPr lang="en-US" dirty="0"/>
              <a:t>Trust Building 				51.7% 	</a:t>
            </a:r>
          </a:p>
          <a:p>
            <a:r>
              <a:rPr lang="en-US" dirty="0"/>
              <a:t>Humble Leadership 			</a:t>
            </a:r>
            <a:r>
              <a:rPr lang="en-US" dirty="0" smtClean="0"/>
              <a:t>75.0</a:t>
            </a:r>
            <a:r>
              <a:rPr lang="en-US" dirty="0"/>
              <a:t>% 	</a:t>
            </a:r>
          </a:p>
          <a:p>
            <a:r>
              <a:rPr lang="en-US" dirty="0"/>
              <a:t>Asset Based 				70.8% 	</a:t>
            </a:r>
          </a:p>
          <a:p>
            <a:r>
              <a:rPr lang="en-US" dirty="0"/>
              <a:t>CBPR Principles 				74.6% 	</a:t>
            </a:r>
          </a:p>
          <a:p>
            <a:r>
              <a:rPr lang="en-US" dirty="0"/>
              <a:t>Person-Centric 				85.8% 	</a:t>
            </a:r>
          </a:p>
          <a:p>
            <a:r>
              <a:rPr lang="en-US" dirty="0"/>
              <a:t>Integrative Strategy 			</a:t>
            </a:r>
            <a:r>
              <a:rPr lang="en-US" dirty="0" smtClean="0"/>
              <a:t>59.2</a:t>
            </a:r>
            <a:r>
              <a:rPr lang="en-US" dirty="0"/>
              <a:t>% 	</a:t>
            </a:r>
          </a:p>
          <a:p>
            <a:r>
              <a:rPr lang="en-US" dirty="0"/>
              <a:t>Shared Data Protocol 			60.0% 	</a:t>
            </a:r>
          </a:p>
          <a:p>
            <a:endParaRPr lang="en-US" dirty="0"/>
          </a:p>
        </p:txBody>
      </p:sp>
    </p:spTree>
    <p:extLst>
      <p:ext uri="{BB962C8B-B14F-4D97-AF65-F5344CB8AC3E}">
        <p14:creationId xmlns:p14="http://schemas.microsoft.com/office/powerpoint/2010/main" val="21613649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Preliminary Findings</a:t>
            </a:r>
            <a:endParaRPr lang="en-US" dirty="0"/>
          </a:p>
        </p:txBody>
      </p:sp>
      <p:sp>
        <p:nvSpPr>
          <p:cNvPr id="3" name="Content Placeholder 2"/>
          <p:cNvSpPr>
            <a:spLocks noGrp="1"/>
          </p:cNvSpPr>
          <p:nvPr>
            <p:ph idx="1"/>
          </p:nvPr>
        </p:nvSpPr>
        <p:spPr/>
        <p:txBody>
          <a:bodyPr>
            <a:normAutofit/>
          </a:bodyPr>
          <a:lstStyle/>
          <a:p>
            <a:r>
              <a:rPr lang="en-US" dirty="0" smtClean="0"/>
              <a:t>Assumption 1/Community Scale</a:t>
            </a:r>
          </a:p>
          <a:p>
            <a:pPr lvl="1"/>
            <a:r>
              <a:rPr lang="en-US" i="1" dirty="0" smtClean="0"/>
              <a:t>Community </a:t>
            </a:r>
            <a:r>
              <a:rPr lang="en-US" i="1" dirty="0"/>
              <a:t>scale networks and capacity building in a broader population health management strategy are necessary, not just individual care reflected in the traditional bio-medical </a:t>
            </a:r>
            <a:r>
              <a:rPr lang="en-US" i="1" dirty="0" smtClean="0"/>
              <a:t>model.</a:t>
            </a:r>
          </a:p>
          <a:p>
            <a:endParaRPr lang="en-US" dirty="0"/>
          </a:p>
        </p:txBody>
      </p:sp>
    </p:spTree>
    <p:extLst>
      <p:ext uri="{BB962C8B-B14F-4D97-AF65-F5344CB8AC3E}">
        <p14:creationId xmlns:p14="http://schemas.microsoft.com/office/powerpoint/2010/main" val="3232126004"/>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Assumption </a:t>
            </a:r>
            <a:r>
              <a:rPr lang="en-US" sz="4000" dirty="0"/>
              <a:t>1/Community Scale</a:t>
            </a:r>
          </a:p>
        </p:txBody>
      </p:sp>
      <p:sp>
        <p:nvSpPr>
          <p:cNvPr id="3" name="Content Placeholder 2"/>
          <p:cNvSpPr>
            <a:spLocks noGrp="1"/>
          </p:cNvSpPr>
          <p:nvPr>
            <p:ph idx="1"/>
          </p:nvPr>
        </p:nvSpPr>
        <p:spPr>
          <a:xfrm>
            <a:off x="533400" y="1524000"/>
            <a:ext cx="8042276" cy="4956268"/>
          </a:xfrm>
        </p:spPr>
        <p:txBody>
          <a:bodyPr>
            <a:normAutofit fontScale="62500" lnSpcReduction="20000"/>
          </a:bodyPr>
          <a:lstStyle/>
          <a:p>
            <a:pPr marL="0" indent="0">
              <a:buNone/>
            </a:pPr>
            <a:r>
              <a:rPr lang="en-US" sz="2900" i="1" dirty="0"/>
              <a:t>“We are not only doing allegiances with churches but </a:t>
            </a:r>
            <a:r>
              <a:rPr lang="en-US" sz="2900" b="1" i="1" dirty="0">
                <a:solidFill>
                  <a:schemeClr val="accent1">
                    <a:lumMod val="75000"/>
                  </a:schemeClr>
                </a:solidFill>
              </a:rPr>
              <a:t>we're also trying to align the major health organizations in the community to act together</a:t>
            </a:r>
            <a:r>
              <a:rPr lang="en-US" sz="2900" i="1" dirty="0"/>
              <a:t>, </a:t>
            </a:r>
            <a:r>
              <a:rPr lang="en-US" sz="2900" b="1" i="1" dirty="0">
                <a:solidFill>
                  <a:schemeClr val="accent1">
                    <a:lumMod val="75000"/>
                  </a:schemeClr>
                </a:solidFill>
              </a:rPr>
              <a:t>rather than </a:t>
            </a:r>
            <a:r>
              <a:rPr lang="en-US" sz="2900" b="1" i="1" dirty="0" smtClean="0">
                <a:solidFill>
                  <a:schemeClr val="accent1">
                    <a:lumMod val="75000"/>
                  </a:schemeClr>
                </a:solidFill>
              </a:rPr>
              <a:t>competitively, </a:t>
            </a:r>
            <a:r>
              <a:rPr lang="en-US" sz="2900" i="1" dirty="0"/>
              <a:t>join forces with the resources that we tend to want to give but we tend to stay in the silo, so to speak, to give them.”</a:t>
            </a:r>
          </a:p>
          <a:p>
            <a:pPr marL="0" indent="0" algn="r">
              <a:buNone/>
            </a:pPr>
            <a:r>
              <a:rPr lang="en-US" sz="2900" i="1" dirty="0">
                <a:solidFill>
                  <a:schemeClr val="tx2"/>
                </a:solidFill>
              </a:rPr>
              <a:t>--Community Outreach Representative</a:t>
            </a:r>
          </a:p>
          <a:p>
            <a:pPr marL="457200" lvl="1" indent="0">
              <a:buNone/>
            </a:pPr>
            <a:endParaRPr lang="en-US" sz="2900" b="1" i="1" dirty="0" smtClean="0">
              <a:solidFill>
                <a:srgbClr val="FF0000"/>
              </a:solidFill>
            </a:endParaRPr>
          </a:p>
          <a:p>
            <a:pPr marL="0" indent="0">
              <a:buNone/>
            </a:pPr>
            <a:r>
              <a:rPr lang="en-US" sz="2900" i="1" dirty="0" smtClean="0"/>
              <a:t>“</a:t>
            </a:r>
            <a:r>
              <a:rPr lang="en-US" sz="2900" b="1" i="1" dirty="0">
                <a:solidFill>
                  <a:schemeClr val="accent1">
                    <a:lumMod val="75000"/>
                  </a:schemeClr>
                </a:solidFill>
              </a:rPr>
              <a:t>I think it’s very useful and incredibly </a:t>
            </a:r>
            <a:r>
              <a:rPr lang="en-US" sz="2900" b="1" i="1" dirty="0" smtClean="0">
                <a:solidFill>
                  <a:schemeClr val="accent1">
                    <a:lumMod val="75000"/>
                  </a:schemeClr>
                </a:solidFill>
              </a:rPr>
              <a:t>positive</a:t>
            </a:r>
            <a:r>
              <a:rPr lang="en-US" sz="2900" i="1" dirty="0" smtClean="0"/>
              <a:t>…on </a:t>
            </a:r>
            <a:r>
              <a:rPr lang="en-US" sz="2900" i="1" dirty="0"/>
              <a:t>a couple of levels, first of all just from individuals being in the hospital or needing care and sort of having this team around them, but also </a:t>
            </a:r>
            <a:r>
              <a:rPr lang="en-US" sz="2900" b="1" i="1" dirty="0">
                <a:solidFill>
                  <a:schemeClr val="accent1">
                    <a:lumMod val="75000"/>
                  </a:schemeClr>
                </a:solidFill>
              </a:rPr>
              <a:t>from the standpoint of building community</a:t>
            </a:r>
            <a:r>
              <a:rPr lang="en-US" sz="2900" i="1" dirty="0"/>
              <a:t>.  It’s so </a:t>
            </a:r>
            <a:r>
              <a:rPr lang="en-US" sz="2900" i="1" dirty="0" smtClean="0"/>
              <a:t>important…look </a:t>
            </a:r>
            <a:r>
              <a:rPr lang="en-US" sz="2900" i="1" dirty="0"/>
              <a:t>at our political climate, right?  Everything’s just if you think differently, I hate you, and everybody’s like pushing away, and </a:t>
            </a:r>
            <a:r>
              <a:rPr lang="en-US" sz="2900" b="1" i="1" dirty="0">
                <a:solidFill>
                  <a:schemeClr val="accent1">
                    <a:lumMod val="75000"/>
                  </a:schemeClr>
                </a:solidFill>
              </a:rPr>
              <a:t>partnerships like this encourage us to bring things together which is, you know, it’s like, wow, here’s something that’s actually nice, and people working together</a:t>
            </a:r>
            <a:r>
              <a:rPr lang="en-US" sz="2900" i="1" dirty="0"/>
              <a:t>, and no one seeing each other in an adversarial role</a:t>
            </a:r>
            <a:r>
              <a:rPr lang="en-US" sz="2900" i="1" dirty="0" smtClean="0"/>
              <a:t>.”</a:t>
            </a:r>
            <a:endParaRPr lang="en-US" sz="2900" i="1" dirty="0"/>
          </a:p>
          <a:p>
            <a:pPr marL="0" indent="0" algn="r">
              <a:buNone/>
            </a:pPr>
            <a:r>
              <a:rPr lang="en-US" sz="2900" i="1" dirty="0" smtClean="0">
                <a:solidFill>
                  <a:schemeClr val="tx2"/>
                </a:solidFill>
              </a:rPr>
              <a:t>--Community Faith Leader</a:t>
            </a:r>
            <a:endParaRPr lang="en-US" sz="2900" i="1" dirty="0"/>
          </a:p>
          <a:p>
            <a:endParaRPr lang="en-US" i="1" dirty="0"/>
          </a:p>
          <a:p>
            <a:endParaRPr lang="en-US" i="1" dirty="0"/>
          </a:p>
          <a:p>
            <a:endParaRPr lang="en-US" i="1" dirty="0" smtClean="0">
              <a:solidFill>
                <a:srgbClr val="FF0000"/>
              </a:solidFill>
            </a:endParaRPr>
          </a:p>
        </p:txBody>
      </p:sp>
    </p:spTree>
    <p:extLst>
      <p:ext uri="{BB962C8B-B14F-4D97-AF65-F5344CB8AC3E}">
        <p14:creationId xmlns:p14="http://schemas.microsoft.com/office/powerpoint/2010/main" val="206800850"/>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Preliminary Findings</a:t>
            </a:r>
            <a:endParaRPr lang="en-US" dirty="0"/>
          </a:p>
        </p:txBody>
      </p:sp>
      <p:sp>
        <p:nvSpPr>
          <p:cNvPr id="3" name="Content Placeholder 2"/>
          <p:cNvSpPr>
            <a:spLocks noGrp="1"/>
          </p:cNvSpPr>
          <p:nvPr>
            <p:ph idx="1"/>
          </p:nvPr>
        </p:nvSpPr>
        <p:spPr/>
        <p:txBody>
          <a:bodyPr>
            <a:normAutofit/>
          </a:bodyPr>
          <a:lstStyle/>
          <a:p>
            <a:r>
              <a:rPr lang="en-US" dirty="0" smtClean="0"/>
              <a:t>Assumption 7/Integrative Strategy</a:t>
            </a:r>
          </a:p>
          <a:p>
            <a:pPr lvl="1"/>
            <a:r>
              <a:rPr lang="en-US" i="1" dirty="0"/>
              <a:t>Integrative strategy, which blends community caregiving with traditional clinical medical care</a:t>
            </a:r>
            <a:r>
              <a:rPr lang="en-US" i="1" dirty="0" smtClean="0"/>
              <a:t>.</a:t>
            </a:r>
          </a:p>
          <a:p>
            <a:pPr marL="0" indent="0">
              <a:buNone/>
            </a:pPr>
            <a:endParaRPr lang="en-US" dirty="0"/>
          </a:p>
        </p:txBody>
      </p:sp>
    </p:spTree>
    <p:extLst>
      <p:ext uri="{BB962C8B-B14F-4D97-AF65-F5344CB8AC3E}">
        <p14:creationId xmlns:p14="http://schemas.microsoft.com/office/powerpoint/2010/main" val="2559313851"/>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Assumption 7/Integrative Strategy</a:t>
            </a:r>
            <a:endParaRPr lang="en-US" sz="4000" dirty="0"/>
          </a:p>
        </p:txBody>
      </p:sp>
      <p:sp>
        <p:nvSpPr>
          <p:cNvPr id="3" name="Content Placeholder 2"/>
          <p:cNvSpPr>
            <a:spLocks noGrp="1"/>
          </p:cNvSpPr>
          <p:nvPr>
            <p:ph idx="1"/>
          </p:nvPr>
        </p:nvSpPr>
        <p:spPr>
          <a:xfrm>
            <a:off x="533400" y="1676400"/>
            <a:ext cx="8042276" cy="4727668"/>
          </a:xfrm>
        </p:spPr>
        <p:txBody>
          <a:bodyPr>
            <a:normAutofit/>
          </a:bodyPr>
          <a:lstStyle/>
          <a:p>
            <a:pPr marL="0" indent="0">
              <a:buNone/>
            </a:pPr>
            <a:r>
              <a:rPr lang="en-US" sz="2000" i="1" dirty="0" smtClean="0"/>
              <a:t>“…</a:t>
            </a:r>
            <a:r>
              <a:rPr lang="en-US" sz="2000" b="1" i="1" dirty="0" smtClean="0">
                <a:solidFill>
                  <a:schemeClr val="accent1">
                    <a:lumMod val="75000"/>
                  </a:schemeClr>
                </a:solidFill>
              </a:rPr>
              <a:t>The </a:t>
            </a:r>
            <a:r>
              <a:rPr lang="en-US" sz="2000" b="1" i="1" dirty="0">
                <a:solidFill>
                  <a:schemeClr val="accent1">
                    <a:lumMod val="75000"/>
                  </a:schemeClr>
                </a:solidFill>
              </a:rPr>
              <a:t>collaboration between the facility and using the services we have here and then adding on those additional services that they need whether it’s a meal or a ride to the physician’s office or a ride to the pharmacy to get their medicine refilled or just getting the paperwork </a:t>
            </a:r>
            <a:r>
              <a:rPr lang="en-US" sz="2000" b="1" i="1" dirty="0" smtClean="0">
                <a:solidFill>
                  <a:schemeClr val="accent1">
                    <a:lumMod val="75000"/>
                  </a:schemeClr>
                </a:solidFill>
              </a:rPr>
              <a:t>filled </a:t>
            </a:r>
            <a:r>
              <a:rPr lang="en-US" sz="2000" b="1" i="1" dirty="0">
                <a:solidFill>
                  <a:schemeClr val="accent1">
                    <a:lumMod val="75000"/>
                  </a:schemeClr>
                </a:solidFill>
              </a:rPr>
              <a:t>out to have that medicine mailed to </a:t>
            </a:r>
            <a:r>
              <a:rPr lang="en-US" sz="2000" b="1" i="1" dirty="0" smtClean="0">
                <a:solidFill>
                  <a:schemeClr val="accent1">
                    <a:lumMod val="75000"/>
                  </a:schemeClr>
                </a:solidFill>
              </a:rPr>
              <a:t>them; those </a:t>
            </a:r>
            <a:r>
              <a:rPr lang="en-US" sz="2000" b="1" i="1" dirty="0">
                <a:solidFill>
                  <a:schemeClr val="accent1">
                    <a:lumMod val="75000"/>
                  </a:schemeClr>
                </a:solidFill>
              </a:rPr>
              <a:t>types of things have been tremendous. </a:t>
            </a:r>
            <a:r>
              <a:rPr lang="en-US" sz="2000" i="1" dirty="0"/>
              <a:t>Some of the elderly in the community that maybe did not have family may not have even been aware that they could get mail order medications so I think just having someone come to their congregation to say hey, we care and we want you to be able to get the items you need to take care of yourself and then giving them the tools to do that in some cases whether it’s educating them about their disease process or just getting a phone call</a:t>
            </a:r>
            <a:r>
              <a:rPr lang="en-US" sz="2000" i="1" dirty="0" smtClean="0"/>
              <a:t>.” </a:t>
            </a:r>
          </a:p>
          <a:p>
            <a:pPr marL="0" indent="0" algn="r">
              <a:buNone/>
            </a:pPr>
            <a:r>
              <a:rPr lang="en-US" sz="2000" i="1" dirty="0" smtClean="0">
                <a:solidFill>
                  <a:schemeClr val="tx2"/>
                </a:solidFill>
              </a:rPr>
              <a:t>--Strategic Planner/Data Analyst</a:t>
            </a:r>
          </a:p>
          <a:p>
            <a:endParaRPr lang="en-US" i="1" dirty="0"/>
          </a:p>
          <a:p>
            <a:pPr lvl="1"/>
            <a:endParaRPr lang="en-US" sz="2400" i="1" dirty="0" smtClean="0">
              <a:solidFill>
                <a:srgbClr val="FF0000"/>
              </a:solidFill>
            </a:endParaRPr>
          </a:p>
          <a:p>
            <a:endParaRPr lang="en-US" i="1" dirty="0" smtClean="0"/>
          </a:p>
        </p:txBody>
      </p:sp>
    </p:spTree>
    <p:extLst>
      <p:ext uri="{BB962C8B-B14F-4D97-AF65-F5344CB8AC3E}">
        <p14:creationId xmlns:p14="http://schemas.microsoft.com/office/powerpoint/2010/main" val="38585551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FaithHealth: Wake Forest</a:t>
            </a:r>
            <a:endParaRPr lang="en-US" b="1" dirty="0"/>
          </a:p>
        </p:txBody>
      </p:sp>
      <p:sp>
        <p:nvSpPr>
          <p:cNvPr id="3" name="Content Placeholder 2"/>
          <p:cNvSpPr>
            <a:spLocks noGrp="1"/>
          </p:cNvSpPr>
          <p:nvPr>
            <p:ph idx="1"/>
          </p:nvPr>
        </p:nvSpPr>
        <p:spPr/>
        <p:txBody>
          <a:bodyPr/>
          <a:lstStyle/>
          <a:p>
            <a:pPr lvl="1"/>
            <a:r>
              <a:rPr lang="en-US" b="1" dirty="0" smtClean="0"/>
              <a:t>TRUST:  </a:t>
            </a:r>
            <a:r>
              <a:rPr lang="en-US" dirty="0" smtClean="0"/>
              <a:t>Rated as LOW</a:t>
            </a:r>
          </a:p>
          <a:p>
            <a:pPr lvl="1"/>
            <a:r>
              <a:rPr lang="en-US" b="1" dirty="0" smtClean="0"/>
              <a:t>MAPPING</a:t>
            </a:r>
            <a:r>
              <a:rPr lang="en-US" dirty="0" smtClean="0"/>
              <a:t>: 12 TOTAL;  8 Community Health Assets Mapping Partnership- Access to Care workshops conducted in 2014 (4 Hispanic); 2 Food Pathways Mapping Workshops in 2015 and 2 Behavioral Health Mapping Workshops in 2016</a:t>
            </a:r>
          </a:p>
          <a:p>
            <a:pPr lvl="1"/>
            <a:r>
              <a:rPr lang="en-US" b="1" dirty="0" smtClean="0"/>
              <a:t>ESTIMATED ALLOCATION OF HEALTH SYSTEM: </a:t>
            </a:r>
            <a:r>
              <a:rPr lang="en-US" dirty="0" smtClean="0"/>
              <a:t>$1M</a:t>
            </a:r>
          </a:p>
          <a:p>
            <a:pPr lvl="1"/>
            <a:r>
              <a:rPr lang="en-US" b="1" dirty="0"/>
              <a:t>HUMBLE LEADERSHIP</a:t>
            </a:r>
            <a:r>
              <a:rPr lang="en-US" dirty="0"/>
              <a:t>: </a:t>
            </a:r>
            <a:r>
              <a:rPr lang="en-US" dirty="0" smtClean="0"/>
              <a:t>Yes</a:t>
            </a:r>
            <a:endParaRPr lang="en-US" b="1" dirty="0" smtClean="0"/>
          </a:p>
          <a:p>
            <a:pPr lvl="1"/>
            <a:r>
              <a:rPr lang="en-US" b="1" dirty="0" smtClean="0"/>
              <a:t>START DATE: </a:t>
            </a:r>
            <a:r>
              <a:rPr lang="en-US" dirty="0" smtClean="0"/>
              <a:t>July 2012</a:t>
            </a:r>
          </a:p>
          <a:p>
            <a:pPr lvl="1"/>
            <a:r>
              <a:rPr lang="en-US" b="1" dirty="0" smtClean="0"/>
              <a:t>TIPPING POINT: </a:t>
            </a:r>
            <a:r>
              <a:rPr lang="en-US" dirty="0" smtClean="0"/>
              <a:t>May 2015 (34 Months) </a:t>
            </a:r>
          </a:p>
          <a:p>
            <a:pPr marL="349250" lvl="1" indent="0">
              <a:buNone/>
            </a:pPr>
            <a:endParaRPr lang="en-US" dirty="0"/>
          </a:p>
        </p:txBody>
      </p:sp>
      <p:pic>
        <p:nvPicPr>
          <p:cNvPr id="5" name="Picture 4" descr="cid:image001.png@01D1E35A.B9E5770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985802" y="5480459"/>
            <a:ext cx="2628816" cy="926284"/>
          </a:xfrm>
          <a:prstGeom prst="rect">
            <a:avLst/>
          </a:prstGeom>
          <a:noFill/>
          <a:ln>
            <a:noFill/>
          </a:ln>
        </p:spPr>
      </p:pic>
    </p:spTree>
    <p:extLst>
      <p:ext uri="{BB962C8B-B14F-4D97-AF65-F5344CB8AC3E}">
        <p14:creationId xmlns:p14="http://schemas.microsoft.com/office/powerpoint/2010/main" val="42788827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Preliminary Findings</a:t>
            </a:r>
            <a:endParaRPr lang="en-US" dirty="0"/>
          </a:p>
        </p:txBody>
      </p:sp>
      <p:sp>
        <p:nvSpPr>
          <p:cNvPr id="3" name="Content Placeholder 2"/>
          <p:cNvSpPr>
            <a:spLocks noGrp="1"/>
          </p:cNvSpPr>
          <p:nvPr>
            <p:ph idx="1"/>
          </p:nvPr>
        </p:nvSpPr>
        <p:spPr/>
        <p:txBody>
          <a:bodyPr>
            <a:normAutofit/>
          </a:bodyPr>
          <a:lstStyle/>
          <a:p>
            <a:r>
              <a:rPr lang="en-US" dirty="0" smtClean="0"/>
              <a:t>Assumption 8/Shared Data Protocol</a:t>
            </a:r>
          </a:p>
          <a:p>
            <a:pPr lvl="1"/>
            <a:r>
              <a:rPr lang="en-US" i="1" dirty="0"/>
              <a:t>Requires some shared data protocol across sites to show proof of concept in a mixed model design (relying on both qualitative data captured from community mapping and congregational caregiving, as well as quantitative metrics captured from hospitals). </a:t>
            </a:r>
          </a:p>
          <a:p>
            <a:endParaRPr lang="en-US" dirty="0"/>
          </a:p>
        </p:txBody>
      </p:sp>
    </p:spTree>
    <p:extLst>
      <p:ext uri="{BB962C8B-B14F-4D97-AF65-F5344CB8AC3E}">
        <p14:creationId xmlns:p14="http://schemas.microsoft.com/office/powerpoint/2010/main" val="1058054706"/>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Assumption </a:t>
            </a:r>
            <a:r>
              <a:rPr lang="en-US" dirty="0"/>
              <a:t>8/Shared Data Protocol</a:t>
            </a:r>
          </a:p>
        </p:txBody>
      </p:sp>
      <p:sp>
        <p:nvSpPr>
          <p:cNvPr id="3" name="Content Placeholder 2"/>
          <p:cNvSpPr>
            <a:spLocks noGrp="1"/>
          </p:cNvSpPr>
          <p:nvPr>
            <p:ph idx="1"/>
          </p:nvPr>
        </p:nvSpPr>
        <p:spPr>
          <a:xfrm>
            <a:off x="533400" y="1447800"/>
            <a:ext cx="8042276" cy="4800600"/>
          </a:xfrm>
        </p:spPr>
        <p:txBody>
          <a:bodyPr>
            <a:noAutofit/>
          </a:bodyPr>
          <a:lstStyle/>
          <a:p>
            <a:pPr marL="0" indent="0">
              <a:buNone/>
            </a:pPr>
            <a:r>
              <a:rPr lang="en-US" sz="2000" i="1" dirty="0" smtClean="0"/>
              <a:t>“I </a:t>
            </a:r>
            <a:r>
              <a:rPr lang="en-US" sz="2000" i="1" dirty="0"/>
              <a:t>think that there really needs to be some standardization in the way that </a:t>
            </a:r>
            <a:r>
              <a:rPr lang="en-US" sz="2000" i="1" dirty="0" smtClean="0"/>
              <a:t>[measurement] </a:t>
            </a:r>
            <a:r>
              <a:rPr lang="en-US" sz="2000" i="1" dirty="0"/>
              <a:t>is captured, and the way that it’s reported, and then some cause and effect and some other variables that can affect a charity care percentage or a charity care statistic for each hospital or health system that may be participating in FaithHealth.  I do think that they’re helpful to look at, but </a:t>
            </a:r>
            <a:r>
              <a:rPr lang="en-US" sz="2000" b="1" i="1" dirty="0">
                <a:solidFill>
                  <a:schemeClr val="accent1">
                    <a:lumMod val="75000"/>
                  </a:schemeClr>
                </a:solidFill>
              </a:rPr>
              <a:t>I think it has to be put under a broader context when you talk about readmissions, when you talk about revenue adjustments, when you talk about charity care, when you talk about payer mix.  There are a lot of variables that affect all of those things, and I think that that may be an issue that may be a little bit bigger than FaithHealth alone.  </a:t>
            </a:r>
            <a:r>
              <a:rPr lang="en-US" sz="2000" i="1" dirty="0"/>
              <a:t>While I think it gives context, I think it needs to be utilized and reported, and if it’s going to be a benchmark, it needs to be done in a way where the limitations of that is understood</a:t>
            </a:r>
            <a:r>
              <a:rPr lang="en-US" sz="2000" i="1" dirty="0" smtClean="0"/>
              <a:t>.”</a:t>
            </a:r>
          </a:p>
          <a:p>
            <a:pPr marL="0" indent="0" algn="r">
              <a:buNone/>
            </a:pPr>
            <a:r>
              <a:rPr lang="en-US" sz="2000" i="1" dirty="0" smtClean="0">
                <a:solidFill>
                  <a:schemeClr val="tx2"/>
                </a:solidFill>
              </a:rPr>
              <a:t>--Senior Hospital Leader</a:t>
            </a:r>
            <a:endParaRPr lang="en-US" sz="2000" dirty="0"/>
          </a:p>
          <a:p>
            <a:endParaRPr lang="en-US" sz="2000" dirty="0" smtClean="0"/>
          </a:p>
        </p:txBody>
      </p:sp>
    </p:spTree>
    <p:extLst>
      <p:ext uri="{BB962C8B-B14F-4D97-AF65-F5344CB8AC3E}">
        <p14:creationId xmlns:p14="http://schemas.microsoft.com/office/powerpoint/2010/main" val="239481564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618117"/>
          </a:xfrm>
        </p:spPr>
        <p:txBody>
          <a:bodyPr/>
          <a:lstStyle/>
          <a:p>
            <a:r>
              <a:rPr lang="en-US" sz="3600" dirty="0" smtClean="0"/>
              <a:t>FaithHealth: The Right Group</a:t>
            </a:r>
            <a:br>
              <a:rPr lang="en-US" sz="3600" dirty="0" smtClean="0"/>
            </a:br>
            <a:endParaRPr lang="en-US" sz="3600" dirty="0"/>
          </a:p>
        </p:txBody>
      </p:sp>
      <p:sp>
        <p:nvSpPr>
          <p:cNvPr id="3" name="Content Placeholder 2"/>
          <p:cNvSpPr>
            <a:spLocks noGrp="1"/>
          </p:cNvSpPr>
          <p:nvPr>
            <p:ph idx="1"/>
          </p:nvPr>
        </p:nvSpPr>
        <p:spPr>
          <a:xfrm>
            <a:off x="549275" y="1450300"/>
            <a:ext cx="8042276" cy="4343400"/>
          </a:xfrm>
        </p:spPr>
        <p:txBody>
          <a:bodyPr>
            <a:normAutofit/>
          </a:bodyPr>
          <a:lstStyle/>
          <a:p>
            <a:pPr lvl="1"/>
            <a:r>
              <a:rPr lang="en-US" dirty="0" smtClean="0"/>
              <a:t>Questions? </a:t>
            </a:r>
          </a:p>
          <a:p>
            <a:pPr lvl="1"/>
            <a:endParaRPr lang="en-US" dirty="0"/>
          </a:p>
          <a:p>
            <a:pPr lvl="1"/>
            <a:endParaRPr lang="en-US" dirty="0"/>
          </a:p>
          <a:p>
            <a:pPr lvl="1"/>
            <a:r>
              <a:rPr lang="en-US" dirty="0" smtClean="0"/>
              <a:t>Ideas/ Comments?</a:t>
            </a:r>
          </a:p>
          <a:p>
            <a:pPr marL="349250" lvl="1" indent="0">
              <a:buNone/>
            </a:pPr>
            <a:endParaRPr lang="en-US" dirty="0" smtClean="0"/>
          </a:p>
          <a:p>
            <a:pPr marL="349250" lvl="1" indent="0">
              <a:buNone/>
            </a:pPr>
            <a:endParaRPr lang="en-US" dirty="0"/>
          </a:p>
          <a:p>
            <a:pPr marL="349250" lvl="1" indent="0">
              <a:buNone/>
            </a:pPr>
            <a:endParaRPr lang="en-US" dirty="0"/>
          </a:p>
          <a:p>
            <a:pPr lvl="1"/>
            <a:r>
              <a:rPr lang="en-US" dirty="0" smtClean="0"/>
              <a:t>Final Words of Wisdom? </a:t>
            </a:r>
          </a:p>
          <a:p>
            <a:pPr marL="349250" lvl="1" indent="0">
              <a:buNone/>
            </a:pPr>
            <a:r>
              <a:rPr lang="en-US" dirty="0" smtClean="0"/>
              <a:t>For more information, contact Dr. Teresa Cutts at </a:t>
            </a:r>
            <a:r>
              <a:rPr lang="en-US" dirty="0" smtClean="0">
                <a:hlinkClick r:id="rId2"/>
              </a:rPr>
              <a:t>tcutts@wakehealth.edu</a:t>
            </a:r>
            <a:r>
              <a:rPr lang="en-US" dirty="0" smtClean="0"/>
              <a:t> </a:t>
            </a:r>
            <a:r>
              <a:rPr lang="en-US" smtClean="0"/>
              <a:t>or phone 901.643.8104</a:t>
            </a:r>
            <a:endParaRPr lang="en-US" dirty="0"/>
          </a:p>
        </p:txBody>
      </p:sp>
      <p:pic>
        <p:nvPicPr>
          <p:cNvPr id="4098" name="Picture 2" descr="C:\Users\tcutts\AppData\Local\Microsoft\Windows\Temporary Internet Files\Content.IE5\OHV75YQ2\thank_you[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82059" y="1725692"/>
            <a:ext cx="4408731" cy="300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63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Breeze.thmx</Template>
  <TotalTime>592</TotalTime>
  <Words>6838</Words>
  <Application>Microsoft Macintosh PowerPoint</Application>
  <PresentationFormat>On-screen Show (4:3)</PresentationFormat>
  <Paragraphs>1212</Paragraphs>
  <Slides>92</Slides>
  <Notes>35</Notes>
  <HiddenSlides>1</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Breeze</vt:lpstr>
      <vt:lpstr>The North Carolina Way: Early Data from  Faith Community and Health System Partnerships</vt:lpstr>
      <vt:lpstr>Presenters</vt:lpstr>
      <vt:lpstr>Goals for Today</vt:lpstr>
      <vt:lpstr>Brief History: FaithHealth: The Right Group</vt:lpstr>
      <vt:lpstr>FaithHealth: The Right Group Goals</vt:lpstr>
      <vt:lpstr>FaithHealth: The Right Group Assumptions</vt:lpstr>
      <vt:lpstr>FaithHealth: The Right Group</vt:lpstr>
      <vt:lpstr>FaithHealth: The Right Group Sites</vt:lpstr>
      <vt:lpstr>FaithHealth: Wake Forest</vt:lpstr>
      <vt:lpstr>PowerPoint Presentation</vt:lpstr>
      <vt:lpstr>FaithHealth:Forsyth County and WFBMC</vt:lpstr>
      <vt:lpstr>FaithHealth North Carolina Way: WFBMC Network Growth </vt:lpstr>
      <vt:lpstr>FaithHealth: WFBMC Connector Growth*</vt:lpstr>
      <vt:lpstr>FaithHealth: WFBMC and Forsyth County, FY12-15 Self-Pay Costs</vt:lpstr>
      <vt:lpstr>FaithHealth: WFBMC FY12-16 Self-Pay Costs, 5 Target Zips in Forsyth County</vt:lpstr>
      <vt:lpstr>FaithHealth: WFBMC Media, Peer and Other Organizational  Recognition</vt:lpstr>
      <vt:lpstr>WFBMC Continued Allocation of Resources </vt:lpstr>
      <vt:lpstr>PowerPoint Presentation</vt:lpstr>
      <vt:lpstr>PowerPoint Presentation</vt:lpstr>
      <vt:lpstr>WRMC: Readmissions</vt:lpstr>
      <vt:lpstr>WRMC: Other Impacts</vt:lpstr>
      <vt:lpstr>WRMC: Services Provided Q1 and Q3 (Jan.-Sept., 2016)</vt:lpstr>
      <vt:lpstr>WRMC: Quarterly Volunteer Meeting/Support Group</vt:lpstr>
      <vt:lpstr>Randolph-FaithHealth</vt:lpstr>
      <vt:lpstr>Randolph FaithHealth: Zip Codes of Visits</vt:lpstr>
      <vt:lpstr>PowerPoint Presentation</vt:lpstr>
      <vt:lpstr>Two cases impacted by the work of Care Continuum committee</vt:lpstr>
      <vt:lpstr>Super-Utilizer’s Galaxy</vt:lpstr>
      <vt:lpstr>Can’t Pay for Rx</vt:lpstr>
      <vt:lpstr>Case Study </vt:lpstr>
      <vt:lpstr>Reduction in Cost/Charges from Pre-Post Six Months of FaithHealthNC intervention</vt:lpstr>
      <vt:lpstr>We have 41 trained volunteers from 17 churches, but find that case management is how we are currently helping this population.</vt:lpstr>
      <vt:lpstr>Expanding the FaithHealth-Gaston Movement in Gaston County</vt:lpstr>
      <vt:lpstr>FaithHealth-Gaston Overview</vt:lpstr>
      <vt:lpstr>FaithHealth Gaston: The Opportunity</vt:lpstr>
      <vt:lpstr>Demographics of Gaston County: % of self pay patients</vt:lpstr>
      <vt:lpstr>  Developed the Infrastructure for FaithHealth-Gaston </vt:lpstr>
      <vt:lpstr>Update through June, 2016</vt:lpstr>
      <vt:lpstr>PowerPoint Presentation</vt:lpstr>
      <vt:lpstr>Outcomes through June 30, 2016</vt:lpstr>
      <vt:lpstr> Community Partners</vt:lpstr>
      <vt:lpstr>CaroMont Health Foundation </vt:lpstr>
      <vt:lpstr>PowerPoint Presentation</vt:lpstr>
      <vt:lpstr>Palliative Care/Supportive Care</vt:lpstr>
      <vt:lpstr>PowerPoint Presentation</vt:lpstr>
      <vt:lpstr>PowerPoint Presentation</vt:lpstr>
      <vt:lpstr>PROJECTION OF FUTURE IMPACT</vt:lpstr>
      <vt:lpstr>Supportive Care Cost Avoidance Annual/Average Monthly (Nov. 30, 2016)</vt:lpstr>
      <vt:lpstr>Our Tipping Points</vt:lpstr>
      <vt:lpstr>PowerPoint Presentation</vt:lpstr>
      <vt:lpstr>PowerPoint Presentation</vt:lpstr>
      <vt:lpstr>ETO: Efforts to Outcomes </vt:lpstr>
      <vt:lpstr>PowerPoint Presentation</vt:lpstr>
      <vt:lpstr>CFU CWN Church and Agency Covenants</vt:lpstr>
      <vt:lpstr>FaithHealth:  The Right Group Review of Quantitative and Qualitative Data</vt:lpstr>
      <vt:lpstr>Overview</vt:lpstr>
      <vt:lpstr>1) Which metrics are most useful for making comparisons across health systems or hospitals?</vt:lpstr>
      <vt:lpstr>Data Characteristics</vt:lpstr>
      <vt:lpstr>Initial List of Comparative Indicators</vt:lpstr>
      <vt:lpstr>Considerations for Selecting Useful Indicators</vt:lpstr>
      <vt:lpstr>Revised List of Comparative Indicators</vt:lpstr>
      <vt:lpstr>Ex//Payor Mix of Q1 2015 Visits</vt:lpstr>
      <vt:lpstr>Ex//Range of Distribution of Visits by Age (Self-Pay)</vt:lpstr>
      <vt:lpstr>*Extra* Summary of Q1 2015 Visits and Patients, by Payor Mix</vt:lpstr>
      <vt:lpstr>*Extra* Numbers of Patients and Visits: Self-Pay</vt:lpstr>
      <vt:lpstr>*Extra* Most Common Zip Codes (Visits, All Payors)</vt:lpstr>
      <vt:lpstr>*Extra* Distribution of Visits by Age and Payor Groups: Self-Pay</vt:lpstr>
      <vt:lpstr>*Extra* % of Visits by Top ICD-9 Primary Diagnoses for Self-Pay Patients  (Averaged Across All Sites)</vt:lpstr>
      <vt:lpstr>2) Which indicators are important for measuring meaningful change?</vt:lpstr>
      <vt:lpstr>Data Characteristics</vt:lpstr>
      <vt:lpstr>Distribution of Visits,  by Year and Payor Group</vt:lpstr>
      <vt:lpstr>Proportions of ED Visits by Year and Payor Group, Between Years</vt:lpstr>
      <vt:lpstr>Proportions of SuperUtilizer Visits by Payor Group, Between Years</vt:lpstr>
      <vt:lpstr>Total Charges, by Year and Payor Group</vt:lpstr>
      <vt:lpstr>Median Charges, by Year and Payor Group (Total Visits)</vt:lpstr>
      <vt:lpstr>Median Charges, by Year and Payor Group (SuperUtilizer Visits)</vt:lpstr>
      <vt:lpstr>Median Days Between Visits, by Year and Payor Group (Total Visits)</vt:lpstr>
      <vt:lpstr>Median Days Between Visits, by Year and Payor Group (SuperUtilizer Visits)</vt:lpstr>
      <vt:lpstr>*Extra* Charges, by Year and Payor Group (Medicare &amp; Medicaid)</vt:lpstr>
      <vt:lpstr>*Extra* Charges, by Year and Payor Group (Self-Pay)</vt:lpstr>
      <vt:lpstr>*Extra* Days Between Visits, by Fiscal Year and Payor Group</vt:lpstr>
      <vt:lpstr>Summary: 7 Health Systems’ 2015 and 2016 Comparative Data </vt:lpstr>
      <vt:lpstr>3) How do hospital and community work together through the lens of the theory of religious health assets?</vt:lpstr>
      <vt:lpstr>Data Collection &amp; Analysis</vt:lpstr>
      <vt:lpstr>Percent Assumption Achievement Averaged Across All Sites</vt:lpstr>
      <vt:lpstr>Selected Preliminary Findings</vt:lpstr>
      <vt:lpstr>Assumption 1/Community Scale</vt:lpstr>
      <vt:lpstr>Selected Preliminary Findings</vt:lpstr>
      <vt:lpstr>Assumption 7/Integrative Strategy</vt:lpstr>
      <vt:lpstr>Selected Preliminary Findings</vt:lpstr>
      <vt:lpstr>Assumption 8/Shared Data Protocol</vt:lpstr>
      <vt:lpstr>FaithHealth: The Right Group </vt:lpstr>
    </vt:vector>
  </TitlesOfParts>
  <Company>Wake Forest University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FaithHealth: The Right Group Follow Up Meeting</dc:title>
  <dc:creator>Teresa Cutts</dc:creator>
  <cp:lastModifiedBy>Teresa Cutts</cp:lastModifiedBy>
  <cp:revision>71</cp:revision>
  <dcterms:created xsi:type="dcterms:W3CDTF">2016-07-27T13:54:22Z</dcterms:created>
  <dcterms:modified xsi:type="dcterms:W3CDTF">2017-02-03T17:55:01Z</dcterms:modified>
</cp:coreProperties>
</file>